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361" r:id="rId2"/>
    <p:sldId id="717" r:id="rId3"/>
    <p:sldId id="725" r:id="rId4"/>
    <p:sldId id="763" r:id="rId5"/>
    <p:sldId id="801" r:id="rId6"/>
    <p:sldId id="719" r:id="rId7"/>
    <p:sldId id="726" r:id="rId8"/>
    <p:sldId id="367" r:id="rId9"/>
    <p:sldId id="715" r:id="rId10"/>
    <p:sldId id="698" r:id="rId11"/>
    <p:sldId id="798" r:id="rId12"/>
    <p:sldId id="636" r:id="rId13"/>
    <p:sldId id="637" r:id="rId14"/>
    <p:sldId id="638" r:id="rId15"/>
    <p:sldId id="799" r:id="rId16"/>
    <p:sldId id="668" r:id="rId17"/>
    <p:sldId id="676" r:id="rId18"/>
    <p:sldId id="669" r:id="rId19"/>
    <p:sldId id="670" r:id="rId20"/>
    <p:sldId id="671" r:id="rId21"/>
    <p:sldId id="672" r:id="rId22"/>
    <p:sldId id="673" r:id="rId23"/>
    <p:sldId id="802" r:id="rId24"/>
    <p:sldId id="800" r:id="rId25"/>
  </p:sldIdLst>
  <p:sldSz cx="9144000" cy="6858000" type="screen4x3"/>
  <p:notesSz cx="7023100" cy="93091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726" userDrawn="1">
          <p15:clr>
            <a:srgbClr val="A4A3A4"/>
          </p15:clr>
        </p15:guide>
        <p15:guide id="2" pos="1609" userDrawn="1">
          <p15:clr>
            <a:srgbClr val="A4A3A4"/>
          </p15:clr>
        </p15:guide>
        <p15:guide id="3" pos="1616" userDrawn="1">
          <p15:clr>
            <a:srgbClr val="A4A3A4"/>
          </p15:clr>
        </p15:guide>
        <p15:guide id="4" orient="horz" pos="2933" userDrawn="1">
          <p15:clr>
            <a:srgbClr val="A4A3A4"/>
          </p15:clr>
        </p15:guide>
        <p15:guide id="5" pos="2204" userDrawn="1">
          <p15:clr>
            <a:srgbClr val="A4A3A4"/>
          </p15:clr>
        </p15:guide>
        <p15:guide id="6" pos="221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nifer Winters Francois" initials="JWF" lastIdx="1" clrIdx="0"/>
  <p:cmAuthor id="1" name="Debbie Sharp" initials="DS" lastIdx="7" clrIdx="1">
    <p:extLst>
      <p:ext uri="{19B8F6BF-5375-455C-9EA6-DF929625EA0E}">
        <p15:presenceInfo xmlns:p15="http://schemas.microsoft.com/office/powerpoint/2012/main" userId="S-1-5-21-2613503727-1553357937-2150718590-2621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434"/>
    <a:srgbClr val="009900"/>
    <a:srgbClr val="E2E11B"/>
    <a:srgbClr val="FFFF66"/>
    <a:srgbClr val="003300"/>
    <a:srgbClr val="FF0000"/>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65" autoAdjust="0"/>
    <p:restoredTop sz="95324" autoAdjust="0"/>
  </p:normalViewPr>
  <p:slideViewPr>
    <p:cSldViewPr>
      <p:cViewPr>
        <p:scale>
          <a:sx n="75" d="100"/>
          <a:sy n="75" d="100"/>
        </p:scale>
        <p:origin x="2778" y="68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105" d="100"/>
          <a:sy n="105" d="100"/>
        </p:scale>
        <p:origin x="1548" y="120"/>
      </p:cViewPr>
      <p:guideLst>
        <p:guide orient="horz" pos="3726"/>
        <p:guide pos="1609"/>
        <p:guide pos="1616"/>
        <p:guide orient="horz" pos="2933"/>
        <p:guide pos="2204"/>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files\fa-fs\fa\FA-Share\Presentations\FSI%20Materials\2022-3\E&amp;G%20final%20slide%20spreadsheet.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17262079461898069"/>
          <c:y val="6.0381441051411369E-2"/>
        </c:manualLayout>
      </c:layout>
      <c:overlay val="0"/>
      <c:spPr>
        <a:solidFill>
          <a:schemeClr val="bg1"/>
        </a:solidFill>
        <a:ln>
          <a:noFill/>
        </a:ln>
        <a:effectLst/>
      </c:spPr>
      <c:txPr>
        <a:bodyPr rot="0" spcFirstLastPara="1" vertOverflow="ellipsis" vert="horz" wrap="square" anchor="ctr" anchorCtr="1"/>
        <a:lstStyle/>
        <a:p>
          <a:pPr>
            <a:defRPr sz="32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8921478565179352E-2"/>
          <c:y val="0.10623166562861042"/>
          <c:w val="0.93580074365704291"/>
          <c:h val="0.74810067402339508"/>
        </c:manualLayout>
      </c:layout>
      <c:barChart>
        <c:barDir val="col"/>
        <c:grouping val="clustered"/>
        <c:varyColors val="0"/>
        <c:ser>
          <c:idx val="0"/>
          <c:order val="0"/>
          <c:tx>
            <c:strRef>
              <c:f>Sheet1!$A$8</c:f>
              <c:strCache>
                <c:ptCount val="1"/>
                <c:pt idx="0">
                  <c:v>Weeks of Operating Expenses</c:v>
                </c:pt>
              </c:strCache>
            </c:strRef>
          </c:tx>
          <c:spPr>
            <a:solidFill>
              <a:srgbClr val="007833"/>
            </a:solidFill>
            <a:ln>
              <a:solidFill>
                <a:srgbClr val="007833"/>
              </a:solidFill>
            </a:ln>
            <a:effectLst/>
          </c:spPr>
          <c:invertIfNegative val="0"/>
          <c:cat>
            <c:strRef>
              <c:f>Sheet1!$B$2:$K$2</c:f>
              <c:strCache>
                <c:ptCount val="7"/>
                <c:pt idx="0">
                  <c:v>FY2018</c:v>
                </c:pt>
                <c:pt idx="1">
                  <c:v>FY2019</c:v>
                </c:pt>
                <c:pt idx="2">
                  <c:v>FY2020</c:v>
                </c:pt>
                <c:pt idx="3">
                  <c:v>FY2021</c:v>
                </c:pt>
                <c:pt idx="4">
                  <c:v>FY2022</c:v>
                </c:pt>
                <c:pt idx="5">
                  <c:v>FY2023</c:v>
                </c:pt>
                <c:pt idx="6">
                  <c:v>FY2024</c:v>
                </c:pt>
              </c:strCache>
            </c:strRef>
          </c:cat>
          <c:val>
            <c:numRef>
              <c:f>Sheet1!$B$8:$K$8</c:f>
              <c:numCache>
                <c:formatCode>_(* #,##0.0_);_(* \(#,##0.0\);_(* "-"??_);_(@_)</c:formatCode>
                <c:ptCount val="7"/>
                <c:pt idx="0">
                  <c:v>7.9975344342763348</c:v>
                </c:pt>
                <c:pt idx="1">
                  <c:v>6.2548083887701065</c:v>
                </c:pt>
                <c:pt idx="2">
                  <c:v>5.3312971753385012</c:v>
                </c:pt>
                <c:pt idx="3">
                  <c:v>6.4750443645866094</c:v>
                </c:pt>
                <c:pt idx="4">
                  <c:v>8.5960829168520743</c:v>
                </c:pt>
                <c:pt idx="5">
                  <c:v>9.9391304347826086</c:v>
                </c:pt>
                <c:pt idx="6" formatCode="&quot;$&quot;#,##0.00_);[Red]\(&quot;$&quot;#,##0.00\)">
                  <c:v>9.4711818615947809</c:v>
                </c:pt>
              </c:numCache>
            </c:numRef>
          </c:val>
          <c:extLst>
            <c:ext xmlns:c16="http://schemas.microsoft.com/office/drawing/2014/chart" uri="{C3380CC4-5D6E-409C-BE32-E72D297353CC}">
              <c16:uniqueId val="{00000000-F471-43C9-B7F9-9D7776A67BDD}"/>
            </c:ext>
          </c:extLst>
        </c:ser>
        <c:dLbls>
          <c:showLegendKey val="0"/>
          <c:showVal val="0"/>
          <c:showCatName val="0"/>
          <c:showSerName val="0"/>
          <c:showPercent val="0"/>
          <c:showBubbleSize val="0"/>
        </c:dLbls>
        <c:gapWidth val="55"/>
        <c:overlap val="100"/>
        <c:axId val="1803627104"/>
        <c:axId val="1803626688"/>
      </c:barChart>
      <c:catAx>
        <c:axId val="1803627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t"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803626688"/>
        <c:crosses val="autoZero"/>
        <c:auto val="1"/>
        <c:lblAlgn val="ctr"/>
        <c:lblOffset val="100"/>
        <c:noMultiLvlLbl val="0"/>
      </c:catAx>
      <c:valAx>
        <c:axId val="1803626688"/>
        <c:scaling>
          <c:orientation val="minMax"/>
        </c:scaling>
        <c:delete val="0"/>
        <c:axPos val="l"/>
        <c:majorGridlines>
          <c:spPr>
            <a:ln w="9525" cap="flat" cmpd="sng" algn="ctr">
              <a:solidFill>
                <a:schemeClr val="tx1">
                  <a:lumMod val="15000"/>
                  <a:lumOff val="85000"/>
                </a:schemeClr>
              </a:solidFill>
              <a:round/>
            </a:ln>
            <a:effectLst/>
          </c:spPr>
        </c:majorGridlines>
        <c:numFmt formatCode="_(* #,##0.0_);_(* \(#,##0.0\);_(* &quot;-&quot;??_);_(@_)"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8036271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1865486893556596E-2"/>
          <c:y val="0.102321978041026"/>
          <c:w val="0.95769620483992601"/>
          <c:h val="0.77175758194855104"/>
        </c:manualLayout>
      </c:layout>
      <c:lineChart>
        <c:grouping val="standard"/>
        <c:varyColors val="0"/>
        <c:ser>
          <c:idx val="0"/>
          <c:order val="0"/>
          <c:tx>
            <c:strRef>
              <c:f>Sheet1!$B$1</c:f>
              <c:strCache>
                <c:ptCount val="1"/>
                <c:pt idx="0">
                  <c:v>Annual Increase Program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8.0981571777476793E-2"/>
                  <c:y val="-3.190323923385000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9DB-4C6F-ADB6-5E0513B3171E}"/>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FY 2020 = $232 per SCH</c:v>
                </c:pt>
                <c:pt idx="1">
                  <c:v>2021</c:v>
                </c:pt>
                <c:pt idx="2">
                  <c:v>2022</c:v>
                </c:pt>
                <c:pt idx="3">
                  <c:v>2023</c:v>
                </c:pt>
                <c:pt idx="4">
                  <c:v>2024</c:v>
                </c:pt>
              </c:strCache>
            </c:strRef>
          </c:cat>
          <c:val>
            <c:numRef>
              <c:f>Sheet1!$B$2:$B$6</c:f>
              <c:numCache>
                <c:formatCode>_(* #,##0_);_(* \(#,##0\);_(* "-"_);_(@_)</c:formatCode>
                <c:ptCount val="5"/>
                <c:pt idx="1">
                  <c:v>243.6</c:v>
                </c:pt>
                <c:pt idx="2">
                  <c:v>255.78</c:v>
                </c:pt>
                <c:pt idx="3">
                  <c:v>268.56900000000002</c:v>
                </c:pt>
                <c:pt idx="4">
                  <c:v>281.99745000000001</c:v>
                </c:pt>
              </c:numCache>
            </c:numRef>
          </c:val>
          <c:smooth val="0"/>
          <c:extLst>
            <c:ext xmlns:c16="http://schemas.microsoft.com/office/drawing/2014/chart" uri="{C3380CC4-5D6E-409C-BE32-E72D297353CC}">
              <c16:uniqueId val="{00000000-89DB-4C6F-ADB6-5E0513B3171E}"/>
            </c:ext>
          </c:extLst>
        </c:ser>
        <c:ser>
          <c:idx val="1"/>
          <c:order val="1"/>
          <c:tx>
            <c:strRef>
              <c:f>Sheet1!$C$1</c:f>
              <c:strCache>
                <c:ptCount val="1"/>
                <c:pt idx="0">
                  <c:v>Guaranteed Program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FY 2020 = $232 per SCH</c:v>
                </c:pt>
                <c:pt idx="1">
                  <c:v>2021</c:v>
                </c:pt>
                <c:pt idx="2">
                  <c:v>2022</c:v>
                </c:pt>
                <c:pt idx="3">
                  <c:v>2023</c:v>
                </c:pt>
                <c:pt idx="4">
                  <c:v>2024</c:v>
                </c:pt>
              </c:strCache>
            </c:strRef>
          </c:cat>
          <c:val>
            <c:numRef>
              <c:f>Sheet1!$C$2:$C$6</c:f>
              <c:numCache>
                <c:formatCode>_(* #,##0_);_(* \(#,##0\);_(* "-"_);_(@_)</c:formatCode>
                <c:ptCount val="5"/>
                <c:pt idx="1">
                  <c:v>254.62</c:v>
                </c:pt>
                <c:pt idx="2">
                  <c:v>254.62</c:v>
                </c:pt>
                <c:pt idx="3">
                  <c:v>254.62</c:v>
                </c:pt>
                <c:pt idx="4">
                  <c:v>254.62</c:v>
                </c:pt>
              </c:numCache>
            </c:numRef>
          </c:val>
          <c:smooth val="0"/>
          <c:extLst>
            <c:ext xmlns:c16="http://schemas.microsoft.com/office/drawing/2014/chart" uri="{C3380CC4-5D6E-409C-BE32-E72D297353CC}">
              <c16:uniqueId val="{00000000-45DC-4828-84A0-4C91F4D39865}"/>
            </c:ext>
          </c:extLst>
        </c:ser>
        <c:dLbls>
          <c:showLegendKey val="0"/>
          <c:showVal val="0"/>
          <c:showCatName val="0"/>
          <c:showSerName val="0"/>
          <c:showPercent val="0"/>
          <c:showBubbleSize val="0"/>
        </c:dLbls>
        <c:marker val="1"/>
        <c:smooth val="0"/>
        <c:axId val="-2147474328"/>
        <c:axId val="-2147477912"/>
      </c:lineChart>
      <c:catAx>
        <c:axId val="-21474743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47477912"/>
        <c:crosses val="autoZero"/>
        <c:auto val="1"/>
        <c:lblAlgn val="ctr"/>
        <c:lblOffset val="100"/>
        <c:noMultiLvlLbl val="0"/>
      </c:catAx>
      <c:valAx>
        <c:axId val="-2147477912"/>
        <c:scaling>
          <c:orientation val="minMax"/>
          <c:max val="290"/>
          <c:min val="230"/>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4747432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984406072834"/>
          <c:y val="0.14607848191901401"/>
          <c:w val="0.95769620483992601"/>
          <c:h val="0.73504091836367202"/>
        </c:manualLayout>
      </c:layout>
      <c:lineChart>
        <c:grouping val="standard"/>
        <c:varyColors val="0"/>
        <c:ser>
          <c:idx val="0"/>
          <c:order val="0"/>
          <c:tx>
            <c:strRef>
              <c:f>Sheet1!$B$1</c:f>
              <c:strCache>
                <c:ptCount val="1"/>
                <c:pt idx="0">
                  <c:v>Annual Increase Program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1"/>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9DB-4C6F-ADB6-5E0513B3171E}"/>
                </c:ext>
              </c:extLst>
            </c:dLbl>
            <c:dLbl>
              <c:idx val="2"/>
              <c:layout>
                <c:manualLayout>
                  <c:x val="-9.2822951988874899E-2"/>
                  <c:y val="-3.6716574545969702E-2"/>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6.1021456950364775E-2"/>
                      <c:h val="5.7400244873532603E-2"/>
                    </c:manualLayout>
                  </c15:layout>
                </c:ext>
                <c:ext xmlns:c16="http://schemas.microsoft.com/office/drawing/2014/chart" uri="{C3380CC4-5D6E-409C-BE32-E72D297353CC}">
                  <c16:uniqueId val="{00000008-89DB-4C6F-ADB6-5E0513B3171E}"/>
                </c:ext>
              </c:extLst>
            </c:dLbl>
            <c:dLbl>
              <c:idx val="3"/>
              <c:layout>
                <c:manualLayout>
                  <c:x val="-6.2209409972530501E-2"/>
                  <c:y val="-1.529857272748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89DB-4C6F-ADB6-5E0513B3171E}"/>
                </c:ext>
              </c:extLst>
            </c:dLbl>
            <c:dLbl>
              <c:idx val="4"/>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5DC-4828-84A0-4C91F4D39865}"/>
                </c:ext>
              </c:extLst>
            </c:dLbl>
            <c:dLbl>
              <c:idx val="5"/>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8F7-48AE-8534-EFA0063BB99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FY 2020 = $232 per SCH</c:v>
                </c:pt>
                <c:pt idx="1">
                  <c:v>2021</c:v>
                </c:pt>
                <c:pt idx="2">
                  <c:v>2022</c:v>
                </c:pt>
                <c:pt idx="3">
                  <c:v>2023</c:v>
                </c:pt>
                <c:pt idx="4">
                  <c:v>2024</c:v>
                </c:pt>
                <c:pt idx="5">
                  <c:v>2025</c:v>
                </c:pt>
              </c:strCache>
            </c:strRef>
          </c:cat>
          <c:val>
            <c:numRef>
              <c:f>Sheet1!$B$2:$B$7</c:f>
              <c:numCache>
                <c:formatCode>"$"#,##0</c:formatCode>
                <c:ptCount val="6"/>
                <c:pt idx="1">
                  <c:v>243.6</c:v>
                </c:pt>
                <c:pt idx="2">
                  <c:v>255.78</c:v>
                </c:pt>
                <c:pt idx="3">
                  <c:v>268.56900000000002</c:v>
                </c:pt>
                <c:pt idx="4">
                  <c:v>281.99745000000001</c:v>
                </c:pt>
                <c:pt idx="5">
                  <c:v>296.09732250000002</c:v>
                </c:pt>
              </c:numCache>
            </c:numRef>
          </c:val>
          <c:smooth val="0"/>
          <c:extLst>
            <c:ext xmlns:c16="http://schemas.microsoft.com/office/drawing/2014/chart" uri="{C3380CC4-5D6E-409C-BE32-E72D297353CC}">
              <c16:uniqueId val="{00000000-89DB-4C6F-ADB6-5E0513B3171E}"/>
            </c:ext>
          </c:extLst>
        </c:ser>
        <c:ser>
          <c:idx val="1"/>
          <c:order val="1"/>
          <c:tx>
            <c:strRef>
              <c:f>Sheet1!$C$1</c:f>
              <c:strCache>
                <c:ptCount val="1"/>
                <c:pt idx="0">
                  <c:v>Guaranteed Program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FY 2020 = $232 per SCH</c:v>
                </c:pt>
                <c:pt idx="1">
                  <c:v>2021</c:v>
                </c:pt>
                <c:pt idx="2">
                  <c:v>2022</c:v>
                </c:pt>
                <c:pt idx="3">
                  <c:v>2023</c:v>
                </c:pt>
                <c:pt idx="4">
                  <c:v>2024</c:v>
                </c:pt>
                <c:pt idx="5">
                  <c:v>2025</c:v>
                </c:pt>
              </c:strCache>
            </c:strRef>
          </c:cat>
          <c:val>
            <c:numRef>
              <c:f>Sheet1!$C$2:$C$7</c:f>
              <c:numCache>
                <c:formatCode>"$"#,##0</c:formatCode>
                <c:ptCount val="6"/>
                <c:pt idx="1">
                  <c:v>254.62</c:v>
                </c:pt>
                <c:pt idx="2">
                  <c:v>254.62</c:v>
                </c:pt>
                <c:pt idx="3">
                  <c:v>254.62</c:v>
                </c:pt>
                <c:pt idx="4">
                  <c:v>254.62</c:v>
                </c:pt>
                <c:pt idx="5">
                  <c:v>254.62</c:v>
                </c:pt>
              </c:numCache>
            </c:numRef>
          </c:val>
          <c:smooth val="0"/>
          <c:extLst>
            <c:ext xmlns:c16="http://schemas.microsoft.com/office/drawing/2014/chart" uri="{C3380CC4-5D6E-409C-BE32-E72D297353CC}">
              <c16:uniqueId val="{00000000-45DC-4828-84A0-4C91F4D39865}"/>
            </c:ext>
          </c:extLst>
        </c:ser>
        <c:dLbls>
          <c:showLegendKey val="0"/>
          <c:showVal val="0"/>
          <c:showCatName val="0"/>
          <c:showSerName val="0"/>
          <c:showPercent val="0"/>
          <c:showBubbleSize val="0"/>
        </c:dLbls>
        <c:marker val="1"/>
        <c:smooth val="0"/>
        <c:axId val="2123392168"/>
        <c:axId val="2123720824"/>
      </c:lineChart>
      <c:catAx>
        <c:axId val="2123392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3720824"/>
        <c:crosses val="autoZero"/>
        <c:auto val="1"/>
        <c:lblAlgn val="ctr"/>
        <c:lblOffset val="100"/>
        <c:noMultiLvlLbl val="0"/>
      </c:catAx>
      <c:valAx>
        <c:axId val="2123720824"/>
        <c:scaling>
          <c:orientation val="minMax"/>
          <c:max val="300"/>
          <c:min val="23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339216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9219495816350506E-2"/>
          <c:y val="8.5997092743737194E-2"/>
          <c:w val="0.96034966655545495"/>
          <c:h val="0.80758194333678401"/>
        </c:manualLayout>
      </c:layout>
      <c:lineChart>
        <c:grouping val="standard"/>
        <c:varyColors val="0"/>
        <c:ser>
          <c:idx val="0"/>
          <c:order val="0"/>
          <c:tx>
            <c:strRef>
              <c:f>Sheet1!$C$1</c:f>
              <c:strCache>
                <c:ptCount val="1"/>
                <c:pt idx="0">
                  <c:v>Annual Increase Program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7.3551368539631706E-2"/>
                  <c:y val="-6.6431144972539394E-2"/>
                </c:manualLayout>
              </c:layout>
              <c:spPr>
                <a:solidFill>
                  <a:schemeClr val="lt1"/>
                </a:solidFill>
                <a:ln>
                  <a:noFill/>
                </a:ln>
                <a:effectLst>
                  <a:outerShdw blurRad="50800" dist="50800" dir="5400000" algn="ctr" rotWithShape="0">
                    <a:schemeClr val="bg1"/>
                  </a:outerShdw>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a:noFill/>
                    <a:ln>
                      <a:noFill/>
                    </a:ln>
                  </c15:spPr>
                </c:ext>
                <c:ext xmlns:c16="http://schemas.microsoft.com/office/drawing/2014/chart" uri="{C3380CC4-5D6E-409C-BE32-E72D297353CC}">
                  <c16:uniqueId val="{00000003-52C2-47F9-9306-1C69E48DAD82}"/>
                </c:ext>
              </c:extLst>
            </c:dLbl>
            <c:spPr>
              <a:noFill/>
              <a:ln>
                <a:noFill/>
              </a:ln>
              <a:effectLst>
                <a:outerShdw blurRad="50800" dist="50800" dir="5400000" algn="ctr" rotWithShape="0">
                  <a:srgbClr val="FFFFFF"/>
                </a:outerShdw>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Sheet1!$B$2:$B$10</c:f>
              <c:strCache>
                <c:ptCount val="9"/>
                <c:pt idx="0">
                  <c:v>FY 2020 = $232 per SCH</c:v>
                </c:pt>
                <c:pt idx="1">
                  <c:v>2021</c:v>
                </c:pt>
                <c:pt idx="2">
                  <c:v>2022</c:v>
                </c:pt>
                <c:pt idx="3">
                  <c:v>2023</c:v>
                </c:pt>
                <c:pt idx="4">
                  <c:v>2024</c:v>
                </c:pt>
                <c:pt idx="5">
                  <c:v>2025</c:v>
                </c:pt>
                <c:pt idx="6">
                  <c:v>2026</c:v>
                </c:pt>
                <c:pt idx="7">
                  <c:v>2027</c:v>
                </c:pt>
                <c:pt idx="8">
                  <c:v>2028</c:v>
                </c:pt>
              </c:strCache>
            </c:strRef>
          </c:cat>
          <c:val>
            <c:numRef>
              <c:f>Sheet1!$C$2:$C$10</c:f>
              <c:numCache>
                <c:formatCode>"$"#,##0</c:formatCode>
                <c:ptCount val="9"/>
                <c:pt idx="1">
                  <c:v>243.6</c:v>
                </c:pt>
                <c:pt idx="2">
                  <c:v>255.78</c:v>
                </c:pt>
                <c:pt idx="3">
                  <c:v>268.56900000000002</c:v>
                </c:pt>
                <c:pt idx="4">
                  <c:v>281.99745000000001</c:v>
                </c:pt>
                <c:pt idx="5">
                  <c:v>296.09732250000002</c:v>
                </c:pt>
                <c:pt idx="6">
                  <c:v>310.90218862500001</c:v>
                </c:pt>
                <c:pt idx="7">
                  <c:v>326.44729805625002</c:v>
                </c:pt>
                <c:pt idx="8">
                  <c:v>342.7696629590626</c:v>
                </c:pt>
              </c:numCache>
            </c:numRef>
          </c:val>
          <c:smooth val="0"/>
          <c:extLst>
            <c:ext xmlns:c16="http://schemas.microsoft.com/office/drawing/2014/chart" uri="{C3380CC4-5D6E-409C-BE32-E72D297353CC}">
              <c16:uniqueId val="{00000000-52C2-47F9-9306-1C69E48DAD82}"/>
            </c:ext>
          </c:extLst>
        </c:ser>
        <c:ser>
          <c:idx val="1"/>
          <c:order val="1"/>
          <c:tx>
            <c:strRef>
              <c:f>Sheet1!$D$1</c:f>
              <c:strCache>
                <c:ptCount val="1"/>
                <c:pt idx="0">
                  <c:v>Guaranteed Program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1"/>
              <c:layout>
                <c:manualLayout>
                  <c:x val="-9.8783398913433296E-2"/>
                  <c:y val="1.97684376042851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2C2-47F9-9306-1C69E48DAD8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Sheet1!$B$2:$B$10</c:f>
              <c:strCache>
                <c:ptCount val="9"/>
                <c:pt idx="0">
                  <c:v>FY 2020 = $232 per SCH</c:v>
                </c:pt>
                <c:pt idx="1">
                  <c:v>2021</c:v>
                </c:pt>
                <c:pt idx="2">
                  <c:v>2022</c:v>
                </c:pt>
                <c:pt idx="3">
                  <c:v>2023</c:v>
                </c:pt>
                <c:pt idx="4">
                  <c:v>2024</c:v>
                </c:pt>
                <c:pt idx="5">
                  <c:v>2025</c:v>
                </c:pt>
                <c:pt idx="6">
                  <c:v>2026</c:v>
                </c:pt>
                <c:pt idx="7">
                  <c:v>2027</c:v>
                </c:pt>
                <c:pt idx="8">
                  <c:v>2028</c:v>
                </c:pt>
              </c:strCache>
            </c:strRef>
          </c:cat>
          <c:val>
            <c:numRef>
              <c:f>Sheet1!$D$2:$D$10</c:f>
              <c:numCache>
                <c:formatCode>"$"#,##0</c:formatCode>
                <c:ptCount val="9"/>
                <c:pt idx="1">
                  <c:v>254.62</c:v>
                </c:pt>
                <c:pt idx="2">
                  <c:v>254.62</c:v>
                </c:pt>
                <c:pt idx="3">
                  <c:v>254.62</c:v>
                </c:pt>
                <c:pt idx="4">
                  <c:v>254.62</c:v>
                </c:pt>
                <c:pt idx="5">
                  <c:v>254.62</c:v>
                </c:pt>
                <c:pt idx="6">
                  <c:v>267.351</c:v>
                </c:pt>
                <c:pt idx="7">
                  <c:v>280.71854999999982</c:v>
                </c:pt>
                <c:pt idx="8">
                  <c:v>294.75447750000001</c:v>
                </c:pt>
              </c:numCache>
            </c:numRef>
          </c:val>
          <c:smooth val="0"/>
          <c:extLst>
            <c:ext xmlns:c16="http://schemas.microsoft.com/office/drawing/2014/chart" uri="{C3380CC4-5D6E-409C-BE32-E72D297353CC}">
              <c16:uniqueId val="{00000001-52C2-47F9-9306-1C69E48DAD82}"/>
            </c:ext>
          </c:extLst>
        </c:ser>
        <c:dLbls>
          <c:showLegendKey val="0"/>
          <c:showVal val="0"/>
          <c:showCatName val="0"/>
          <c:showSerName val="0"/>
          <c:showPercent val="0"/>
          <c:showBubbleSize val="0"/>
        </c:dLbls>
        <c:marker val="1"/>
        <c:smooth val="0"/>
        <c:axId val="2124344904"/>
        <c:axId val="2124338248"/>
      </c:lineChart>
      <c:catAx>
        <c:axId val="2124344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4338248"/>
        <c:crosses val="autoZero"/>
        <c:auto val="0"/>
        <c:lblAlgn val="ctr"/>
        <c:lblOffset val="100"/>
        <c:noMultiLvlLbl val="0"/>
      </c:catAx>
      <c:valAx>
        <c:axId val="2124338248"/>
        <c:scaling>
          <c:orientation val="minMax"/>
          <c:min val="23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434490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43343" cy="465455"/>
          </a:xfrm>
          <a:prstGeom prst="rect">
            <a:avLst/>
          </a:prstGeom>
        </p:spPr>
        <p:txBody>
          <a:bodyPr vert="horz" lIns="92251" tIns="46126" rIns="92251" bIns="46126" rtlCol="0"/>
          <a:lstStyle>
            <a:lvl1pPr algn="l">
              <a:defRPr sz="1200"/>
            </a:lvl1pPr>
          </a:lstStyle>
          <a:p>
            <a:endParaRPr lang="en-US" dirty="0"/>
          </a:p>
        </p:txBody>
      </p:sp>
      <p:sp>
        <p:nvSpPr>
          <p:cNvPr id="3" name="Date Placeholder 2"/>
          <p:cNvSpPr>
            <a:spLocks noGrp="1"/>
          </p:cNvSpPr>
          <p:nvPr>
            <p:ph type="dt" sz="quarter" idx="1"/>
          </p:nvPr>
        </p:nvSpPr>
        <p:spPr>
          <a:xfrm>
            <a:off x="3978135" y="3"/>
            <a:ext cx="3043343" cy="465455"/>
          </a:xfrm>
          <a:prstGeom prst="rect">
            <a:avLst/>
          </a:prstGeom>
        </p:spPr>
        <p:txBody>
          <a:bodyPr vert="horz" lIns="92251" tIns="46126" rIns="92251" bIns="46126" rtlCol="0"/>
          <a:lstStyle>
            <a:lvl1pPr algn="r">
              <a:defRPr sz="1200"/>
            </a:lvl1pPr>
          </a:lstStyle>
          <a:p>
            <a:endParaRPr lang="en-US" dirty="0"/>
          </a:p>
        </p:txBody>
      </p:sp>
      <p:sp>
        <p:nvSpPr>
          <p:cNvPr id="4" name="Footer Placeholder 3"/>
          <p:cNvSpPr>
            <a:spLocks noGrp="1"/>
          </p:cNvSpPr>
          <p:nvPr>
            <p:ph type="ftr" sz="quarter" idx="2"/>
          </p:nvPr>
        </p:nvSpPr>
        <p:spPr>
          <a:xfrm>
            <a:off x="2" y="8842033"/>
            <a:ext cx="3043343" cy="465455"/>
          </a:xfrm>
          <a:prstGeom prst="rect">
            <a:avLst/>
          </a:prstGeom>
        </p:spPr>
        <p:txBody>
          <a:bodyPr vert="horz" lIns="92251" tIns="46126" rIns="92251" bIns="4612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5" y="8842033"/>
            <a:ext cx="3043343" cy="465455"/>
          </a:xfrm>
          <a:prstGeom prst="rect">
            <a:avLst/>
          </a:prstGeom>
        </p:spPr>
        <p:txBody>
          <a:bodyPr vert="horz" lIns="92251" tIns="46126" rIns="92251" bIns="46126" rtlCol="0" anchor="b"/>
          <a:lstStyle>
            <a:lvl1pPr algn="r">
              <a:defRPr sz="1200"/>
            </a:lvl1pPr>
          </a:lstStyle>
          <a:p>
            <a:endParaRPr lang="en-US" dirty="0"/>
          </a:p>
        </p:txBody>
      </p:sp>
    </p:spTree>
    <p:extLst>
      <p:ext uri="{BB962C8B-B14F-4D97-AF65-F5344CB8AC3E}">
        <p14:creationId xmlns:p14="http://schemas.microsoft.com/office/powerpoint/2010/main" val="310655478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2" y="3"/>
            <a:ext cx="3043343" cy="465455"/>
          </a:xfrm>
          <a:prstGeom prst="rect">
            <a:avLst/>
          </a:prstGeom>
          <a:noFill/>
          <a:ln w="9525">
            <a:noFill/>
            <a:miter lim="800000"/>
            <a:headEnd/>
            <a:tailEnd/>
          </a:ln>
          <a:effectLst/>
        </p:spPr>
        <p:txBody>
          <a:bodyPr vert="horz" wrap="square" lIns="92251" tIns="46126" rIns="92251" bIns="46126" numCol="1" anchor="t" anchorCtr="0" compatLnSpc="1">
            <a:prstTxWarp prst="textNoShape">
              <a:avLst/>
            </a:prstTxWarp>
          </a:bodyPr>
          <a:lstStyle>
            <a:lvl1pPr algn="l">
              <a:defRPr sz="1200"/>
            </a:lvl1pPr>
          </a:lstStyle>
          <a:p>
            <a:pPr>
              <a:defRPr/>
            </a:pPr>
            <a:endParaRPr lang="en-US" dirty="0"/>
          </a:p>
        </p:txBody>
      </p:sp>
      <p:sp>
        <p:nvSpPr>
          <p:cNvPr id="7171" name="Rectangle 3"/>
          <p:cNvSpPr>
            <a:spLocks noGrp="1" noChangeArrowheads="1"/>
          </p:cNvSpPr>
          <p:nvPr>
            <p:ph type="dt" idx="1"/>
          </p:nvPr>
        </p:nvSpPr>
        <p:spPr bwMode="auto">
          <a:xfrm>
            <a:off x="3978135" y="3"/>
            <a:ext cx="3043343" cy="465455"/>
          </a:xfrm>
          <a:prstGeom prst="rect">
            <a:avLst/>
          </a:prstGeom>
          <a:noFill/>
          <a:ln w="9525">
            <a:noFill/>
            <a:miter lim="800000"/>
            <a:headEnd/>
            <a:tailEnd/>
          </a:ln>
          <a:effectLst/>
        </p:spPr>
        <p:txBody>
          <a:bodyPr vert="horz" wrap="square" lIns="92251" tIns="46126" rIns="92251" bIns="46126" numCol="1" anchor="t" anchorCtr="0" compatLnSpc="1">
            <a:prstTxWarp prst="textNoShape">
              <a:avLst/>
            </a:prstTxWarp>
          </a:bodyPr>
          <a:lstStyle>
            <a:lvl1pPr algn="r">
              <a:defRPr sz="1200"/>
            </a:lvl1pPr>
          </a:lstStyle>
          <a:p>
            <a:pPr>
              <a:defRPr/>
            </a:pPr>
            <a:endParaRPr lang="en-US" dirty="0"/>
          </a:p>
        </p:txBody>
      </p:sp>
      <p:sp>
        <p:nvSpPr>
          <p:cNvPr id="26628" name="Rectangle 4"/>
          <p:cNvSpPr>
            <a:spLocks noGrp="1" noRot="1" noChangeAspect="1" noChangeArrowheads="1" noTextEdit="1"/>
          </p:cNvSpPr>
          <p:nvPr>
            <p:ph type="sldImg" idx="2"/>
          </p:nvPr>
        </p:nvSpPr>
        <p:spPr bwMode="auto">
          <a:xfrm>
            <a:off x="1184275" y="698500"/>
            <a:ext cx="4654550" cy="34925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702311" y="4421825"/>
            <a:ext cx="5618480" cy="4189095"/>
          </a:xfrm>
          <a:prstGeom prst="rect">
            <a:avLst/>
          </a:prstGeom>
          <a:noFill/>
          <a:ln w="9525">
            <a:noFill/>
            <a:miter lim="800000"/>
            <a:headEnd/>
            <a:tailEnd/>
          </a:ln>
          <a:effectLst/>
        </p:spPr>
        <p:txBody>
          <a:bodyPr vert="horz" wrap="square" lIns="92251" tIns="46126" rIns="92251" bIns="4612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2" y="8842033"/>
            <a:ext cx="3043343" cy="465455"/>
          </a:xfrm>
          <a:prstGeom prst="rect">
            <a:avLst/>
          </a:prstGeom>
          <a:noFill/>
          <a:ln w="9525">
            <a:noFill/>
            <a:miter lim="800000"/>
            <a:headEnd/>
            <a:tailEnd/>
          </a:ln>
          <a:effectLst/>
        </p:spPr>
        <p:txBody>
          <a:bodyPr vert="horz" wrap="square" lIns="92251" tIns="46126" rIns="92251" bIns="46126" numCol="1" anchor="b" anchorCtr="0" compatLnSpc="1">
            <a:prstTxWarp prst="textNoShape">
              <a:avLst/>
            </a:prstTxWarp>
          </a:bodyPr>
          <a:lstStyle>
            <a:lvl1pPr algn="l">
              <a:defRPr sz="1200"/>
            </a:lvl1pPr>
          </a:lstStyle>
          <a:p>
            <a:pPr>
              <a:defRPr/>
            </a:pPr>
            <a:endParaRPr lang="en-US" dirty="0"/>
          </a:p>
        </p:txBody>
      </p:sp>
      <p:sp>
        <p:nvSpPr>
          <p:cNvPr id="7175" name="Rectangle 7"/>
          <p:cNvSpPr>
            <a:spLocks noGrp="1" noChangeArrowheads="1"/>
          </p:cNvSpPr>
          <p:nvPr>
            <p:ph type="sldNum" sz="quarter" idx="5"/>
          </p:nvPr>
        </p:nvSpPr>
        <p:spPr bwMode="auto">
          <a:xfrm>
            <a:off x="3978135" y="8842033"/>
            <a:ext cx="3043343" cy="465455"/>
          </a:xfrm>
          <a:prstGeom prst="rect">
            <a:avLst/>
          </a:prstGeom>
          <a:noFill/>
          <a:ln w="9525">
            <a:noFill/>
            <a:miter lim="800000"/>
            <a:headEnd/>
            <a:tailEnd/>
          </a:ln>
          <a:effectLst/>
        </p:spPr>
        <p:txBody>
          <a:bodyPr vert="horz" wrap="square" lIns="92251" tIns="46126" rIns="92251" bIns="46126" numCol="1" anchor="b" anchorCtr="0" compatLnSpc="1">
            <a:prstTxWarp prst="textNoShape">
              <a:avLst/>
            </a:prstTxWarp>
          </a:bodyPr>
          <a:lstStyle>
            <a:lvl1pPr algn="r">
              <a:defRPr sz="1200"/>
            </a:lvl1pPr>
          </a:lstStyle>
          <a:p>
            <a:pPr>
              <a:defRPr/>
            </a:pPr>
            <a:fld id="{4F71E5C1-42FB-4DA5-8DE9-383A35A6BE86}" type="slidenum">
              <a:rPr lang="en-US"/>
              <a:pPr>
                <a:defRPr/>
              </a:pPr>
              <a:t>‹#›</a:t>
            </a:fld>
            <a:endParaRPr lang="en-US" dirty="0"/>
          </a:p>
        </p:txBody>
      </p:sp>
    </p:spTree>
    <p:extLst>
      <p:ext uri="{BB962C8B-B14F-4D97-AF65-F5344CB8AC3E}">
        <p14:creationId xmlns:p14="http://schemas.microsoft.com/office/powerpoint/2010/main" val="1222077929"/>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782638"/>
            <a:ext cx="4654550" cy="3490912"/>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003802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7188" y="855663"/>
            <a:ext cx="5735638" cy="4303712"/>
          </a:xfrm>
        </p:spPr>
      </p:sp>
      <p:sp>
        <p:nvSpPr>
          <p:cNvPr id="3" name="Notes Placeholder 2"/>
          <p:cNvSpPr>
            <a:spLocks noGrp="1"/>
          </p:cNvSpPr>
          <p:nvPr>
            <p:ph type="body" idx="1"/>
          </p:nvPr>
        </p:nvSpPr>
        <p:spPr>
          <a:xfrm>
            <a:off x="764098" y="5444503"/>
            <a:ext cx="3602148" cy="5157943"/>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13</a:t>
            </a:fld>
            <a:endParaRPr lang="en-US" dirty="0"/>
          </a:p>
        </p:txBody>
      </p:sp>
    </p:spTree>
    <p:extLst>
      <p:ext uri="{BB962C8B-B14F-4D97-AF65-F5344CB8AC3E}">
        <p14:creationId xmlns:p14="http://schemas.microsoft.com/office/powerpoint/2010/main" val="3040348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6875" y="898525"/>
            <a:ext cx="5978525" cy="4484688"/>
          </a:xfrm>
        </p:spPr>
      </p:sp>
      <p:sp>
        <p:nvSpPr>
          <p:cNvPr id="3" name="Notes Placeholder 2"/>
          <p:cNvSpPr>
            <a:spLocks noGrp="1"/>
          </p:cNvSpPr>
          <p:nvPr>
            <p:ph type="body" idx="1"/>
          </p:nvPr>
        </p:nvSpPr>
        <p:spPr>
          <a:xfrm>
            <a:off x="789148" y="5681224"/>
            <a:ext cx="3720251" cy="5382199"/>
          </a:xfrm>
        </p:spPr>
        <p:txBody>
          <a:bodyPr/>
          <a:lstStyle/>
          <a:p>
            <a:pPr defTabSz="880283"/>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14</a:t>
            </a:fld>
            <a:endParaRPr lang="en-US" dirty="0"/>
          </a:p>
        </p:txBody>
      </p:sp>
    </p:spTree>
    <p:extLst>
      <p:ext uri="{BB962C8B-B14F-4D97-AF65-F5344CB8AC3E}">
        <p14:creationId xmlns:p14="http://schemas.microsoft.com/office/powerpoint/2010/main" val="32684185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17D57-A49F-5FCE-FA1A-75FA5AEE76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D29A51-493D-8675-FEFD-15377402384D}"/>
              </a:ext>
            </a:extLst>
          </p:cNvPr>
          <p:cNvSpPr>
            <a:spLocks noGrp="1" noRot="1" noChangeAspect="1"/>
          </p:cNvSpPr>
          <p:nvPr>
            <p:ph type="sldImg"/>
          </p:nvPr>
        </p:nvSpPr>
        <p:spPr>
          <a:xfrm>
            <a:off x="1184275" y="698500"/>
            <a:ext cx="4654550" cy="3492500"/>
          </a:xfrm>
        </p:spPr>
      </p:sp>
      <p:sp>
        <p:nvSpPr>
          <p:cNvPr id="3" name="Notes Placeholder 2">
            <a:extLst>
              <a:ext uri="{FF2B5EF4-FFF2-40B4-BE49-F238E27FC236}">
                <a16:creationId xmlns:a16="http://schemas.microsoft.com/office/drawing/2014/main" id="{1A7E754F-572C-0DDD-600F-6C9851E98309}"/>
              </a:ext>
            </a:extLst>
          </p:cNvPr>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856069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2500"/>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103699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25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164544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2500"/>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8713045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2500"/>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8880858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CC22A2-83D4-585B-DE7F-8B6017919D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F0E273-1C73-D1A6-28DB-F00B2904E4A0}"/>
              </a:ext>
            </a:extLst>
          </p:cNvPr>
          <p:cNvSpPr>
            <a:spLocks noGrp="1" noRot="1" noChangeAspect="1"/>
          </p:cNvSpPr>
          <p:nvPr>
            <p:ph type="sldImg"/>
          </p:nvPr>
        </p:nvSpPr>
        <p:spPr>
          <a:xfrm>
            <a:off x="1184275" y="698500"/>
            <a:ext cx="4654550" cy="3492500"/>
          </a:xfrm>
        </p:spPr>
      </p:sp>
      <p:sp>
        <p:nvSpPr>
          <p:cNvPr id="3" name="Notes Placeholder 2">
            <a:extLst>
              <a:ext uri="{FF2B5EF4-FFF2-40B4-BE49-F238E27FC236}">
                <a16:creationId xmlns:a16="http://schemas.microsoft.com/office/drawing/2014/main" id="{CBAC6C05-6C0D-12F2-AA96-7BF5DBCD2F5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308826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DA87D-18B2-84EE-3314-A3502AC9D2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2903AE-CEC4-CB7B-F1F4-06778EEB52B9}"/>
              </a:ext>
            </a:extLst>
          </p:cNvPr>
          <p:cNvSpPr>
            <a:spLocks noGrp="1" noRot="1" noChangeAspect="1"/>
          </p:cNvSpPr>
          <p:nvPr>
            <p:ph type="sldImg"/>
          </p:nvPr>
        </p:nvSpPr>
        <p:spPr>
          <a:xfrm>
            <a:off x="1184275" y="698500"/>
            <a:ext cx="4654550" cy="3492500"/>
          </a:xfrm>
        </p:spPr>
      </p:sp>
      <p:sp>
        <p:nvSpPr>
          <p:cNvPr id="3" name="Notes Placeholder 2">
            <a:extLst>
              <a:ext uri="{FF2B5EF4-FFF2-40B4-BE49-F238E27FC236}">
                <a16:creationId xmlns:a16="http://schemas.microsoft.com/office/drawing/2014/main" id="{131FFF00-989A-3A6C-885C-5C6FDB7D6748}"/>
              </a:ext>
            </a:extLst>
          </p:cNvPr>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6780827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2500"/>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4760320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468316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5"/>
          </p:nvPr>
        </p:nvSpPr>
        <p:spPr/>
        <p:txBody>
          <a:bodyPr/>
          <a:lstStyle/>
          <a:p>
            <a:pPr>
              <a:defRPr/>
            </a:pPr>
            <a:fld id="{4F71E5C1-42FB-4DA5-8DE9-383A35A6BE86}" type="slidenum">
              <a:rPr lang="en-US" smtClean="0"/>
              <a:pPr>
                <a:defRPr/>
              </a:pPr>
              <a:t>7</a:t>
            </a:fld>
            <a:endParaRPr lang="en-US" dirty="0"/>
          </a:p>
        </p:txBody>
      </p:sp>
      <p:sp>
        <p:nvSpPr>
          <p:cNvPr id="5" name="Date Placeholder 4"/>
          <p:cNvSpPr>
            <a:spLocks noGrp="1"/>
          </p:cNvSpPr>
          <p:nvPr>
            <p:ph type="dt" idx="10"/>
          </p:nvPr>
        </p:nvSpPr>
        <p:spPr/>
        <p:txBody>
          <a:bodyPr/>
          <a:lstStyle/>
          <a:p>
            <a:pPr>
              <a:defRPr/>
            </a:pPr>
            <a:endParaRPr lang="en-US" dirty="0"/>
          </a:p>
        </p:txBody>
      </p:sp>
    </p:spTree>
    <p:extLst>
      <p:ext uri="{BB962C8B-B14F-4D97-AF65-F5344CB8AC3E}">
        <p14:creationId xmlns:p14="http://schemas.microsoft.com/office/powerpoint/2010/main" val="17718399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p:txBody>
      </p:sp>
      <p:sp>
        <p:nvSpPr>
          <p:cNvPr id="4" name="Slide Number Placeholder 3"/>
          <p:cNvSpPr>
            <a:spLocks noGrp="1"/>
          </p:cNvSpPr>
          <p:nvPr>
            <p:ph type="sldNum" sz="quarter" idx="5"/>
          </p:nvPr>
        </p:nvSpPr>
        <p:spPr/>
        <p:txBody>
          <a:bodyPr/>
          <a:lstStyle/>
          <a:p>
            <a:pPr>
              <a:defRPr/>
            </a:pPr>
            <a:fld id="{4F71E5C1-42FB-4DA5-8DE9-383A35A6BE86}" type="slidenum">
              <a:rPr lang="en-US" smtClean="0"/>
              <a:pPr>
                <a:defRPr/>
              </a:pPr>
              <a:t>8</a:t>
            </a:fld>
            <a:endParaRPr lang="en-US" dirty="0"/>
          </a:p>
        </p:txBody>
      </p:sp>
      <p:sp>
        <p:nvSpPr>
          <p:cNvPr id="5" name="Date Placeholder 4"/>
          <p:cNvSpPr>
            <a:spLocks noGrp="1"/>
          </p:cNvSpPr>
          <p:nvPr>
            <p:ph type="dt" idx="10"/>
          </p:nvPr>
        </p:nvSpPr>
        <p:spPr/>
        <p:txBody>
          <a:bodyPr/>
          <a:lstStyle/>
          <a:p>
            <a:pPr>
              <a:defRPr/>
            </a:pPr>
            <a:endParaRPr lang="en-US" dirty="0"/>
          </a:p>
        </p:txBody>
      </p:sp>
    </p:spTree>
    <p:extLst>
      <p:ext uri="{BB962C8B-B14F-4D97-AF65-F5344CB8AC3E}">
        <p14:creationId xmlns:p14="http://schemas.microsoft.com/office/powerpoint/2010/main" val="35353741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25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9</a:t>
            </a:fld>
            <a:endParaRPr lang="en-US" dirty="0"/>
          </a:p>
        </p:txBody>
      </p:sp>
    </p:spTree>
    <p:extLst>
      <p:ext uri="{BB962C8B-B14F-4D97-AF65-F5344CB8AC3E}">
        <p14:creationId xmlns:p14="http://schemas.microsoft.com/office/powerpoint/2010/main" val="19525788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25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21E89E-7B24-443C-BBAB-3D107AB78D84}" type="slidenum">
              <a:rPr lang="en-US" smtClean="0"/>
              <a:pPr>
                <a:defRPr/>
              </a:pPr>
              <a:t>10</a:t>
            </a:fld>
            <a:endParaRPr lang="en-US" dirty="0"/>
          </a:p>
        </p:txBody>
      </p:sp>
    </p:spTree>
    <p:extLst>
      <p:ext uri="{BB962C8B-B14F-4D97-AF65-F5344CB8AC3E}">
        <p14:creationId xmlns:p14="http://schemas.microsoft.com/office/powerpoint/2010/main" val="4968650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B0169A-ACED-C34C-CF30-4FF86D10FD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60970-C5AA-A4BD-9422-CE1600582592}"/>
              </a:ext>
            </a:extLst>
          </p:cNvPr>
          <p:cNvSpPr>
            <a:spLocks noGrp="1" noRot="1" noChangeAspect="1"/>
          </p:cNvSpPr>
          <p:nvPr>
            <p:ph type="sldImg"/>
          </p:nvPr>
        </p:nvSpPr>
        <p:spPr>
          <a:xfrm>
            <a:off x="1184275" y="698500"/>
            <a:ext cx="4654550" cy="3492500"/>
          </a:xfrm>
        </p:spPr>
      </p:sp>
      <p:sp>
        <p:nvSpPr>
          <p:cNvPr id="3" name="Notes Placeholder 2">
            <a:extLst>
              <a:ext uri="{FF2B5EF4-FFF2-40B4-BE49-F238E27FC236}">
                <a16:creationId xmlns:a16="http://schemas.microsoft.com/office/drawing/2014/main" id="{37C9498B-A1E9-CEEE-0C08-FCEA59406A71}"/>
              </a:ext>
            </a:extLst>
          </p:cNvPr>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7142693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7188" y="855663"/>
            <a:ext cx="5735638" cy="4303712"/>
          </a:xfrm>
        </p:spPr>
      </p:sp>
      <p:sp>
        <p:nvSpPr>
          <p:cNvPr id="3" name="Notes Placeholder 2"/>
          <p:cNvSpPr>
            <a:spLocks noGrp="1"/>
          </p:cNvSpPr>
          <p:nvPr>
            <p:ph type="body" idx="1"/>
          </p:nvPr>
        </p:nvSpPr>
        <p:spPr>
          <a:xfrm>
            <a:off x="764098" y="5444503"/>
            <a:ext cx="3602148" cy="5157943"/>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12</a:t>
            </a:fld>
            <a:endParaRPr lang="en-US" dirty="0"/>
          </a:p>
        </p:txBody>
      </p:sp>
    </p:spTree>
    <p:extLst>
      <p:ext uri="{BB962C8B-B14F-4D97-AF65-F5344CB8AC3E}">
        <p14:creationId xmlns:p14="http://schemas.microsoft.com/office/powerpoint/2010/main" val="819730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0"/>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DA29134-9C90-48A3-B02D-44654E51F79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2CECFAC-D7C9-4ABC-A4B9-E4E5A7FCF0E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1" y="228605"/>
            <a:ext cx="2152651"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2" y="228605"/>
            <a:ext cx="6305551" cy="5897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B433FB8-4483-4E29-B200-1AC5E4F49871}"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04800" y="228605"/>
            <a:ext cx="8610600" cy="5897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79CFA6B9-FB70-4F96-A900-AFFE0473BD8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8"/>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390916E-7EA6-4BEF-9563-501B04C7B24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BA50524-41E4-4599-BBF3-0280814CF9B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F69CE87-CDCF-4DD4-8D01-F3E4E97A8863}"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8A924EB-DF99-4028-85D9-83375C07342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F63B4566-4705-4269-B889-F21F8A6ABE5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5"/>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2248334-B94D-4D09-9074-E44A08B4551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C613B09-8967-46B9-9E44-68461953ACB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304800" y="228600"/>
            <a:ext cx="8610600" cy="11128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600205"/>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3300"/>
                </a:solidFill>
              </a:defRPr>
            </a:lvl1pPr>
          </a:lstStyle>
          <a:p>
            <a:pPr>
              <a:defRPr/>
            </a:pPr>
            <a:endParaRPr lang="en-US" dirty="0"/>
          </a:p>
        </p:txBody>
      </p:sp>
      <p:sp>
        <p:nvSpPr>
          <p:cNvPr id="1030" name="Rectangle 6"/>
          <p:cNvSpPr>
            <a:spLocks noGrp="1" noChangeArrowheads="1"/>
          </p:cNvSpPr>
          <p:nvPr>
            <p:ph type="sldNum" sz="quarter" idx="4"/>
          </p:nvPr>
        </p:nvSpPr>
        <p:spPr bwMode="auto">
          <a:xfrm>
            <a:off x="7010400" y="6553200"/>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a:defRPr/>
            </a:pPr>
            <a:fld id="{C8C45DBA-49FB-45B9-BFD9-B227A0A31F5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p:titleStyle>
    <p:bodyStyle>
      <a:lvl1pPr marL="342900" indent="-342900" algn="l" rtl="0" eaLnBrk="0" fontAlgn="base" hangingPunct="0">
        <a:spcBef>
          <a:spcPct val="20000"/>
        </a:spcBef>
        <a:spcAft>
          <a:spcPct val="0"/>
        </a:spcAft>
        <a:buChar char="•"/>
        <a:defRPr sz="3200">
          <a:solidFill>
            <a:srgbClr val="0033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00"/>
          </a:solidFill>
          <a:latin typeface="+mn-lt"/>
        </a:defRPr>
      </a:lvl2pPr>
      <a:lvl3pPr marL="1143000" indent="-228600" algn="l" rtl="0" eaLnBrk="0" fontAlgn="base" hangingPunct="0">
        <a:spcBef>
          <a:spcPct val="20000"/>
        </a:spcBef>
        <a:spcAft>
          <a:spcPct val="0"/>
        </a:spcAft>
        <a:buChar char="•"/>
        <a:defRPr sz="2400">
          <a:solidFill>
            <a:srgbClr val="003300"/>
          </a:solidFill>
          <a:latin typeface="+mn-lt"/>
        </a:defRPr>
      </a:lvl3pPr>
      <a:lvl4pPr marL="1600200" indent="-228600" algn="l" rtl="0" eaLnBrk="0" fontAlgn="base" hangingPunct="0">
        <a:spcBef>
          <a:spcPct val="20000"/>
        </a:spcBef>
        <a:spcAft>
          <a:spcPct val="0"/>
        </a:spcAft>
        <a:buChar char="–"/>
        <a:defRPr sz="2000">
          <a:solidFill>
            <a:srgbClr val="003300"/>
          </a:solidFill>
          <a:latin typeface="+mn-lt"/>
        </a:defRPr>
      </a:lvl4pPr>
      <a:lvl5pPr marL="2057400" indent="-228600" algn="l" rtl="0" eaLnBrk="0" fontAlgn="base" hangingPunct="0">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tuition.uoregon.edu/" TargetMode="External"/><Relationship Id="rId2" Type="http://schemas.openxmlformats.org/officeDocument/2006/relationships/notesSlide" Target="../notesSlides/notesSlide17.xml"/><Relationship Id="rId1" Type="http://schemas.openxmlformats.org/officeDocument/2006/relationships/slideLayout" Target="../slideLayouts/slideLayout6.xml"/><Relationship Id="rId5" Type="http://schemas.openxmlformats.org/officeDocument/2006/relationships/hyperlink" Target="https://www.uoadvocates.com/" TargetMode="External"/><Relationship Id="rId4" Type="http://schemas.openxmlformats.org/officeDocument/2006/relationships/hyperlink" Target="https://tuition.uoregon.edu/tfab-schedule"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p:cNvPicPr>
            <a:picLocks noChangeAspect="1" noChangeArrowheads="1"/>
          </p:cNvPicPr>
          <p:nvPr/>
        </p:nvPicPr>
        <p:blipFill>
          <a:blip r:embed="rId3" cstate="print"/>
          <a:srcRect/>
          <a:stretch>
            <a:fillRect/>
          </a:stretch>
        </p:blipFill>
        <p:spPr bwMode="auto">
          <a:xfrm>
            <a:off x="0" y="0"/>
            <a:ext cx="9144000" cy="1074738"/>
          </a:xfrm>
          <a:prstGeom prst="rect">
            <a:avLst/>
          </a:prstGeom>
          <a:noFill/>
          <a:ln w="9525">
            <a:noFill/>
            <a:miter lim="800000"/>
            <a:headEnd/>
            <a:tailEnd/>
          </a:ln>
        </p:spPr>
      </p:pic>
      <p:sp>
        <p:nvSpPr>
          <p:cNvPr id="3" name="Title 2"/>
          <p:cNvSpPr>
            <a:spLocks noGrp="1"/>
          </p:cNvSpPr>
          <p:nvPr>
            <p:ph type="ctrTitle"/>
          </p:nvPr>
        </p:nvSpPr>
        <p:spPr>
          <a:xfrm>
            <a:off x="685800" y="2339977"/>
            <a:ext cx="7772400" cy="1470025"/>
          </a:xfrm>
        </p:spPr>
        <p:txBody>
          <a:bodyPr/>
          <a:lstStyle/>
          <a:p>
            <a:r>
              <a:rPr lang="en-US" sz="3600" dirty="0"/>
              <a:t>Student Tuition Forum</a:t>
            </a:r>
            <a:br>
              <a:rPr lang="en-US" sz="3600" dirty="0"/>
            </a:br>
            <a:r>
              <a:rPr lang="en-US" sz="3600" dirty="0"/>
              <a:t>Financial Briefing</a:t>
            </a:r>
          </a:p>
        </p:txBody>
      </p:sp>
      <p:sp>
        <p:nvSpPr>
          <p:cNvPr id="2" name="Content Placeholder 1"/>
          <p:cNvSpPr>
            <a:spLocks noGrp="1"/>
          </p:cNvSpPr>
          <p:nvPr>
            <p:ph type="subTitle" idx="1"/>
          </p:nvPr>
        </p:nvSpPr>
        <p:spPr>
          <a:xfrm>
            <a:off x="1371600" y="4343400"/>
            <a:ext cx="6248400" cy="1752600"/>
          </a:xfrm>
        </p:spPr>
        <p:txBody>
          <a:bodyPr/>
          <a:lstStyle/>
          <a:p>
            <a:r>
              <a:rPr lang="en-US" sz="2800" b="1" dirty="0"/>
              <a:t>January 14, 2025</a:t>
            </a:r>
          </a:p>
          <a:p>
            <a:endParaRPr lang="en-US"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lide2" descr="A line graph compares the State Appropriation per FTE (green line) and the Resident Tuition Revenue per FTE (yellow line) between FY99 and FY24. The amount of money in increments of $2,000 is on the Y axis and the Fiscal Year is on the X axis. In FY99, the State Appropriation was $10,012 and in FY24 the Appropriation is $8,357. The Resident Tuition Revenue per FTE was $5,912 in FY99 and $11,401 in in FY24.&#10;&#10;For more details, message dsharp@uoregon.edu" title="State Appropriation and Resident (net: after remissions) Revenue per Resident Student FTE">
            <a:extLst>
              <a:ext uri="{FF2B5EF4-FFF2-40B4-BE49-F238E27FC236}">
                <a16:creationId xmlns:a16="http://schemas.microsoft.com/office/drawing/2014/main" id="{A6808C5C-C7FF-733C-F6B5-7BFFD052D9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6713" y="282922"/>
            <a:ext cx="8894232" cy="6292155"/>
          </a:xfrm>
          <a:prstGeom prst="rect">
            <a:avLst/>
          </a:prstGeom>
        </p:spPr>
      </p:pic>
    </p:spTree>
    <p:extLst>
      <p:ext uri="{BB962C8B-B14F-4D97-AF65-F5344CB8AC3E}">
        <p14:creationId xmlns:p14="http://schemas.microsoft.com/office/powerpoint/2010/main" val="167148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278B4-C167-09B5-85D9-7B9833C5F2FA}"/>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50308EC5-4840-E04A-478C-87E8808E8146}"/>
              </a:ext>
            </a:extLst>
          </p:cNvPr>
          <p:cNvSpPr txBox="1">
            <a:spLocks/>
          </p:cNvSpPr>
          <p:nvPr/>
        </p:nvSpPr>
        <p:spPr bwMode="auto">
          <a:xfrm>
            <a:off x="548054" y="304800"/>
            <a:ext cx="8824546" cy="7584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pPr algn="l"/>
            <a:r>
              <a:rPr lang="en-US" sz="4000" dirty="0"/>
              <a:t>Agenda</a:t>
            </a:r>
            <a:endParaRPr lang="en-US" sz="4000" kern="0" dirty="0">
              <a:latin typeface="Arial" panose="020B0604020202020204" pitchFamily="34" charset="0"/>
              <a:cs typeface="Arial" panose="020B0604020202020204" pitchFamily="34" charset="0"/>
            </a:endParaRPr>
          </a:p>
        </p:txBody>
      </p:sp>
      <p:sp>
        <p:nvSpPr>
          <p:cNvPr id="6" name="Content Placeholder 2">
            <a:extLst>
              <a:ext uri="{FF2B5EF4-FFF2-40B4-BE49-F238E27FC236}">
                <a16:creationId xmlns:a16="http://schemas.microsoft.com/office/drawing/2014/main" id="{E4806390-6157-5075-9DEE-9E74F21C6AD7}"/>
              </a:ext>
            </a:extLst>
          </p:cNvPr>
          <p:cNvSpPr>
            <a:spLocks noGrp="1"/>
          </p:cNvSpPr>
          <p:nvPr>
            <p:ph idx="1"/>
          </p:nvPr>
        </p:nvSpPr>
        <p:spPr>
          <a:xfrm>
            <a:off x="1524000" y="1417637"/>
            <a:ext cx="8305800" cy="4983163"/>
          </a:xfrm>
        </p:spPr>
        <p:txBody>
          <a:bodyPr/>
          <a:lstStyle/>
          <a:p>
            <a:pPr>
              <a:spcBef>
                <a:spcPts val="0"/>
              </a:spcBef>
            </a:pPr>
            <a:r>
              <a:rPr lang="en-US" sz="2400" dirty="0"/>
              <a:t>UO Budget</a:t>
            </a:r>
          </a:p>
          <a:p>
            <a:pPr>
              <a:spcBef>
                <a:spcPts val="0"/>
              </a:spcBef>
            </a:pPr>
            <a:endParaRPr lang="en-US" sz="2400" dirty="0"/>
          </a:p>
          <a:p>
            <a:pPr>
              <a:spcBef>
                <a:spcPts val="0"/>
              </a:spcBef>
            </a:pPr>
            <a:r>
              <a:rPr lang="en-US" sz="2400" dirty="0"/>
              <a:t>State Appropriation </a:t>
            </a:r>
          </a:p>
          <a:p>
            <a:pPr>
              <a:spcBef>
                <a:spcPts val="0"/>
              </a:spcBef>
            </a:pPr>
            <a:endParaRPr lang="en-US" sz="2400" dirty="0"/>
          </a:p>
          <a:p>
            <a:pPr>
              <a:spcBef>
                <a:spcPts val="0"/>
              </a:spcBef>
            </a:pPr>
            <a:r>
              <a:rPr lang="en-US" sz="2400" dirty="0"/>
              <a:t>Cost Drivers</a:t>
            </a:r>
          </a:p>
          <a:p>
            <a:pPr>
              <a:spcBef>
                <a:spcPts val="0"/>
              </a:spcBef>
            </a:pPr>
            <a:endParaRPr lang="en-US" sz="2400" dirty="0">
              <a:cs typeface="Arial"/>
            </a:endParaRPr>
          </a:p>
          <a:p>
            <a:pPr>
              <a:spcBef>
                <a:spcPts val="0"/>
              </a:spcBef>
            </a:pPr>
            <a:r>
              <a:rPr lang="en-US" sz="2400" dirty="0">
                <a:cs typeface="Arial"/>
              </a:rPr>
              <a:t>Guaranteed Tuition Program </a:t>
            </a:r>
          </a:p>
          <a:p>
            <a:pPr>
              <a:spcBef>
                <a:spcPts val="0"/>
              </a:spcBef>
            </a:pPr>
            <a:endParaRPr lang="en-US" sz="2400" dirty="0">
              <a:cs typeface="Arial"/>
            </a:endParaRPr>
          </a:p>
          <a:p>
            <a:pPr>
              <a:spcBef>
                <a:spcPts val="0"/>
              </a:spcBef>
            </a:pPr>
            <a:r>
              <a:rPr lang="en-US" sz="2400" dirty="0">
                <a:cs typeface="Arial"/>
              </a:rPr>
              <a:t>Info and Input on Tuition</a:t>
            </a:r>
          </a:p>
          <a:p>
            <a:pPr>
              <a:spcBef>
                <a:spcPts val="0"/>
              </a:spcBef>
            </a:pPr>
            <a:endParaRPr lang="en-US" sz="2400" dirty="0">
              <a:cs typeface="Arial"/>
            </a:endParaRPr>
          </a:p>
          <a:p>
            <a:pPr>
              <a:spcBef>
                <a:spcPts val="0"/>
              </a:spcBef>
            </a:pPr>
            <a:r>
              <a:rPr lang="en-US" sz="2400" dirty="0">
                <a:cs typeface="Arial"/>
              </a:rPr>
              <a:t>Small Group Discussion </a:t>
            </a: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2" name="Arrow: Right 1">
            <a:extLst>
              <a:ext uri="{FF2B5EF4-FFF2-40B4-BE49-F238E27FC236}">
                <a16:creationId xmlns:a16="http://schemas.microsoft.com/office/drawing/2014/main" id="{55C91BE4-58A9-C398-E4AC-9AB55A9F474A}"/>
              </a:ext>
            </a:extLst>
          </p:cNvPr>
          <p:cNvSpPr/>
          <p:nvPr/>
        </p:nvSpPr>
        <p:spPr bwMode="auto">
          <a:xfrm>
            <a:off x="762000" y="2895600"/>
            <a:ext cx="533400" cy="457200"/>
          </a:xfrm>
          <a:prstGeom prst="rightArrow">
            <a:avLst/>
          </a:prstGeom>
          <a:solidFill>
            <a:srgbClr val="007434"/>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803173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5"/>
          <p:cNvGraphicFramePr>
            <a:graphicFrameLocks noGrp="1"/>
          </p:cNvGraphicFramePr>
          <p:nvPr>
            <p:ph idx="1"/>
            <p:extLst>
              <p:ext uri="{D42A27DB-BD31-4B8C-83A1-F6EECF244321}">
                <p14:modId xmlns:p14="http://schemas.microsoft.com/office/powerpoint/2010/main" val="3560148331"/>
              </p:ext>
            </p:extLst>
          </p:nvPr>
        </p:nvGraphicFramePr>
        <p:xfrm>
          <a:off x="171452" y="664938"/>
          <a:ext cx="8820148" cy="6129371"/>
        </p:xfrm>
        <a:graphic>
          <a:graphicData uri="http://schemas.openxmlformats.org/drawingml/2006/table">
            <a:tbl>
              <a:tblPr firstRow="1" bandRow="1">
                <a:tableStyleId>{5C22544A-7EE6-4342-B048-85BDC9FD1C3A}</a:tableStyleId>
              </a:tblPr>
              <a:tblGrid>
                <a:gridCol w="1581148">
                  <a:extLst>
                    <a:ext uri="{9D8B030D-6E8A-4147-A177-3AD203B41FA5}">
                      <a16:colId xmlns:a16="http://schemas.microsoft.com/office/drawing/2014/main" val="3781524584"/>
                    </a:ext>
                  </a:extLst>
                </a:gridCol>
                <a:gridCol w="1600200">
                  <a:extLst>
                    <a:ext uri="{9D8B030D-6E8A-4147-A177-3AD203B41FA5}">
                      <a16:colId xmlns:a16="http://schemas.microsoft.com/office/drawing/2014/main" val="2755805797"/>
                    </a:ext>
                  </a:extLst>
                </a:gridCol>
                <a:gridCol w="5638800">
                  <a:extLst>
                    <a:ext uri="{9D8B030D-6E8A-4147-A177-3AD203B41FA5}">
                      <a16:colId xmlns:a16="http://schemas.microsoft.com/office/drawing/2014/main" val="1822197485"/>
                    </a:ext>
                  </a:extLst>
                </a:gridCol>
              </a:tblGrid>
              <a:tr h="657453">
                <a:tc>
                  <a:txBody>
                    <a:bodyPr/>
                    <a:lstStyle/>
                    <a:p>
                      <a:pPr algn="ctr"/>
                      <a:r>
                        <a:rPr lang="en-US" sz="1600" dirty="0">
                          <a:solidFill>
                            <a:schemeClr val="bg1"/>
                          </a:solidFill>
                        </a:rPr>
                        <a:t>Cost Driver</a:t>
                      </a:r>
                      <a:r>
                        <a:rPr lang="en-US" sz="1600" dirty="0">
                          <a:solidFill>
                            <a:schemeClr val="tx1"/>
                          </a:solidFill>
                        </a:rPr>
                        <a:t>  </a:t>
                      </a:r>
                    </a:p>
                  </a:txBody>
                  <a:tcPr marL="51435" marR="51435" marT="25718" marB="25718" anchor="ctr">
                    <a:solidFill>
                      <a:schemeClr val="tx1"/>
                    </a:solidFill>
                  </a:tcPr>
                </a:tc>
                <a:tc>
                  <a:txBody>
                    <a:bodyPr/>
                    <a:lstStyle/>
                    <a:p>
                      <a:pPr algn="ctr"/>
                      <a:r>
                        <a:rPr lang="en-US" sz="1600" baseline="0" dirty="0">
                          <a:solidFill>
                            <a:schemeClr val="bg1"/>
                          </a:solidFill>
                        </a:rPr>
                        <a:t>Projected FY26</a:t>
                      </a:r>
                    </a:p>
                    <a:p>
                      <a:pPr algn="ctr"/>
                      <a:r>
                        <a:rPr lang="en-US" sz="1600" baseline="0" dirty="0">
                          <a:solidFill>
                            <a:schemeClr val="bg1"/>
                          </a:solidFill>
                        </a:rPr>
                        <a:t> Cost Increase</a:t>
                      </a:r>
                      <a:endParaRPr lang="en-US" sz="1600" dirty="0">
                        <a:solidFill>
                          <a:srgbClr val="FF0000"/>
                        </a:solidFill>
                      </a:endParaRPr>
                    </a:p>
                  </a:txBody>
                  <a:tcPr marL="51435" marR="51435" marT="25718" marB="25718" anchor="ctr">
                    <a:solidFill>
                      <a:schemeClr val="tx1"/>
                    </a:solidFill>
                  </a:tcPr>
                </a:tc>
                <a:tc>
                  <a:txBody>
                    <a:bodyPr/>
                    <a:lstStyle/>
                    <a:p>
                      <a:pPr algn="ctr"/>
                      <a:r>
                        <a:rPr lang="en-US" sz="1600" dirty="0">
                          <a:solidFill>
                            <a:schemeClr val="bg1"/>
                          </a:solidFill>
                        </a:rPr>
                        <a:t>Notes</a:t>
                      </a:r>
                    </a:p>
                  </a:txBody>
                  <a:tcPr marL="51435" marR="51435" marT="25718" marB="25718" anchor="ctr">
                    <a:solidFill>
                      <a:schemeClr val="tx1"/>
                    </a:solidFill>
                  </a:tcPr>
                </a:tc>
                <a:extLst>
                  <a:ext uri="{0D108BD9-81ED-4DB2-BD59-A6C34878D82A}">
                    <a16:rowId xmlns:a16="http://schemas.microsoft.com/office/drawing/2014/main" val="144838737"/>
                  </a:ext>
                </a:extLst>
              </a:tr>
              <a:tr h="1312055">
                <a:tc>
                  <a:txBody>
                    <a:bodyPr/>
                    <a:lstStyle/>
                    <a:p>
                      <a:r>
                        <a:rPr lang="en-US" sz="1500" dirty="0">
                          <a:solidFill>
                            <a:schemeClr val="tx1"/>
                          </a:solidFill>
                        </a:rPr>
                        <a:t>Faculty, Staff and GE Salary and OPE</a:t>
                      </a:r>
                    </a:p>
                  </a:txBody>
                  <a:tcPr marL="34290" marR="34290" marT="34290" marB="34290" anchor="ctr">
                    <a:solidFill>
                      <a:schemeClr val="bg1">
                        <a:lumMod val="75000"/>
                      </a:schemeClr>
                    </a:solidFill>
                  </a:tcPr>
                </a:tc>
                <a:tc>
                  <a:txBody>
                    <a:bodyPr/>
                    <a:lstStyle/>
                    <a:p>
                      <a:pPr algn="ctr"/>
                      <a:r>
                        <a:rPr lang="en-US" sz="1500" dirty="0">
                          <a:solidFill>
                            <a:schemeClr val="tx1"/>
                          </a:solidFill>
                        </a:rPr>
                        <a:t>$19.5 </a:t>
                      </a:r>
                      <a:r>
                        <a:rPr lang="en-US" sz="1500" baseline="0" dirty="0">
                          <a:solidFill>
                            <a:schemeClr val="tx1"/>
                          </a:solidFill>
                        </a:rPr>
                        <a:t>million</a:t>
                      </a:r>
                      <a:endParaRPr lang="en-US" sz="1500" dirty="0">
                        <a:solidFill>
                          <a:schemeClr val="tx1"/>
                        </a:solidFill>
                      </a:endParaRPr>
                    </a:p>
                  </a:txBody>
                  <a:tcPr marL="34290" marR="34290" marT="34290" marB="34290" anchor="ctr">
                    <a:solidFill>
                      <a:schemeClr val="bg1">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dirty="0">
                          <a:solidFill>
                            <a:schemeClr val="tx1"/>
                          </a:solidFill>
                        </a:rPr>
                        <a:t>E&amp;G compensation increases based on current contracts (e.g., classified staff, GE), announced increases for OAs and historical rates / current administrative proposals for those groups without ratified contracts.  Includes </a:t>
                      </a:r>
                      <a:r>
                        <a:rPr lang="en-US" sz="1400" baseline="0" dirty="0">
                          <a:solidFill>
                            <a:schemeClr val="tx1"/>
                          </a:solidFill>
                        </a:rPr>
                        <a:t>approximately 1,200 graduate employees, 1,630 faculty, 850 classified staff and 1,220 unrepresented staff on the E&amp;G fund. Does not include any projected expenses related to adding staff.</a:t>
                      </a:r>
                      <a:endParaRPr lang="en-US" sz="1400" dirty="0">
                        <a:solidFill>
                          <a:schemeClr val="tx1"/>
                        </a:solidFill>
                      </a:endParaRPr>
                    </a:p>
                  </a:txBody>
                  <a:tcPr marL="34290" marR="34290" marT="34290" marB="34290" anchor="ctr">
                    <a:solidFill>
                      <a:schemeClr val="bg1">
                        <a:lumMod val="75000"/>
                      </a:schemeClr>
                    </a:solidFill>
                  </a:tcPr>
                </a:tc>
                <a:extLst>
                  <a:ext uri="{0D108BD9-81ED-4DB2-BD59-A6C34878D82A}">
                    <a16:rowId xmlns:a16="http://schemas.microsoft.com/office/drawing/2014/main" val="1080385944"/>
                  </a:ext>
                </a:extLst>
              </a:tr>
              <a:tr h="481828">
                <a:tc>
                  <a:txBody>
                    <a:bodyPr/>
                    <a:lstStyle/>
                    <a:p>
                      <a:r>
                        <a:rPr lang="en-US" sz="1500" dirty="0">
                          <a:solidFill>
                            <a:schemeClr val="tx1"/>
                          </a:solidFill>
                        </a:rPr>
                        <a:t>Medical Costs</a:t>
                      </a:r>
                    </a:p>
                  </a:txBody>
                  <a:tcPr marL="34290" marR="34290" marT="34290" marB="34290" anchor="ctr">
                    <a:solidFill>
                      <a:schemeClr val="bg1">
                        <a:lumMod val="75000"/>
                      </a:schemeClr>
                    </a:solidFill>
                  </a:tcPr>
                </a:tc>
                <a:tc>
                  <a:txBody>
                    <a:bodyPr/>
                    <a:lstStyle/>
                    <a:p>
                      <a:pPr algn="ctr"/>
                      <a:r>
                        <a:rPr lang="en-US" sz="1500" dirty="0">
                          <a:solidFill>
                            <a:schemeClr val="tx1"/>
                          </a:solidFill>
                        </a:rPr>
                        <a:t>$2.9 million</a:t>
                      </a:r>
                    </a:p>
                  </a:txBody>
                  <a:tcPr marL="34290" marR="34290" marT="34290" marB="34290" anchor="ctr">
                    <a:solidFill>
                      <a:schemeClr val="bg1">
                        <a:lumMod val="75000"/>
                      </a:schemeClr>
                    </a:solidFill>
                  </a:tcPr>
                </a:tc>
                <a:tc>
                  <a:txBody>
                    <a:bodyPr/>
                    <a:lstStyle/>
                    <a:p>
                      <a:pPr marL="0" indent="0" algn="l" defTabSz="914400" rtl="0" eaLnBrk="1" latinLnBrk="0" hangingPunct="1">
                        <a:buFont typeface="Arial" panose="020B0604020202020204" pitchFamily="34" charset="0"/>
                        <a:buNone/>
                      </a:pPr>
                      <a:r>
                        <a:rPr lang="en-US" sz="1400" kern="1200" dirty="0">
                          <a:solidFill>
                            <a:schemeClr val="tx1"/>
                          </a:solidFill>
                          <a:latin typeface="+mn-lt"/>
                          <a:ea typeface="+mn-ea"/>
                          <a:cs typeface="+mn-cs"/>
                        </a:rPr>
                        <a:t>Includes increases of 4.15% on December 1, 2024, and 4.6% on December 1, 2025.</a:t>
                      </a:r>
                    </a:p>
                  </a:txBody>
                  <a:tcPr marL="34290" marR="34290" marT="34290" marB="34290" anchor="ctr">
                    <a:solidFill>
                      <a:schemeClr val="bg1">
                        <a:lumMod val="75000"/>
                      </a:schemeClr>
                    </a:solidFill>
                  </a:tcPr>
                </a:tc>
                <a:extLst>
                  <a:ext uri="{0D108BD9-81ED-4DB2-BD59-A6C34878D82A}">
                    <a16:rowId xmlns:a16="http://schemas.microsoft.com/office/drawing/2014/main" val="1876283799"/>
                  </a:ext>
                </a:extLst>
              </a:tr>
              <a:tr h="534055">
                <a:tc>
                  <a:txBody>
                    <a:bodyPr/>
                    <a:lstStyle/>
                    <a:p>
                      <a:r>
                        <a:rPr lang="en-US" sz="1500" dirty="0">
                          <a:solidFill>
                            <a:schemeClr val="tx1"/>
                          </a:solidFill>
                        </a:rPr>
                        <a:t>Retirement Costs</a:t>
                      </a:r>
                    </a:p>
                  </a:txBody>
                  <a:tcPr marL="34290" marR="34290" marT="34290" marB="34290" anchor="ctr">
                    <a:solidFill>
                      <a:schemeClr val="bg1">
                        <a:lumMod val="75000"/>
                      </a:schemeClr>
                    </a:solidFill>
                  </a:tcPr>
                </a:tc>
                <a:tc>
                  <a:txBody>
                    <a:bodyPr/>
                    <a:lstStyle/>
                    <a:p>
                      <a:pPr algn="ctr"/>
                      <a:r>
                        <a:rPr lang="en-US" sz="1500" dirty="0">
                          <a:solidFill>
                            <a:schemeClr val="tx1"/>
                          </a:solidFill>
                        </a:rPr>
                        <a:t>$7.6 million</a:t>
                      </a:r>
                    </a:p>
                  </a:txBody>
                  <a:tcPr marL="34290" marR="34290" marT="34290" marB="34290" anchor="ctr">
                    <a:solidFill>
                      <a:schemeClr val="bg1">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dirty="0">
                          <a:solidFill>
                            <a:schemeClr val="tx1"/>
                          </a:solidFill>
                        </a:rPr>
                        <a:t>Increases for PERS rates for FY26 as approved by PERS board.</a:t>
                      </a:r>
                    </a:p>
                  </a:txBody>
                  <a:tcPr marL="34290" marR="34290" marT="34290" marB="34290" anchor="ctr">
                    <a:solidFill>
                      <a:schemeClr val="bg1">
                        <a:lumMod val="75000"/>
                      </a:schemeClr>
                    </a:solidFill>
                  </a:tcPr>
                </a:tc>
                <a:extLst>
                  <a:ext uri="{0D108BD9-81ED-4DB2-BD59-A6C34878D82A}">
                    <a16:rowId xmlns:a16="http://schemas.microsoft.com/office/drawing/2014/main" val="2006936022"/>
                  </a:ext>
                </a:extLst>
              </a:tr>
              <a:tr h="689385">
                <a:tc>
                  <a:txBody>
                    <a:bodyPr/>
                    <a:lstStyle/>
                    <a:p>
                      <a:r>
                        <a:rPr lang="en-US" sz="1500" dirty="0">
                          <a:solidFill>
                            <a:schemeClr val="tx1"/>
                          </a:solidFill>
                        </a:rPr>
                        <a:t>Blended OPE</a:t>
                      </a:r>
                    </a:p>
                  </a:txBody>
                  <a:tcPr marL="34290" marR="34290" marT="34290" marB="34290" anchor="ctr">
                    <a:solidFill>
                      <a:schemeClr val="bg1">
                        <a:lumMod val="75000"/>
                      </a:schemeClr>
                    </a:solidFill>
                  </a:tcPr>
                </a:tc>
                <a:tc>
                  <a:txBody>
                    <a:bodyPr/>
                    <a:lstStyle/>
                    <a:p>
                      <a:pPr algn="ctr"/>
                      <a:r>
                        <a:rPr lang="en-US" sz="1500" dirty="0">
                          <a:solidFill>
                            <a:schemeClr val="tx1"/>
                          </a:solidFill>
                        </a:rPr>
                        <a:t>($7.2 million)</a:t>
                      </a:r>
                    </a:p>
                  </a:txBody>
                  <a:tcPr marL="34290" marR="34290" marT="34290" marB="34290" anchor="ctr">
                    <a:solidFill>
                      <a:schemeClr val="bg1">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dirty="0">
                          <a:solidFill>
                            <a:schemeClr val="tx1"/>
                          </a:solidFill>
                        </a:rPr>
                        <a:t>Blended OPE carryforward (atypical leave and hiring dynamics) balances from a previous period are buying down benefits expenses during FY26 on a one-time basis. </a:t>
                      </a:r>
                    </a:p>
                  </a:txBody>
                  <a:tcPr marL="34290" marR="34290" marT="34290" marB="34290" anchor="ctr">
                    <a:solidFill>
                      <a:schemeClr val="bg1">
                        <a:lumMod val="75000"/>
                      </a:schemeClr>
                    </a:solidFill>
                  </a:tcPr>
                </a:tc>
                <a:extLst>
                  <a:ext uri="{0D108BD9-81ED-4DB2-BD59-A6C34878D82A}">
                    <a16:rowId xmlns:a16="http://schemas.microsoft.com/office/drawing/2014/main" val="2623277292"/>
                  </a:ext>
                </a:extLst>
              </a:tr>
              <a:tr h="591707">
                <a:tc>
                  <a:txBody>
                    <a:bodyPr/>
                    <a:lstStyle/>
                    <a:p>
                      <a:r>
                        <a:rPr lang="en-US" sz="1500" dirty="0">
                          <a:solidFill>
                            <a:schemeClr val="tx1"/>
                          </a:solidFill>
                        </a:rPr>
                        <a:t>Institutional Expenses</a:t>
                      </a:r>
                    </a:p>
                  </a:txBody>
                  <a:tcPr marL="34290" marR="34290" marT="34290" marB="34290" anchor="ctr">
                    <a:solidFill>
                      <a:schemeClr val="bg1">
                        <a:lumMod val="75000"/>
                      </a:schemeClr>
                    </a:solidFill>
                  </a:tcPr>
                </a:tc>
                <a:tc>
                  <a:txBody>
                    <a:bodyPr/>
                    <a:lstStyle/>
                    <a:p>
                      <a:pPr algn="ctr"/>
                      <a:r>
                        <a:rPr lang="en-US" sz="1500" dirty="0">
                          <a:solidFill>
                            <a:schemeClr val="tx1"/>
                          </a:solidFill>
                        </a:rPr>
                        <a:t>$2.6 million</a:t>
                      </a:r>
                    </a:p>
                  </a:txBody>
                  <a:tcPr marL="34290" marR="34290" marT="34290" marB="34290" anchor="ctr">
                    <a:solidFill>
                      <a:schemeClr val="bg1">
                        <a:lumMod val="75000"/>
                      </a:schemeClr>
                    </a:solidFill>
                  </a:tcPr>
                </a:tc>
                <a:tc>
                  <a:txBody>
                    <a:bodyPr/>
                    <a:lstStyle/>
                    <a:p>
                      <a:r>
                        <a:rPr lang="en-US" sz="1400" dirty="0">
                          <a:solidFill>
                            <a:schemeClr val="tx1"/>
                          </a:solidFill>
                        </a:rPr>
                        <a:t>Increases related to utilities, insurance, debt for academic buildings, assessments, and leases.</a:t>
                      </a:r>
                    </a:p>
                  </a:txBody>
                  <a:tcPr marL="34290" marR="34290" marT="34290" marB="34290" anchor="ctr">
                    <a:solidFill>
                      <a:schemeClr val="bg1">
                        <a:lumMod val="75000"/>
                      </a:schemeClr>
                    </a:solidFill>
                  </a:tcPr>
                </a:tc>
                <a:extLst>
                  <a:ext uri="{0D108BD9-81ED-4DB2-BD59-A6C34878D82A}">
                    <a16:rowId xmlns:a16="http://schemas.microsoft.com/office/drawing/2014/main" val="2579653194"/>
                  </a:ext>
                </a:extLst>
              </a:tr>
              <a:tr h="493089">
                <a:tc>
                  <a:txBody>
                    <a:bodyPr/>
                    <a:lstStyle/>
                    <a:p>
                      <a:r>
                        <a:rPr lang="en-US" sz="1500" dirty="0">
                          <a:solidFill>
                            <a:schemeClr val="tx1"/>
                          </a:solidFill>
                        </a:rPr>
                        <a:t>Faculty Hiring</a:t>
                      </a:r>
                    </a:p>
                  </a:txBody>
                  <a:tcPr marL="34290" marR="34290" marT="34290" marB="34290" anchor="c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dirty="0">
                          <a:solidFill>
                            <a:schemeClr val="tx1"/>
                          </a:solidFill>
                        </a:rPr>
                        <a:t>$1.6 million</a:t>
                      </a:r>
                    </a:p>
                  </a:txBody>
                  <a:tcPr marL="34290" marR="34290" marT="34290" marB="34290" anchor="ctr">
                    <a:solidFill>
                      <a:schemeClr val="bg1">
                        <a:lumMod val="75000"/>
                      </a:schemeClr>
                    </a:solidFill>
                  </a:tcPr>
                </a:tc>
                <a:tc>
                  <a:txBody>
                    <a:bodyPr/>
                    <a:lstStyle/>
                    <a:p>
                      <a:pPr marL="0" indent="0" algn="l">
                        <a:buFont typeface="Arial" panose="020B0604020202020204" pitchFamily="34" charset="0"/>
                        <a:buNone/>
                      </a:pPr>
                      <a:r>
                        <a:rPr lang="en-US" sz="1400" dirty="0">
                          <a:solidFill>
                            <a:schemeClr val="tx1"/>
                          </a:solidFill>
                        </a:rPr>
                        <a:t>8 Net Tenure Track Hires.  </a:t>
                      </a:r>
                    </a:p>
                  </a:txBody>
                  <a:tcPr marL="34290" marR="34290" marT="34290" marB="34290" anchor="ctr">
                    <a:solidFill>
                      <a:schemeClr val="bg1">
                        <a:lumMod val="75000"/>
                      </a:schemeClr>
                    </a:solidFill>
                  </a:tcPr>
                </a:tc>
                <a:extLst>
                  <a:ext uri="{0D108BD9-81ED-4DB2-BD59-A6C34878D82A}">
                    <a16:rowId xmlns:a16="http://schemas.microsoft.com/office/drawing/2014/main" val="3288851610"/>
                  </a:ext>
                </a:extLst>
              </a:tr>
              <a:tr h="689385">
                <a:tc>
                  <a:txBody>
                    <a:bodyPr/>
                    <a:lstStyle/>
                    <a:p>
                      <a:r>
                        <a:rPr lang="en-US" sz="1500" dirty="0">
                          <a:solidFill>
                            <a:schemeClr val="tx1"/>
                          </a:solidFill>
                        </a:rPr>
                        <a:t>Strategic Investments</a:t>
                      </a:r>
                    </a:p>
                  </a:txBody>
                  <a:tcPr marL="34290" marR="34290" marT="34290" marB="34290" anchor="c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dirty="0">
                          <a:solidFill>
                            <a:schemeClr val="tx1"/>
                          </a:solidFill>
                        </a:rPr>
                        <a:t>$1.0 million</a:t>
                      </a:r>
                    </a:p>
                  </a:txBody>
                  <a:tcPr marL="34290" marR="34290" marT="34290" marB="34290" anchor="ctr">
                    <a:solidFill>
                      <a:schemeClr val="bg1">
                        <a:lumMod val="75000"/>
                      </a:schemeClr>
                    </a:solidFill>
                  </a:tcPr>
                </a:tc>
                <a:tc>
                  <a:txBody>
                    <a:bodyPr/>
                    <a:lstStyle/>
                    <a:p>
                      <a:pPr marL="0" indent="0" algn="l">
                        <a:buFont typeface="Arial" panose="020B0604020202020204" pitchFamily="34" charset="0"/>
                        <a:buNone/>
                      </a:pPr>
                      <a:r>
                        <a:rPr lang="en-US" sz="1400" dirty="0">
                          <a:solidFill>
                            <a:schemeClr val="tx1"/>
                          </a:solidFill>
                        </a:rPr>
                        <a:t>Allocated via strategic investment process. Note that President has only allocated $1.0 million to the BAG process this year as funds are needed for strategic priorities. </a:t>
                      </a:r>
                    </a:p>
                  </a:txBody>
                  <a:tcPr marL="34290" marR="34290" marT="34290" marB="34290" anchor="ctr">
                    <a:solidFill>
                      <a:schemeClr val="bg1">
                        <a:lumMod val="75000"/>
                      </a:schemeClr>
                    </a:solidFill>
                  </a:tcPr>
                </a:tc>
                <a:extLst>
                  <a:ext uri="{0D108BD9-81ED-4DB2-BD59-A6C34878D82A}">
                    <a16:rowId xmlns:a16="http://schemas.microsoft.com/office/drawing/2014/main" val="1420693640"/>
                  </a:ext>
                </a:extLst>
              </a:tr>
              <a:tr h="591707">
                <a:tc>
                  <a:txBody>
                    <a:bodyPr/>
                    <a:lstStyle/>
                    <a:p>
                      <a:r>
                        <a:rPr lang="en-US" sz="1500" b="1" i="1" dirty="0">
                          <a:solidFill>
                            <a:schemeClr val="tx1"/>
                          </a:solidFill>
                        </a:rPr>
                        <a:t>Total Projected Cost Increases</a:t>
                      </a:r>
                    </a:p>
                  </a:txBody>
                  <a:tcPr marL="34290" marR="34290" marT="34290" marB="34290" anchor="ctr">
                    <a:solidFill>
                      <a:schemeClr val="bg1">
                        <a:lumMod val="75000"/>
                      </a:schemeClr>
                    </a:solidFill>
                  </a:tcPr>
                </a:tc>
                <a:tc>
                  <a:txBody>
                    <a:bodyPr/>
                    <a:lstStyle/>
                    <a:p>
                      <a:pPr algn="ctr"/>
                      <a:r>
                        <a:rPr lang="en-US" sz="1500" b="1" i="1" dirty="0">
                          <a:solidFill>
                            <a:schemeClr val="tx1"/>
                          </a:solidFill>
                        </a:rPr>
                        <a:t>$28.0</a:t>
                      </a:r>
                      <a:r>
                        <a:rPr lang="en-US" sz="1500" b="1" i="1" baseline="0" dirty="0">
                          <a:solidFill>
                            <a:schemeClr val="tx1"/>
                          </a:solidFill>
                        </a:rPr>
                        <a:t> </a:t>
                      </a:r>
                      <a:r>
                        <a:rPr lang="en-US" sz="1500" b="1" i="1" dirty="0">
                          <a:solidFill>
                            <a:schemeClr val="tx1"/>
                          </a:solidFill>
                        </a:rPr>
                        <a:t>million</a:t>
                      </a:r>
                    </a:p>
                  </a:txBody>
                  <a:tcPr marL="34290" marR="34290" marT="34290" marB="34290" anchor="ctr">
                    <a:solidFill>
                      <a:schemeClr val="bg1">
                        <a:lumMod val="75000"/>
                      </a:schemeClr>
                    </a:solidFill>
                  </a:tcPr>
                </a:tc>
                <a:tc>
                  <a:txBody>
                    <a:bodyPr/>
                    <a:lstStyle/>
                    <a:p>
                      <a:pPr algn="l"/>
                      <a:endParaRPr lang="en-US" sz="1400" b="1" i="1" dirty="0">
                        <a:solidFill>
                          <a:schemeClr val="tx1"/>
                        </a:solidFill>
                      </a:endParaRPr>
                    </a:p>
                  </a:txBody>
                  <a:tcPr marL="34290" marR="34290" marT="34290" marB="34290" anchor="ctr">
                    <a:solidFill>
                      <a:schemeClr val="bg1">
                        <a:lumMod val="75000"/>
                      </a:schemeClr>
                    </a:solidFill>
                  </a:tcPr>
                </a:tc>
                <a:extLst>
                  <a:ext uri="{0D108BD9-81ED-4DB2-BD59-A6C34878D82A}">
                    <a16:rowId xmlns:a16="http://schemas.microsoft.com/office/drawing/2014/main" val="1631907863"/>
                  </a:ext>
                </a:extLst>
              </a:tr>
            </a:tbl>
          </a:graphicData>
        </a:graphic>
      </p:graphicFrame>
      <p:sp>
        <p:nvSpPr>
          <p:cNvPr id="6" name="Title 1"/>
          <p:cNvSpPr txBox="1">
            <a:spLocks/>
          </p:cNvSpPr>
          <p:nvPr/>
        </p:nvSpPr>
        <p:spPr bwMode="auto">
          <a:xfrm>
            <a:off x="200025" y="38966"/>
            <a:ext cx="8743949" cy="625972"/>
          </a:xfrm>
          <a:prstGeom prst="rect">
            <a:avLst/>
          </a:prstGeom>
          <a:noFill/>
          <a:ln w="9525">
            <a:noFill/>
            <a:miter lim="800000"/>
            <a:headEnd/>
            <a:tailEnd/>
          </a:ln>
        </p:spPr>
        <p:txBody>
          <a:bodyPr vert="horz" wrap="square" lIns="68580" tIns="34290" rIns="68580" bIns="3429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r>
              <a:rPr lang="en-US" sz="2800" kern="0" dirty="0">
                <a:latin typeface="Arial" panose="020B0604020202020204" pitchFamily="34" charset="0"/>
                <a:cs typeface="Arial" panose="020B0604020202020204" pitchFamily="34" charset="0"/>
              </a:rPr>
              <a:t>Summary – Major FY2026 E&amp;G Fund Cost Drivers</a:t>
            </a:r>
          </a:p>
        </p:txBody>
      </p:sp>
    </p:spTree>
    <p:extLst>
      <p:ext uri="{BB962C8B-B14F-4D97-AF65-F5344CB8AC3E}">
        <p14:creationId xmlns:p14="http://schemas.microsoft.com/office/powerpoint/2010/main" val="191123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5"/>
          <p:cNvGraphicFramePr>
            <a:graphicFrameLocks noGrp="1"/>
          </p:cNvGraphicFramePr>
          <p:nvPr>
            <p:ph idx="1"/>
            <p:extLst>
              <p:ext uri="{D42A27DB-BD31-4B8C-83A1-F6EECF244321}">
                <p14:modId xmlns:p14="http://schemas.microsoft.com/office/powerpoint/2010/main" val="4197726991"/>
              </p:ext>
            </p:extLst>
          </p:nvPr>
        </p:nvGraphicFramePr>
        <p:xfrm>
          <a:off x="253710" y="762000"/>
          <a:ext cx="8686800" cy="5791198"/>
        </p:xfrm>
        <a:graphic>
          <a:graphicData uri="http://schemas.openxmlformats.org/drawingml/2006/table">
            <a:tbl>
              <a:tblPr firstRow="1" bandRow="1">
                <a:tableStyleId>{5C22544A-7EE6-4342-B048-85BDC9FD1C3A}</a:tableStyleId>
              </a:tblPr>
              <a:tblGrid>
                <a:gridCol w="2971800">
                  <a:extLst>
                    <a:ext uri="{9D8B030D-6E8A-4147-A177-3AD203B41FA5}">
                      <a16:colId xmlns:a16="http://schemas.microsoft.com/office/drawing/2014/main" val="3781524584"/>
                    </a:ext>
                  </a:extLst>
                </a:gridCol>
                <a:gridCol w="2032290">
                  <a:extLst>
                    <a:ext uri="{9D8B030D-6E8A-4147-A177-3AD203B41FA5}">
                      <a16:colId xmlns:a16="http://schemas.microsoft.com/office/drawing/2014/main" val="1199477974"/>
                    </a:ext>
                  </a:extLst>
                </a:gridCol>
                <a:gridCol w="2039488">
                  <a:extLst>
                    <a:ext uri="{9D8B030D-6E8A-4147-A177-3AD203B41FA5}">
                      <a16:colId xmlns:a16="http://schemas.microsoft.com/office/drawing/2014/main" val="2755805797"/>
                    </a:ext>
                  </a:extLst>
                </a:gridCol>
                <a:gridCol w="1643222">
                  <a:extLst>
                    <a:ext uri="{9D8B030D-6E8A-4147-A177-3AD203B41FA5}">
                      <a16:colId xmlns:a16="http://schemas.microsoft.com/office/drawing/2014/main" val="1822197485"/>
                    </a:ext>
                  </a:extLst>
                </a:gridCol>
              </a:tblGrid>
              <a:tr h="655652">
                <a:tc>
                  <a:txBody>
                    <a:bodyPr/>
                    <a:lstStyle/>
                    <a:p>
                      <a:pPr algn="ctr"/>
                      <a:r>
                        <a:rPr lang="en-US" sz="1600" dirty="0"/>
                        <a:t>Cost Driver </a:t>
                      </a:r>
                    </a:p>
                  </a:txBody>
                  <a:tcPr marL="51435" marR="51435" marT="25718" marB="25718" anchor="ctr">
                    <a:solidFill>
                      <a:schemeClr val="tx1"/>
                    </a:solidFill>
                  </a:tcPr>
                </a:tc>
                <a:tc>
                  <a:txBody>
                    <a:bodyPr/>
                    <a:lstStyle/>
                    <a:p>
                      <a:pPr marL="0" algn="ctr" defTabSz="914400" rtl="0" eaLnBrk="1" latinLnBrk="0" hangingPunct="1"/>
                      <a:r>
                        <a:rPr lang="en-US" sz="1600" b="1" kern="1200" dirty="0">
                          <a:solidFill>
                            <a:schemeClr val="lt1"/>
                          </a:solidFill>
                          <a:latin typeface="+mn-lt"/>
                          <a:ea typeface="+mn-ea"/>
                          <a:cs typeface="+mn-cs"/>
                        </a:rPr>
                        <a:t>FY25 Base</a:t>
                      </a:r>
                    </a:p>
                  </a:txBody>
                  <a:tcPr marL="51435" marR="51435" marT="25718" marB="25718" anchor="ctr">
                    <a:solidFill>
                      <a:schemeClr val="tx1"/>
                    </a:solidFill>
                  </a:tcPr>
                </a:tc>
                <a:tc>
                  <a:txBody>
                    <a:bodyPr/>
                    <a:lstStyle/>
                    <a:p>
                      <a:pPr marL="0" algn="ctr" defTabSz="914400" rtl="0" eaLnBrk="1" latinLnBrk="0" hangingPunct="1"/>
                      <a:r>
                        <a:rPr lang="en-US" sz="1600" b="1" kern="1200" dirty="0">
                          <a:solidFill>
                            <a:schemeClr val="lt1"/>
                          </a:solidFill>
                          <a:latin typeface="+mn-lt"/>
                          <a:ea typeface="+mn-ea"/>
                          <a:cs typeface="+mn-cs"/>
                        </a:rPr>
                        <a:t>Projected FY26  Cost Increase</a:t>
                      </a:r>
                    </a:p>
                  </a:txBody>
                  <a:tcPr marL="51435" marR="51435" marT="25718" marB="25718" anchor="ctr">
                    <a:solidFill>
                      <a:schemeClr val="tx1"/>
                    </a:solidFill>
                  </a:tcPr>
                </a:tc>
                <a:tc>
                  <a:txBody>
                    <a:bodyPr/>
                    <a:lstStyle/>
                    <a:p>
                      <a:pPr marL="0" algn="ctr" defTabSz="914400" rtl="0" eaLnBrk="1" latinLnBrk="0" hangingPunct="1"/>
                      <a:r>
                        <a:rPr lang="en-US" sz="1600" b="1" kern="1200" dirty="0">
                          <a:solidFill>
                            <a:schemeClr val="lt1"/>
                          </a:solidFill>
                          <a:latin typeface="+mn-lt"/>
                          <a:ea typeface="+mn-ea"/>
                          <a:cs typeface="+mn-cs"/>
                        </a:rPr>
                        <a:t>FY26</a:t>
                      </a:r>
                    </a:p>
                    <a:p>
                      <a:pPr marL="0" algn="ctr" defTabSz="914400" rtl="0" eaLnBrk="1" latinLnBrk="0" hangingPunct="1"/>
                      <a:r>
                        <a:rPr lang="en-US" sz="1600" b="1" kern="1200" dirty="0">
                          <a:solidFill>
                            <a:schemeClr val="lt1"/>
                          </a:solidFill>
                          <a:latin typeface="+mn-lt"/>
                          <a:ea typeface="+mn-ea"/>
                          <a:cs typeface="+mn-cs"/>
                        </a:rPr>
                        <a:t>Increase (%)</a:t>
                      </a:r>
                    </a:p>
                  </a:txBody>
                  <a:tcPr marL="51435" marR="51435" marT="25718" marB="25718" anchor="ctr">
                    <a:solidFill>
                      <a:schemeClr val="tx1"/>
                    </a:solidFill>
                  </a:tcPr>
                </a:tc>
                <a:extLst>
                  <a:ext uri="{0D108BD9-81ED-4DB2-BD59-A6C34878D82A}">
                    <a16:rowId xmlns:a16="http://schemas.microsoft.com/office/drawing/2014/main" val="144838737"/>
                  </a:ext>
                </a:extLst>
              </a:tr>
              <a:tr h="646215">
                <a:tc>
                  <a:txBody>
                    <a:bodyPr/>
                    <a:lstStyle/>
                    <a:p>
                      <a:r>
                        <a:rPr lang="en-US" sz="1600" b="1" dirty="0">
                          <a:solidFill>
                            <a:schemeClr val="tx1"/>
                          </a:solidFill>
                        </a:rPr>
                        <a:t>Faculty, Staff and GE Compensation</a:t>
                      </a:r>
                    </a:p>
                  </a:txBody>
                  <a:tcPr marL="51435" marR="51435" marT="25718" marB="25718" anchor="ctr">
                    <a:solidFill>
                      <a:schemeClr val="bg1">
                        <a:lumMod val="75000"/>
                      </a:schemeClr>
                    </a:solidFill>
                  </a:tcPr>
                </a:tc>
                <a:tc>
                  <a:txBody>
                    <a:bodyPr/>
                    <a:lstStyle/>
                    <a:p>
                      <a:pPr algn="ctr"/>
                      <a:r>
                        <a:rPr lang="en-US" sz="1600" dirty="0">
                          <a:solidFill>
                            <a:schemeClr val="tx1"/>
                          </a:solidFill>
                        </a:rPr>
                        <a:t>$546.0 million</a:t>
                      </a:r>
                    </a:p>
                  </a:txBody>
                  <a:tcPr marL="51435" marR="51435" marT="25718" marB="25718" anchor="ctr">
                    <a:solidFill>
                      <a:schemeClr val="bg1">
                        <a:lumMod val="75000"/>
                      </a:schemeClr>
                    </a:solidFill>
                  </a:tcPr>
                </a:tc>
                <a:tc>
                  <a:txBody>
                    <a:bodyPr/>
                    <a:lstStyle/>
                    <a:p>
                      <a:pPr algn="ctr"/>
                      <a:r>
                        <a:rPr lang="en-US" sz="1600" dirty="0">
                          <a:solidFill>
                            <a:schemeClr val="tx1"/>
                          </a:solidFill>
                        </a:rPr>
                        <a:t>$19.5</a:t>
                      </a:r>
                      <a:r>
                        <a:rPr lang="en-US" sz="1600" baseline="0" dirty="0">
                          <a:solidFill>
                            <a:schemeClr val="tx1"/>
                          </a:solidFill>
                        </a:rPr>
                        <a:t> million</a:t>
                      </a:r>
                      <a:endParaRPr lang="en-US" sz="1600" dirty="0">
                        <a:solidFill>
                          <a:schemeClr val="tx1"/>
                        </a:solidFill>
                      </a:endParaRPr>
                    </a:p>
                  </a:txBody>
                  <a:tcPr marL="51435" marR="51435" marT="25718" marB="25718" anchor="ctr">
                    <a:solidFill>
                      <a:schemeClr val="bg1">
                        <a:lumMod val="75000"/>
                      </a:schemeClr>
                    </a:solidFill>
                  </a:tcPr>
                </a:tc>
                <a:tc>
                  <a:txBody>
                    <a:bodyPr/>
                    <a:lstStyle/>
                    <a:p>
                      <a:pPr algn="ctr"/>
                      <a:r>
                        <a:rPr lang="en-US" sz="1600" dirty="0">
                          <a:solidFill>
                            <a:schemeClr val="tx1"/>
                          </a:solidFill>
                        </a:rPr>
                        <a:t>3.6%</a:t>
                      </a:r>
                    </a:p>
                  </a:txBody>
                  <a:tcPr marL="51435" marR="51435" marT="25718" marB="25718" anchor="ctr">
                    <a:solidFill>
                      <a:schemeClr val="bg1">
                        <a:lumMod val="75000"/>
                      </a:schemeClr>
                    </a:solidFill>
                  </a:tcPr>
                </a:tc>
                <a:extLst>
                  <a:ext uri="{0D108BD9-81ED-4DB2-BD59-A6C34878D82A}">
                    <a16:rowId xmlns:a16="http://schemas.microsoft.com/office/drawing/2014/main" val="1080385944"/>
                  </a:ext>
                </a:extLst>
              </a:tr>
              <a:tr h="641333">
                <a:tc>
                  <a:txBody>
                    <a:bodyPr/>
                    <a:lstStyle/>
                    <a:p>
                      <a:r>
                        <a:rPr lang="en-US" sz="1600" b="1" dirty="0">
                          <a:solidFill>
                            <a:schemeClr val="tx1"/>
                          </a:solidFill>
                        </a:rPr>
                        <a:t>Medical Costs</a:t>
                      </a:r>
                    </a:p>
                  </a:txBody>
                  <a:tcPr marL="51435" marR="51435" marT="25718" marB="25718" anchor="ctr">
                    <a:solidFill>
                      <a:schemeClr val="bg1">
                        <a:lumMod val="75000"/>
                      </a:schemeClr>
                    </a:solidFill>
                  </a:tcPr>
                </a:tc>
                <a:tc>
                  <a:txBody>
                    <a:bodyPr/>
                    <a:lstStyle/>
                    <a:p>
                      <a:pPr algn="ctr"/>
                      <a:r>
                        <a:rPr lang="en-US" sz="1600" dirty="0">
                          <a:solidFill>
                            <a:schemeClr val="tx1"/>
                          </a:solidFill>
                        </a:rPr>
                        <a:t>$63.3</a:t>
                      </a:r>
                      <a:r>
                        <a:rPr lang="en-US" sz="1600" baseline="0" dirty="0">
                          <a:solidFill>
                            <a:schemeClr val="tx1"/>
                          </a:solidFill>
                        </a:rPr>
                        <a:t> million</a:t>
                      </a:r>
                      <a:endParaRPr lang="en-US" sz="1600" dirty="0">
                        <a:solidFill>
                          <a:schemeClr val="tx1"/>
                        </a:solidFill>
                      </a:endParaRPr>
                    </a:p>
                  </a:txBody>
                  <a:tcPr marL="51435" marR="51435" marT="25718" marB="25718" anchor="ctr">
                    <a:solidFill>
                      <a:schemeClr val="bg1">
                        <a:lumMod val="75000"/>
                      </a:schemeClr>
                    </a:solidFill>
                  </a:tcPr>
                </a:tc>
                <a:tc>
                  <a:txBody>
                    <a:bodyPr/>
                    <a:lstStyle/>
                    <a:p>
                      <a:pPr algn="ctr"/>
                      <a:r>
                        <a:rPr lang="en-US" sz="1600" dirty="0">
                          <a:solidFill>
                            <a:schemeClr val="tx1"/>
                          </a:solidFill>
                        </a:rPr>
                        <a:t>$2.9 million</a:t>
                      </a:r>
                    </a:p>
                  </a:txBody>
                  <a:tcPr marL="51435" marR="51435" marT="25718" marB="25718" anchor="ctr">
                    <a:solidFill>
                      <a:schemeClr val="bg1">
                        <a:lumMod val="75000"/>
                      </a:schemeClr>
                    </a:solidFill>
                  </a:tcPr>
                </a:tc>
                <a:tc>
                  <a:txBody>
                    <a:bodyPr/>
                    <a:lstStyle/>
                    <a:p>
                      <a:pPr algn="ctr"/>
                      <a:r>
                        <a:rPr lang="en-US" sz="1600" dirty="0">
                          <a:solidFill>
                            <a:schemeClr val="tx1"/>
                          </a:solidFill>
                        </a:rPr>
                        <a:t>4.6%</a:t>
                      </a:r>
                    </a:p>
                  </a:txBody>
                  <a:tcPr marL="51435" marR="51435" marT="25718" marB="25718" anchor="ctr">
                    <a:solidFill>
                      <a:schemeClr val="bg1">
                        <a:lumMod val="75000"/>
                      </a:schemeClr>
                    </a:solidFill>
                  </a:tcPr>
                </a:tc>
                <a:extLst>
                  <a:ext uri="{0D108BD9-81ED-4DB2-BD59-A6C34878D82A}">
                    <a16:rowId xmlns:a16="http://schemas.microsoft.com/office/drawing/2014/main" val="1876283799"/>
                  </a:ext>
                </a:extLst>
              </a:tr>
              <a:tr h="641333">
                <a:tc>
                  <a:txBody>
                    <a:bodyPr/>
                    <a:lstStyle/>
                    <a:p>
                      <a:r>
                        <a:rPr lang="en-US" sz="1600" b="1" dirty="0">
                          <a:solidFill>
                            <a:schemeClr val="tx1"/>
                          </a:solidFill>
                        </a:rPr>
                        <a:t>Retirement Costs</a:t>
                      </a:r>
                    </a:p>
                  </a:txBody>
                  <a:tcPr marL="51435" marR="51435" marT="25718" marB="25718" anchor="ctr">
                    <a:solidFill>
                      <a:schemeClr val="bg1">
                        <a:lumMod val="75000"/>
                      </a:schemeClr>
                    </a:solidFill>
                  </a:tcPr>
                </a:tc>
                <a:tc>
                  <a:txBody>
                    <a:bodyPr/>
                    <a:lstStyle/>
                    <a:p>
                      <a:pPr algn="ctr"/>
                      <a:r>
                        <a:rPr lang="en-US" sz="1600" dirty="0">
                          <a:solidFill>
                            <a:schemeClr val="tx1"/>
                          </a:solidFill>
                        </a:rPr>
                        <a:t>$80.9 million</a:t>
                      </a:r>
                    </a:p>
                  </a:txBody>
                  <a:tcPr marL="51435" marR="51435" marT="25718" marB="25718" anchor="ctr">
                    <a:solidFill>
                      <a:schemeClr val="bg1">
                        <a:lumMod val="75000"/>
                      </a:schemeClr>
                    </a:solidFill>
                  </a:tcPr>
                </a:tc>
                <a:tc>
                  <a:txBody>
                    <a:bodyPr/>
                    <a:lstStyle/>
                    <a:p>
                      <a:pPr algn="ctr"/>
                      <a:r>
                        <a:rPr lang="en-US" sz="1600" dirty="0">
                          <a:solidFill>
                            <a:schemeClr val="tx1"/>
                          </a:solidFill>
                        </a:rPr>
                        <a:t>$7.6 million </a:t>
                      </a:r>
                    </a:p>
                  </a:txBody>
                  <a:tcPr marL="51435" marR="51435" marT="25718" marB="25718" anchor="ctr">
                    <a:solidFill>
                      <a:schemeClr val="bg1">
                        <a:lumMod val="75000"/>
                      </a:schemeClr>
                    </a:solidFill>
                  </a:tcPr>
                </a:tc>
                <a:tc>
                  <a:txBody>
                    <a:bodyPr/>
                    <a:lstStyle/>
                    <a:p>
                      <a:pPr algn="ctr"/>
                      <a:r>
                        <a:rPr lang="en-US" sz="1600" dirty="0">
                          <a:solidFill>
                            <a:schemeClr val="tx1"/>
                          </a:solidFill>
                        </a:rPr>
                        <a:t>9.4%</a:t>
                      </a:r>
                    </a:p>
                  </a:txBody>
                  <a:tcPr marL="51435" marR="51435" marT="25718" marB="25718" anchor="ctr">
                    <a:solidFill>
                      <a:schemeClr val="bg1">
                        <a:lumMod val="75000"/>
                      </a:schemeClr>
                    </a:solidFill>
                  </a:tcPr>
                </a:tc>
                <a:extLst>
                  <a:ext uri="{0D108BD9-81ED-4DB2-BD59-A6C34878D82A}">
                    <a16:rowId xmlns:a16="http://schemas.microsoft.com/office/drawing/2014/main" val="95946082"/>
                  </a:ext>
                </a:extLst>
              </a:tr>
              <a:tr h="641333">
                <a:tc>
                  <a:txBody>
                    <a:bodyPr/>
                    <a:lstStyle/>
                    <a:p>
                      <a:r>
                        <a:rPr lang="en-US" sz="1600" b="1" dirty="0">
                          <a:solidFill>
                            <a:schemeClr val="tx1"/>
                          </a:solidFill>
                        </a:rPr>
                        <a:t>Blended OPE</a:t>
                      </a:r>
                    </a:p>
                  </a:txBody>
                  <a:tcPr marL="51435" marR="51435" marT="25718" marB="25718" anchor="ctr">
                    <a:solidFill>
                      <a:schemeClr val="bg1">
                        <a:lumMod val="75000"/>
                      </a:schemeClr>
                    </a:solidFill>
                  </a:tcPr>
                </a:tc>
                <a:tc>
                  <a:txBody>
                    <a:bodyPr/>
                    <a:lstStyle/>
                    <a:p>
                      <a:pPr algn="ctr"/>
                      <a:r>
                        <a:rPr lang="en-US" sz="1600" dirty="0">
                          <a:solidFill>
                            <a:schemeClr val="tx1"/>
                          </a:solidFill>
                        </a:rPr>
                        <a:t>$179.5 million</a:t>
                      </a:r>
                    </a:p>
                  </a:txBody>
                  <a:tcPr marL="51435" marR="51435" marT="25718" marB="25718" anchor="ctr">
                    <a:solidFill>
                      <a:schemeClr val="bg1">
                        <a:lumMod val="75000"/>
                      </a:schemeClr>
                    </a:solidFill>
                  </a:tcPr>
                </a:tc>
                <a:tc>
                  <a:txBody>
                    <a:bodyPr/>
                    <a:lstStyle/>
                    <a:p>
                      <a:pPr algn="ctr"/>
                      <a:r>
                        <a:rPr lang="en-US" sz="1600" dirty="0">
                          <a:solidFill>
                            <a:schemeClr val="tx1"/>
                          </a:solidFill>
                        </a:rPr>
                        <a:t>($7.2 million)</a:t>
                      </a:r>
                    </a:p>
                  </a:txBody>
                  <a:tcPr marL="51435" marR="51435" marT="25718" marB="25718" anchor="ctr">
                    <a:solidFill>
                      <a:schemeClr val="bg1">
                        <a:lumMod val="75000"/>
                      </a:schemeClr>
                    </a:solidFill>
                  </a:tcPr>
                </a:tc>
                <a:tc>
                  <a:txBody>
                    <a:bodyPr/>
                    <a:lstStyle/>
                    <a:p>
                      <a:pPr algn="ctr"/>
                      <a:r>
                        <a:rPr lang="en-US" sz="1600" dirty="0">
                          <a:solidFill>
                            <a:schemeClr val="tx1"/>
                          </a:solidFill>
                        </a:rPr>
                        <a:t>(4.0%)</a:t>
                      </a:r>
                    </a:p>
                  </a:txBody>
                  <a:tcPr marL="51435" marR="51435" marT="25718" marB="25718" anchor="ctr">
                    <a:solidFill>
                      <a:schemeClr val="bg1">
                        <a:lumMod val="75000"/>
                      </a:schemeClr>
                    </a:solidFill>
                  </a:tcPr>
                </a:tc>
                <a:extLst>
                  <a:ext uri="{0D108BD9-81ED-4DB2-BD59-A6C34878D82A}">
                    <a16:rowId xmlns:a16="http://schemas.microsoft.com/office/drawing/2014/main" val="3348023783"/>
                  </a:ext>
                </a:extLst>
              </a:tr>
              <a:tr h="641333">
                <a:tc>
                  <a:txBody>
                    <a:bodyPr/>
                    <a:lstStyle/>
                    <a:p>
                      <a:r>
                        <a:rPr lang="en-US" sz="1600" b="1" dirty="0">
                          <a:solidFill>
                            <a:schemeClr val="tx1"/>
                          </a:solidFill>
                        </a:rPr>
                        <a:t>Institutional</a:t>
                      </a:r>
                      <a:r>
                        <a:rPr lang="en-US" sz="1600" b="1" baseline="0" dirty="0">
                          <a:solidFill>
                            <a:schemeClr val="tx1"/>
                          </a:solidFill>
                        </a:rPr>
                        <a:t> Expenses</a:t>
                      </a:r>
                      <a:endParaRPr lang="en-US" sz="1600" b="1" dirty="0">
                        <a:solidFill>
                          <a:schemeClr val="tx1"/>
                        </a:solidFill>
                      </a:endParaRPr>
                    </a:p>
                  </a:txBody>
                  <a:tcPr marL="51435" marR="51435" marT="25718" marB="25718" anchor="ctr">
                    <a:solidFill>
                      <a:schemeClr val="bg1">
                        <a:lumMod val="75000"/>
                      </a:schemeClr>
                    </a:solidFill>
                  </a:tcPr>
                </a:tc>
                <a:tc>
                  <a:txBody>
                    <a:bodyPr/>
                    <a:lstStyle/>
                    <a:p>
                      <a:pPr algn="ctr"/>
                      <a:r>
                        <a:rPr lang="en-US" sz="1600" dirty="0">
                          <a:solidFill>
                            <a:schemeClr val="tx1"/>
                          </a:solidFill>
                        </a:rPr>
                        <a:t>$49.0 million</a:t>
                      </a:r>
                    </a:p>
                  </a:txBody>
                  <a:tcPr marL="51435" marR="51435" marT="25718" marB="25718" anchor="ctr">
                    <a:solidFill>
                      <a:schemeClr val="bg1">
                        <a:lumMod val="75000"/>
                      </a:schemeClr>
                    </a:solidFill>
                  </a:tcPr>
                </a:tc>
                <a:tc>
                  <a:txBody>
                    <a:bodyPr/>
                    <a:lstStyle/>
                    <a:p>
                      <a:pPr algn="ctr"/>
                      <a:r>
                        <a:rPr lang="en-US" sz="1600" dirty="0">
                          <a:solidFill>
                            <a:schemeClr val="tx1"/>
                          </a:solidFill>
                        </a:rPr>
                        <a:t>$2.6 million</a:t>
                      </a:r>
                    </a:p>
                  </a:txBody>
                  <a:tcPr marL="51435" marR="51435" marT="25718" marB="25718" anchor="ctr">
                    <a:solidFill>
                      <a:schemeClr val="bg1">
                        <a:lumMod val="75000"/>
                      </a:schemeClr>
                    </a:solidFill>
                  </a:tcPr>
                </a:tc>
                <a:tc>
                  <a:txBody>
                    <a:bodyPr/>
                    <a:lstStyle/>
                    <a:p>
                      <a:pPr algn="ctr"/>
                      <a:r>
                        <a:rPr lang="en-US" sz="1600" dirty="0">
                          <a:solidFill>
                            <a:schemeClr val="tx1"/>
                          </a:solidFill>
                        </a:rPr>
                        <a:t>5.3%</a:t>
                      </a:r>
                    </a:p>
                  </a:txBody>
                  <a:tcPr marL="51435" marR="51435" marT="25718" marB="25718" anchor="ctr">
                    <a:solidFill>
                      <a:schemeClr val="bg1">
                        <a:lumMod val="75000"/>
                      </a:schemeClr>
                    </a:solidFill>
                  </a:tcPr>
                </a:tc>
                <a:extLst>
                  <a:ext uri="{0D108BD9-81ED-4DB2-BD59-A6C34878D82A}">
                    <a16:rowId xmlns:a16="http://schemas.microsoft.com/office/drawing/2014/main" val="1401703997"/>
                  </a:ext>
                </a:extLst>
              </a:tr>
              <a:tr h="641333">
                <a:tc>
                  <a:txBody>
                    <a:bodyPr/>
                    <a:lstStyle/>
                    <a:p>
                      <a:r>
                        <a:rPr lang="en-US" sz="1600" b="1" dirty="0">
                          <a:solidFill>
                            <a:schemeClr val="tx1"/>
                          </a:solidFill>
                        </a:rPr>
                        <a:t>TTF Faculty Hiring</a:t>
                      </a:r>
                    </a:p>
                  </a:txBody>
                  <a:tcPr marL="51435" marR="51435" marT="25718" marB="25718" anchor="ctr">
                    <a:solidFill>
                      <a:schemeClr val="bg1">
                        <a:lumMod val="75000"/>
                      </a:schemeClr>
                    </a:solidFill>
                  </a:tcPr>
                </a:tc>
                <a:tc>
                  <a:txBody>
                    <a:bodyPr/>
                    <a:lstStyle/>
                    <a:p>
                      <a:pPr algn="ctr"/>
                      <a:r>
                        <a:rPr lang="en-US" sz="1600" dirty="0">
                          <a:solidFill>
                            <a:schemeClr val="tx1"/>
                          </a:solidFill>
                        </a:rPr>
                        <a:t>$145.1 million</a:t>
                      </a:r>
                    </a:p>
                  </a:txBody>
                  <a:tcPr marL="51435" marR="51435" marT="25718" marB="25718" anchor="ctr">
                    <a:solidFill>
                      <a:schemeClr val="bg1">
                        <a:lumMod val="75000"/>
                      </a:schemeClr>
                    </a:solidFill>
                  </a:tcPr>
                </a:tc>
                <a:tc>
                  <a:txBody>
                    <a:bodyPr/>
                    <a:lstStyle/>
                    <a:p>
                      <a:pPr algn="ctr"/>
                      <a:r>
                        <a:rPr lang="en-US" sz="1600" dirty="0">
                          <a:solidFill>
                            <a:schemeClr val="tx1"/>
                          </a:solidFill>
                        </a:rPr>
                        <a:t>$1.6 million</a:t>
                      </a:r>
                    </a:p>
                  </a:txBody>
                  <a:tcPr marL="51435" marR="51435" marT="25718" marB="25718" anchor="ctr">
                    <a:solidFill>
                      <a:schemeClr val="bg1">
                        <a:lumMod val="75000"/>
                      </a:schemeClr>
                    </a:solidFill>
                  </a:tcPr>
                </a:tc>
                <a:tc>
                  <a:txBody>
                    <a:bodyPr/>
                    <a:lstStyle/>
                    <a:p>
                      <a:pPr algn="ctr"/>
                      <a:r>
                        <a:rPr lang="en-US" sz="1600" dirty="0">
                          <a:solidFill>
                            <a:schemeClr val="tx1"/>
                          </a:solidFill>
                        </a:rPr>
                        <a:t>1.1%</a:t>
                      </a:r>
                    </a:p>
                  </a:txBody>
                  <a:tcPr marL="51435" marR="51435" marT="25718" marB="25718" anchor="ctr">
                    <a:solidFill>
                      <a:schemeClr val="bg1">
                        <a:lumMod val="75000"/>
                      </a:schemeClr>
                    </a:solidFill>
                  </a:tcPr>
                </a:tc>
                <a:extLst>
                  <a:ext uri="{0D108BD9-81ED-4DB2-BD59-A6C34878D82A}">
                    <a16:rowId xmlns:a16="http://schemas.microsoft.com/office/drawing/2014/main" val="3410266224"/>
                  </a:ext>
                </a:extLst>
              </a:tr>
              <a:tr h="641333">
                <a:tc>
                  <a:txBody>
                    <a:bodyPr/>
                    <a:lstStyle/>
                    <a:p>
                      <a:r>
                        <a:rPr lang="en-US" sz="1600" b="1" dirty="0">
                          <a:solidFill>
                            <a:schemeClr val="tx1"/>
                          </a:solidFill>
                        </a:rPr>
                        <a:t>Strategic Investments</a:t>
                      </a:r>
                    </a:p>
                  </a:txBody>
                  <a:tcPr marL="51435" marR="51435" marT="25718" marB="25718" anchor="ctr">
                    <a:solidFill>
                      <a:schemeClr val="bg1">
                        <a:lumMod val="75000"/>
                      </a:schemeClr>
                    </a:solidFill>
                  </a:tcPr>
                </a:tc>
                <a:tc>
                  <a:txBody>
                    <a:bodyPr/>
                    <a:lstStyle/>
                    <a:p>
                      <a:pPr algn="ctr"/>
                      <a:r>
                        <a:rPr lang="en-US" sz="1600" dirty="0">
                          <a:solidFill>
                            <a:schemeClr val="tx1"/>
                          </a:solidFill>
                        </a:rPr>
                        <a:t>$690.5 million</a:t>
                      </a:r>
                    </a:p>
                  </a:txBody>
                  <a:tcPr marL="51435" marR="51435" marT="25718" marB="25718" anchor="ctr">
                    <a:solidFill>
                      <a:schemeClr val="bg1">
                        <a:lumMod val="75000"/>
                      </a:schemeClr>
                    </a:solidFill>
                  </a:tcPr>
                </a:tc>
                <a:tc>
                  <a:txBody>
                    <a:bodyPr/>
                    <a:lstStyle/>
                    <a:p>
                      <a:pPr algn="ctr"/>
                      <a:r>
                        <a:rPr lang="en-US" sz="1600" dirty="0">
                          <a:solidFill>
                            <a:schemeClr val="tx1"/>
                          </a:solidFill>
                        </a:rPr>
                        <a:t>$1.0</a:t>
                      </a:r>
                      <a:r>
                        <a:rPr lang="en-US" sz="1600" baseline="0" dirty="0">
                          <a:solidFill>
                            <a:schemeClr val="tx1"/>
                          </a:solidFill>
                        </a:rPr>
                        <a:t> million</a:t>
                      </a:r>
                      <a:endParaRPr lang="en-US" sz="1600" dirty="0">
                        <a:solidFill>
                          <a:schemeClr val="tx1"/>
                        </a:solidFill>
                      </a:endParaRPr>
                    </a:p>
                  </a:txBody>
                  <a:tcPr marL="51435" marR="51435" marT="25718" marB="25718" anchor="ctr">
                    <a:solidFill>
                      <a:schemeClr val="bg1">
                        <a:lumMod val="75000"/>
                      </a:schemeClr>
                    </a:solidFill>
                  </a:tcPr>
                </a:tc>
                <a:tc>
                  <a:txBody>
                    <a:bodyPr/>
                    <a:lstStyle/>
                    <a:p>
                      <a:pPr algn="ctr"/>
                      <a:r>
                        <a:rPr lang="en-US" sz="1600" dirty="0">
                          <a:solidFill>
                            <a:schemeClr val="tx1"/>
                          </a:solidFill>
                        </a:rPr>
                        <a:t>0.1%</a:t>
                      </a:r>
                    </a:p>
                  </a:txBody>
                  <a:tcPr marL="51435" marR="51435" marT="25718" marB="25718" anchor="ctr">
                    <a:solidFill>
                      <a:schemeClr val="bg1">
                        <a:lumMod val="75000"/>
                      </a:schemeClr>
                    </a:solidFill>
                  </a:tcPr>
                </a:tc>
                <a:extLst>
                  <a:ext uri="{0D108BD9-81ED-4DB2-BD59-A6C34878D82A}">
                    <a16:rowId xmlns:a16="http://schemas.microsoft.com/office/drawing/2014/main" val="3316286162"/>
                  </a:ext>
                </a:extLst>
              </a:tr>
              <a:tr h="641333">
                <a:tc>
                  <a:txBody>
                    <a:bodyPr/>
                    <a:lstStyle/>
                    <a:p>
                      <a:r>
                        <a:rPr lang="en-US" sz="1600" b="1" i="1" dirty="0">
                          <a:solidFill>
                            <a:schemeClr val="tx1"/>
                          </a:solidFill>
                        </a:rPr>
                        <a:t>Total (E&amp;</a:t>
                      </a:r>
                      <a:r>
                        <a:rPr lang="en-US" sz="1600" b="1" i="1">
                          <a:solidFill>
                            <a:schemeClr val="tx1"/>
                          </a:solidFill>
                        </a:rPr>
                        <a:t>G Budget</a:t>
                      </a:r>
                      <a:r>
                        <a:rPr lang="en-US" sz="1600" b="1" i="1" dirty="0">
                          <a:solidFill>
                            <a:schemeClr val="tx1"/>
                          </a:solidFill>
                        </a:rPr>
                        <a:t>)</a:t>
                      </a:r>
                    </a:p>
                  </a:txBody>
                  <a:tcPr marL="51435" marR="51435" marT="25718" marB="25718" anchor="ctr">
                    <a:solidFill>
                      <a:schemeClr val="bg1">
                        <a:lumMod val="75000"/>
                      </a:schemeClr>
                    </a:solidFill>
                  </a:tcPr>
                </a:tc>
                <a:tc>
                  <a:txBody>
                    <a:bodyPr/>
                    <a:lstStyle/>
                    <a:p>
                      <a:pPr algn="ctr"/>
                      <a:r>
                        <a:rPr lang="en-US" sz="1600" b="1" i="1" dirty="0">
                          <a:solidFill>
                            <a:schemeClr val="tx1"/>
                          </a:solidFill>
                        </a:rPr>
                        <a:t>$690.5 million</a:t>
                      </a:r>
                    </a:p>
                  </a:txBody>
                  <a:tcPr marL="51435" marR="51435" marT="25718" marB="25718" anchor="ctr">
                    <a:solidFill>
                      <a:schemeClr val="bg1">
                        <a:lumMod val="75000"/>
                      </a:schemeClr>
                    </a:solidFill>
                  </a:tcPr>
                </a:tc>
                <a:tc>
                  <a:txBody>
                    <a:bodyPr/>
                    <a:lstStyle/>
                    <a:p>
                      <a:pPr algn="ctr"/>
                      <a:r>
                        <a:rPr lang="en-US" sz="1600" b="1" i="1" dirty="0">
                          <a:solidFill>
                            <a:schemeClr val="tx1"/>
                          </a:solidFill>
                        </a:rPr>
                        <a:t>$28.0</a:t>
                      </a:r>
                      <a:r>
                        <a:rPr lang="en-US" sz="1600" b="1" i="1" baseline="0" dirty="0">
                          <a:solidFill>
                            <a:schemeClr val="tx1"/>
                          </a:solidFill>
                        </a:rPr>
                        <a:t> </a:t>
                      </a:r>
                      <a:r>
                        <a:rPr lang="en-US" sz="1600" b="1" i="1" dirty="0">
                          <a:solidFill>
                            <a:schemeClr val="tx1"/>
                          </a:solidFill>
                        </a:rPr>
                        <a:t>million</a:t>
                      </a:r>
                    </a:p>
                  </a:txBody>
                  <a:tcPr marL="51435" marR="51435" marT="25718" marB="25718" anchor="ctr">
                    <a:solidFill>
                      <a:schemeClr val="bg1">
                        <a:lumMod val="75000"/>
                      </a:schemeClr>
                    </a:solidFill>
                  </a:tcPr>
                </a:tc>
                <a:tc>
                  <a:txBody>
                    <a:bodyPr/>
                    <a:lstStyle/>
                    <a:p>
                      <a:pPr algn="ctr"/>
                      <a:r>
                        <a:rPr lang="en-US" sz="1600" b="1" dirty="0">
                          <a:solidFill>
                            <a:schemeClr val="tx1"/>
                          </a:solidFill>
                        </a:rPr>
                        <a:t>4.1%</a:t>
                      </a:r>
                    </a:p>
                  </a:txBody>
                  <a:tcPr marL="51435" marR="51435" marT="25718" marB="25718" anchor="ctr">
                    <a:solidFill>
                      <a:schemeClr val="bg1">
                        <a:lumMod val="75000"/>
                      </a:schemeClr>
                    </a:solidFill>
                  </a:tcPr>
                </a:tc>
                <a:extLst>
                  <a:ext uri="{0D108BD9-81ED-4DB2-BD59-A6C34878D82A}">
                    <a16:rowId xmlns:a16="http://schemas.microsoft.com/office/drawing/2014/main" val="1631907863"/>
                  </a:ext>
                </a:extLst>
              </a:tr>
            </a:tbl>
          </a:graphicData>
        </a:graphic>
      </p:graphicFrame>
      <p:sp>
        <p:nvSpPr>
          <p:cNvPr id="2" name="Title 1">
            <a:extLst>
              <a:ext uri="{FF2B5EF4-FFF2-40B4-BE49-F238E27FC236}">
                <a16:creationId xmlns:a16="http://schemas.microsoft.com/office/drawing/2014/main" id="{5DDBAECB-15D2-D9D5-327C-F595DC26BB05}"/>
              </a:ext>
            </a:extLst>
          </p:cNvPr>
          <p:cNvSpPr txBox="1">
            <a:spLocks/>
          </p:cNvSpPr>
          <p:nvPr/>
        </p:nvSpPr>
        <p:spPr bwMode="auto">
          <a:xfrm>
            <a:off x="200025" y="38966"/>
            <a:ext cx="8743949" cy="625972"/>
          </a:xfrm>
          <a:prstGeom prst="rect">
            <a:avLst/>
          </a:prstGeom>
          <a:noFill/>
          <a:ln w="9525">
            <a:noFill/>
            <a:miter lim="800000"/>
            <a:headEnd/>
            <a:tailEnd/>
          </a:ln>
        </p:spPr>
        <p:txBody>
          <a:bodyPr vert="horz" wrap="square" lIns="68580" tIns="34290" rIns="68580" bIns="3429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r>
              <a:rPr lang="en-US" sz="2800" kern="0" dirty="0">
                <a:latin typeface="Arial" panose="020B0604020202020204" pitchFamily="34" charset="0"/>
                <a:cs typeface="Arial" panose="020B0604020202020204" pitchFamily="34" charset="0"/>
              </a:rPr>
              <a:t>Summary – Major FY2026 E&amp;G Fund Cost Drivers</a:t>
            </a:r>
          </a:p>
        </p:txBody>
      </p:sp>
    </p:spTree>
    <p:extLst>
      <p:ext uri="{BB962C8B-B14F-4D97-AF65-F5344CB8AC3E}">
        <p14:creationId xmlns:p14="http://schemas.microsoft.com/office/powerpoint/2010/main" val="1778051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5"/>
          <p:cNvGraphicFramePr>
            <a:graphicFrameLocks noGrp="1"/>
          </p:cNvGraphicFramePr>
          <p:nvPr>
            <p:ph idx="1"/>
            <p:extLst>
              <p:ext uri="{D42A27DB-BD31-4B8C-83A1-F6EECF244321}">
                <p14:modId xmlns:p14="http://schemas.microsoft.com/office/powerpoint/2010/main" val="3424808687"/>
              </p:ext>
            </p:extLst>
          </p:nvPr>
        </p:nvGraphicFramePr>
        <p:xfrm>
          <a:off x="57154" y="609600"/>
          <a:ext cx="9010646" cy="6196011"/>
        </p:xfrm>
        <a:graphic>
          <a:graphicData uri="http://schemas.openxmlformats.org/drawingml/2006/table">
            <a:tbl>
              <a:tblPr firstRow="1" bandRow="1">
                <a:tableStyleId>{5C22544A-7EE6-4342-B048-85BDC9FD1C3A}</a:tableStyleId>
              </a:tblPr>
              <a:tblGrid>
                <a:gridCol w="1543046">
                  <a:extLst>
                    <a:ext uri="{9D8B030D-6E8A-4147-A177-3AD203B41FA5}">
                      <a16:colId xmlns:a16="http://schemas.microsoft.com/office/drawing/2014/main" val="3781524584"/>
                    </a:ext>
                  </a:extLst>
                </a:gridCol>
                <a:gridCol w="1066800">
                  <a:extLst>
                    <a:ext uri="{9D8B030D-6E8A-4147-A177-3AD203B41FA5}">
                      <a16:colId xmlns:a16="http://schemas.microsoft.com/office/drawing/2014/main" val="883315962"/>
                    </a:ext>
                  </a:extLst>
                </a:gridCol>
                <a:gridCol w="1066800">
                  <a:extLst>
                    <a:ext uri="{9D8B030D-6E8A-4147-A177-3AD203B41FA5}">
                      <a16:colId xmlns:a16="http://schemas.microsoft.com/office/drawing/2014/main" val="1822197485"/>
                    </a:ext>
                  </a:extLst>
                </a:gridCol>
                <a:gridCol w="1066800">
                  <a:extLst>
                    <a:ext uri="{9D8B030D-6E8A-4147-A177-3AD203B41FA5}">
                      <a16:colId xmlns:a16="http://schemas.microsoft.com/office/drawing/2014/main" val="3214503485"/>
                    </a:ext>
                  </a:extLst>
                </a:gridCol>
                <a:gridCol w="1066800">
                  <a:extLst>
                    <a:ext uri="{9D8B030D-6E8A-4147-A177-3AD203B41FA5}">
                      <a16:colId xmlns:a16="http://schemas.microsoft.com/office/drawing/2014/main" val="140898112"/>
                    </a:ext>
                  </a:extLst>
                </a:gridCol>
                <a:gridCol w="1066800">
                  <a:extLst>
                    <a:ext uri="{9D8B030D-6E8A-4147-A177-3AD203B41FA5}">
                      <a16:colId xmlns:a16="http://schemas.microsoft.com/office/drawing/2014/main" val="705005375"/>
                    </a:ext>
                  </a:extLst>
                </a:gridCol>
                <a:gridCol w="1066800">
                  <a:extLst>
                    <a:ext uri="{9D8B030D-6E8A-4147-A177-3AD203B41FA5}">
                      <a16:colId xmlns:a16="http://schemas.microsoft.com/office/drawing/2014/main" val="1167519917"/>
                    </a:ext>
                  </a:extLst>
                </a:gridCol>
                <a:gridCol w="1066800">
                  <a:extLst>
                    <a:ext uri="{9D8B030D-6E8A-4147-A177-3AD203B41FA5}">
                      <a16:colId xmlns:a16="http://schemas.microsoft.com/office/drawing/2014/main" val="3843155205"/>
                    </a:ext>
                  </a:extLst>
                </a:gridCol>
              </a:tblGrid>
              <a:tr h="914228">
                <a:tc>
                  <a:txBody>
                    <a:bodyPr/>
                    <a:lstStyle/>
                    <a:p>
                      <a:pPr algn="ctr"/>
                      <a:r>
                        <a:rPr lang="en-US" sz="1400" dirty="0">
                          <a:solidFill>
                            <a:schemeClr val="bg1"/>
                          </a:solidFill>
                        </a:rPr>
                        <a:t>Cost Driver</a:t>
                      </a:r>
                    </a:p>
                  </a:txBody>
                  <a:tcPr marL="38576" marR="38576" marT="19289" marB="19289" anchor="ctr">
                    <a:solidFill>
                      <a:schemeClr val="tx1"/>
                    </a:solidFill>
                  </a:tcPr>
                </a:tc>
                <a:tc>
                  <a:txBody>
                    <a:bodyPr/>
                    <a:lstStyle/>
                    <a:p>
                      <a:pPr algn="ctr"/>
                      <a:r>
                        <a:rPr lang="en-US" sz="1400" dirty="0">
                          <a:solidFill>
                            <a:schemeClr val="bg1"/>
                          </a:solidFill>
                        </a:rPr>
                        <a:t>Projected FY20 Cost Increase</a:t>
                      </a:r>
                    </a:p>
                  </a:txBody>
                  <a:tcPr marL="38576" marR="38576" marT="19289" marB="19289" anchor="ctr">
                    <a:solidFill>
                      <a:schemeClr val="tx1"/>
                    </a:solidFill>
                  </a:tcPr>
                </a:tc>
                <a:tc>
                  <a:txBody>
                    <a:bodyPr/>
                    <a:lstStyle/>
                    <a:p>
                      <a:pPr algn="ctr"/>
                      <a:r>
                        <a:rPr lang="en-US" sz="1400" dirty="0">
                          <a:solidFill>
                            <a:schemeClr val="bg1"/>
                          </a:solidFill>
                        </a:rPr>
                        <a:t>Projected FY21 Cost Increase</a:t>
                      </a:r>
                    </a:p>
                  </a:txBody>
                  <a:tcPr marL="38576" marR="38576" marT="19289" marB="19289" anchor="ctr">
                    <a:solidFill>
                      <a:schemeClr val="tx1"/>
                    </a:solidFill>
                  </a:tcPr>
                </a:tc>
                <a:tc>
                  <a:txBody>
                    <a:bodyPr/>
                    <a:lstStyle/>
                    <a:p>
                      <a:pPr algn="ctr"/>
                      <a:r>
                        <a:rPr lang="en-US" sz="1400" dirty="0">
                          <a:solidFill>
                            <a:schemeClr val="bg1"/>
                          </a:solidFill>
                        </a:rPr>
                        <a:t>Projected FY22 Cost Increase</a:t>
                      </a:r>
                    </a:p>
                  </a:txBody>
                  <a:tcPr marL="38576" marR="38576" marT="19289" marB="19289" anchor="ctr">
                    <a:solidFill>
                      <a:schemeClr val="tx1"/>
                    </a:solidFill>
                  </a:tcPr>
                </a:tc>
                <a:tc>
                  <a:txBody>
                    <a:bodyPr/>
                    <a:lstStyle/>
                    <a:p>
                      <a:pPr algn="ctr"/>
                      <a:r>
                        <a:rPr lang="en-US" sz="1400" dirty="0">
                          <a:solidFill>
                            <a:schemeClr val="bg1"/>
                          </a:solidFill>
                        </a:rPr>
                        <a:t>Projected FY23 Cost Increase</a:t>
                      </a:r>
                    </a:p>
                  </a:txBody>
                  <a:tcPr marL="38576" marR="38576" marT="19289" marB="19289" anchor="ctr">
                    <a:solidFill>
                      <a:schemeClr val="tx1"/>
                    </a:solidFill>
                  </a:tcPr>
                </a:tc>
                <a:tc>
                  <a:txBody>
                    <a:bodyPr/>
                    <a:lstStyle/>
                    <a:p>
                      <a:pPr algn="ctr"/>
                      <a:r>
                        <a:rPr lang="en-US" sz="1400" dirty="0">
                          <a:solidFill>
                            <a:schemeClr val="bg1"/>
                          </a:solidFill>
                        </a:rPr>
                        <a:t>Projected FY24 Cost Increase</a:t>
                      </a:r>
                    </a:p>
                  </a:txBody>
                  <a:tcPr marL="38576" marR="38576" marT="19289" marB="19289" anchor="ctr">
                    <a:solidFill>
                      <a:schemeClr val="tx1"/>
                    </a:solidFill>
                  </a:tcPr>
                </a:tc>
                <a:tc>
                  <a:txBody>
                    <a:bodyPr/>
                    <a:lstStyle/>
                    <a:p>
                      <a:pPr algn="ctr"/>
                      <a:r>
                        <a:rPr lang="en-US" sz="1400" dirty="0">
                          <a:solidFill>
                            <a:schemeClr val="bg1"/>
                          </a:solidFill>
                        </a:rPr>
                        <a:t>Projected FY25 Cost Increase</a:t>
                      </a:r>
                    </a:p>
                  </a:txBody>
                  <a:tcPr marL="38576" marR="38576" marT="19289" marB="19289" anchor="ctr">
                    <a:solidFill>
                      <a:schemeClr val="tx1"/>
                    </a:solidFill>
                  </a:tcPr>
                </a:tc>
                <a:tc>
                  <a:txBody>
                    <a:bodyPr/>
                    <a:lstStyle/>
                    <a:p>
                      <a:pPr algn="ctr"/>
                      <a:r>
                        <a:rPr lang="en-US" sz="1400" dirty="0">
                          <a:solidFill>
                            <a:schemeClr val="bg1"/>
                          </a:solidFill>
                        </a:rPr>
                        <a:t>Projected FY26 Cost Increase</a:t>
                      </a:r>
                    </a:p>
                  </a:txBody>
                  <a:tcPr marL="38576" marR="38576" marT="19289" marB="19289" anchor="ctr">
                    <a:solidFill>
                      <a:schemeClr val="tx1"/>
                    </a:solidFill>
                  </a:tcPr>
                </a:tc>
                <a:extLst>
                  <a:ext uri="{0D108BD9-81ED-4DB2-BD59-A6C34878D82A}">
                    <a16:rowId xmlns:a16="http://schemas.microsoft.com/office/drawing/2014/main" val="144838737"/>
                  </a:ext>
                </a:extLst>
              </a:tr>
              <a:tr h="523310">
                <a:tc>
                  <a:txBody>
                    <a:bodyPr/>
                    <a:lstStyle/>
                    <a:p>
                      <a:r>
                        <a:rPr lang="en-US" sz="1400" dirty="0">
                          <a:solidFill>
                            <a:schemeClr val="tx1"/>
                          </a:solidFill>
                        </a:rPr>
                        <a:t>Faculty, Staff &amp; GE Salary &amp; Wages</a:t>
                      </a:r>
                    </a:p>
                  </a:txBody>
                  <a:tcPr marL="38576" marR="38576" marT="19289" marB="19289" anchor="ctr">
                    <a:solidFill>
                      <a:schemeClr val="bg1">
                        <a:lumMod val="75000"/>
                      </a:schemeClr>
                    </a:solidFill>
                  </a:tcPr>
                </a:tc>
                <a:tc>
                  <a:txBody>
                    <a:bodyPr/>
                    <a:lstStyle/>
                    <a:p>
                      <a:pPr algn="ctr"/>
                      <a:r>
                        <a:rPr lang="en-US" sz="1400" dirty="0">
                          <a:solidFill>
                            <a:schemeClr val="tx1"/>
                          </a:solidFill>
                        </a:rPr>
                        <a:t>$10.6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$11.6</a:t>
                      </a:r>
                      <a:r>
                        <a:rPr lang="en-US" sz="1400" baseline="0" dirty="0">
                          <a:solidFill>
                            <a:schemeClr val="tx1"/>
                          </a:solidFill>
                        </a:rPr>
                        <a:t> million</a:t>
                      </a:r>
                      <a:endParaRPr lang="en-US" sz="1400" dirty="0">
                        <a:solidFill>
                          <a:schemeClr val="tx1"/>
                        </a:solidFill>
                      </a:endParaRPr>
                    </a:p>
                  </a:txBody>
                  <a:tcPr marL="38576" marR="38576" marT="19289" marB="19289" anchor="ctr">
                    <a:solidFill>
                      <a:schemeClr val="bg1">
                        <a:lumMod val="75000"/>
                      </a:schemeClr>
                    </a:solidFill>
                  </a:tcPr>
                </a:tc>
                <a:tc>
                  <a:txBody>
                    <a:bodyPr/>
                    <a:lstStyle/>
                    <a:p>
                      <a:pPr algn="ctr"/>
                      <a:r>
                        <a:rPr lang="en-US" sz="1400" dirty="0">
                          <a:solidFill>
                            <a:schemeClr val="tx1"/>
                          </a:solidFill>
                        </a:rPr>
                        <a:t>$7.3</a:t>
                      </a:r>
                      <a:r>
                        <a:rPr lang="en-US" sz="1400" baseline="0" dirty="0">
                          <a:solidFill>
                            <a:schemeClr val="tx1"/>
                          </a:solidFill>
                        </a:rPr>
                        <a:t> million</a:t>
                      </a:r>
                      <a:endParaRPr lang="en-US" sz="1400" dirty="0">
                        <a:solidFill>
                          <a:schemeClr val="tx1"/>
                        </a:solidFill>
                      </a:endParaRPr>
                    </a:p>
                  </a:txBody>
                  <a:tcPr marL="38576" marR="38576" marT="19289" marB="19289" anchor="ctr">
                    <a:solidFill>
                      <a:schemeClr val="bg1">
                        <a:lumMod val="75000"/>
                      </a:schemeClr>
                    </a:solidFill>
                  </a:tcPr>
                </a:tc>
                <a:tc>
                  <a:txBody>
                    <a:bodyPr/>
                    <a:lstStyle/>
                    <a:p>
                      <a:pPr algn="ctr"/>
                      <a:r>
                        <a:rPr lang="en-US" sz="1400" dirty="0">
                          <a:solidFill>
                            <a:schemeClr val="tx1"/>
                          </a:solidFill>
                        </a:rPr>
                        <a:t>$15.0</a:t>
                      </a:r>
                      <a:r>
                        <a:rPr lang="en-US" sz="1400" baseline="0" dirty="0">
                          <a:solidFill>
                            <a:schemeClr val="tx1"/>
                          </a:solidFill>
                        </a:rPr>
                        <a:t> million</a:t>
                      </a:r>
                      <a:endParaRPr lang="en-US" sz="1400" dirty="0">
                        <a:solidFill>
                          <a:schemeClr val="tx1"/>
                        </a:solidFill>
                      </a:endParaRPr>
                    </a:p>
                  </a:txBody>
                  <a:tcPr marL="38576" marR="38576" marT="19289" marB="19289" anchor="ctr">
                    <a:solidFill>
                      <a:schemeClr val="bg1">
                        <a:lumMod val="75000"/>
                      </a:schemeClr>
                    </a:solidFill>
                  </a:tcPr>
                </a:tc>
                <a:tc>
                  <a:txBody>
                    <a:bodyPr/>
                    <a:lstStyle/>
                    <a:p>
                      <a:pPr algn="ctr"/>
                      <a:r>
                        <a:rPr lang="en-US" sz="1400" dirty="0">
                          <a:solidFill>
                            <a:schemeClr val="tx1"/>
                          </a:solidFill>
                        </a:rPr>
                        <a:t>$11.9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$13.0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$19.5 million</a:t>
                      </a:r>
                    </a:p>
                  </a:txBody>
                  <a:tcPr marL="38576" marR="38576" marT="19289" marB="19289" anchor="ctr">
                    <a:solidFill>
                      <a:schemeClr val="bg1">
                        <a:lumMod val="75000"/>
                      </a:schemeClr>
                    </a:solidFill>
                  </a:tcPr>
                </a:tc>
                <a:extLst>
                  <a:ext uri="{0D108BD9-81ED-4DB2-BD59-A6C34878D82A}">
                    <a16:rowId xmlns:a16="http://schemas.microsoft.com/office/drawing/2014/main" val="1080385944"/>
                  </a:ext>
                </a:extLst>
              </a:tr>
              <a:tr h="501977">
                <a:tc>
                  <a:txBody>
                    <a:bodyPr/>
                    <a:lstStyle/>
                    <a:p>
                      <a:r>
                        <a:rPr lang="en-US" sz="1400" dirty="0">
                          <a:solidFill>
                            <a:schemeClr val="tx1"/>
                          </a:solidFill>
                        </a:rPr>
                        <a:t>Medical Costs</a:t>
                      </a:r>
                    </a:p>
                  </a:txBody>
                  <a:tcPr marL="38576" marR="38576" marT="19289" marB="19289" anchor="ctr">
                    <a:solidFill>
                      <a:schemeClr val="bg1">
                        <a:lumMod val="75000"/>
                      </a:schemeClr>
                    </a:solidFill>
                  </a:tcPr>
                </a:tc>
                <a:tc>
                  <a:txBody>
                    <a:bodyPr/>
                    <a:lstStyle/>
                    <a:p>
                      <a:pPr algn="ctr"/>
                      <a:r>
                        <a:rPr lang="en-US" sz="1400" dirty="0">
                          <a:solidFill>
                            <a:schemeClr val="tx1"/>
                          </a:solidFill>
                        </a:rPr>
                        <a:t>$1.9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$2.5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$1.2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$1.6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$2.2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$2.5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$2.9 million</a:t>
                      </a:r>
                    </a:p>
                  </a:txBody>
                  <a:tcPr marL="38576" marR="38576" marT="19289" marB="19289" anchor="ctr">
                    <a:solidFill>
                      <a:schemeClr val="bg1">
                        <a:lumMod val="75000"/>
                      </a:schemeClr>
                    </a:solidFill>
                  </a:tcPr>
                </a:tc>
                <a:extLst>
                  <a:ext uri="{0D108BD9-81ED-4DB2-BD59-A6C34878D82A}">
                    <a16:rowId xmlns:a16="http://schemas.microsoft.com/office/drawing/2014/main" val="1876283799"/>
                  </a:ext>
                </a:extLst>
              </a:tr>
              <a:tr h="501977">
                <a:tc>
                  <a:txBody>
                    <a:bodyPr/>
                    <a:lstStyle/>
                    <a:p>
                      <a:r>
                        <a:rPr lang="en-US" sz="1400" dirty="0">
                          <a:solidFill>
                            <a:schemeClr val="tx1"/>
                          </a:solidFill>
                        </a:rPr>
                        <a:t>Retirement</a:t>
                      </a:r>
                      <a:r>
                        <a:rPr lang="en-US" sz="1400" baseline="0" dirty="0">
                          <a:solidFill>
                            <a:schemeClr val="tx1"/>
                          </a:solidFill>
                        </a:rPr>
                        <a:t> Costs</a:t>
                      </a:r>
                      <a:endParaRPr lang="en-US" sz="1400" dirty="0">
                        <a:solidFill>
                          <a:schemeClr val="tx1"/>
                        </a:solidFill>
                      </a:endParaRPr>
                    </a:p>
                  </a:txBody>
                  <a:tcPr marL="38576" marR="38576" marT="19289" marB="19289" anchor="ctr">
                    <a:solidFill>
                      <a:schemeClr val="bg1">
                        <a:lumMod val="75000"/>
                      </a:schemeClr>
                    </a:solidFill>
                  </a:tcPr>
                </a:tc>
                <a:tc>
                  <a:txBody>
                    <a:bodyPr/>
                    <a:lstStyle/>
                    <a:p>
                      <a:pPr algn="ctr"/>
                      <a:r>
                        <a:rPr lang="en-US" sz="1400" dirty="0">
                          <a:solidFill>
                            <a:schemeClr val="tx1"/>
                          </a:solidFill>
                        </a:rPr>
                        <a:t>$7.1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($500K)</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$1.9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$7.6 million</a:t>
                      </a:r>
                    </a:p>
                  </a:txBody>
                  <a:tcPr marL="38576" marR="38576" marT="19289" marB="19289" anchor="ctr">
                    <a:solidFill>
                      <a:schemeClr val="bg1">
                        <a:lumMod val="75000"/>
                      </a:schemeClr>
                    </a:solidFill>
                  </a:tcPr>
                </a:tc>
                <a:extLst>
                  <a:ext uri="{0D108BD9-81ED-4DB2-BD59-A6C34878D82A}">
                    <a16:rowId xmlns:a16="http://schemas.microsoft.com/office/drawing/2014/main" val="1404574913"/>
                  </a:ext>
                </a:extLst>
              </a:tr>
              <a:tr h="501977">
                <a:tc>
                  <a:txBody>
                    <a:bodyPr/>
                    <a:lstStyle/>
                    <a:p>
                      <a:r>
                        <a:rPr lang="en-US" sz="1400" dirty="0">
                          <a:solidFill>
                            <a:schemeClr val="tx1"/>
                          </a:solidFill>
                        </a:rPr>
                        <a:t>Oregon Paid Leave</a:t>
                      </a:r>
                    </a:p>
                  </a:txBody>
                  <a:tcPr marL="38576" marR="38576" marT="19289" marB="19289" anchor="c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$900K</a:t>
                      </a:r>
                    </a:p>
                  </a:txBody>
                  <a:tcPr marL="38576" marR="38576" marT="19289" marB="19289" anchor="ctr">
                    <a:solidFill>
                      <a:schemeClr val="bg1">
                        <a:lumMod val="75000"/>
                      </a:schemeClr>
                    </a:solidFill>
                  </a:tcPr>
                </a:tc>
                <a:tc>
                  <a:txBody>
                    <a:bodyPr/>
                    <a:lstStyle/>
                    <a:p>
                      <a:pPr algn="ctr"/>
                      <a:r>
                        <a:rPr lang="en-US" sz="1400" dirty="0">
                          <a:solidFill>
                            <a:schemeClr val="tx1"/>
                          </a:solidFill>
                        </a:rPr>
                        <a:t>$300K</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extLst>
                  <a:ext uri="{0D108BD9-81ED-4DB2-BD59-A6C34878D82A}">
                    <a16:rowId xmlns:a16="http://schemas.microsoft.com/office/drawing/2014/main" val="3920952577"/>
                  </a:ext>
                </a:extLst>
              </a:tr>
              <a:tr h="501977">
                <a:tc>
                  <a:txBody>
                    <a:bodyPr/>
                    <a:lstStyle/>
                    <a:p>
                      <a:r>
                        <a:rPr lang="en-US" sz="1400" dirty="0">
                          <a:solidFill>
                            <a:schemeClr val="tx1"/>
                          </a:solidFill>
                        </a:rPr>
                        <a:t>Blended OPE</a:t>
                      </a:r>
                    </a:p>
                  </a:txBody>
                  <a:tcPr marL="38576" marR="38576" marT="19289" marB="19289" anchor="c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$4.0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($7.2 million)</a:t>
                      </a:r>
                    </a:p>
                  </a:txBody>
                  <a:tcPr marL="38576" marR="38576" marT="19289" marB="19289" anchor="ctr">
                    <a:solidFill>
                      <a:schemeClr val="bg1">
                        <a:lumMod val="75000"/>
                      </a:schemeClr>
                    </a:solidFill>
                  </a:tcPr>
                </a:tc>
                <a:extLst>
                  <a:ext uri="{0D108BD9-81ED-4DB2-BD59-A6C34878D82A}">
                    <a16:rowId xmlns:a16="http://schemas.microsoft.com/office/drawing/2014/main" val="3506596002"/>
                  </a:ext>
                </a:extLst>
              </a:tr>
              <a:tr h="523310">
                <a:tc>
                  <a:txBody>
                    <a:bodyPr/>
                    <a:lstStyle/>
                    <a:p>
                      <a:r>
                        <a:rPr lang="en-US" sz="1400" dirty="0">
                          <a:solidFill>
                            <a:schemeClr val="tx1"/>
                          </a:solidFill>
                        </a:rPr>
                        <a:t>Institutional</a:t>
                      </a:r>
                      <a:r>
                        <a:rPr lang="en-US" sz="1400" baseline="0" dirty="0">
                          <a:solidFill>
                            <a:schemeClr val="tx1"/>
                          </a:solidFill>
                        </a:rPr>
                        <a:t> Expenses</a:t>
                      </a:r>
                      <a:endParaRPr lang="en-US" sz="1400" dirty="0">
                        <a:solidFill>
                          <a:schemeClr val="tx1"/>
                        </a:solidFill>
                      </a:endParaRPr>
                    </a:p>
                  </a:txBody>
                  <a:tcPr marL="38576" marR="38576" marT="19289" marB="19289" anchor="ctr">
                    <a:solidFill>
                      <a:schemeClr val="bg1">
                        <a:lumMod val="75000"/>
                      </a:schemeClr>
                    </a:solidFill>
                  </a:tcPr>
                </a:tc>
                <a:tc>
                  <a:txBody>
                    <a:bodyPr/>
                    <a:lstStyle/>
                    <a:p>
                      <a:pPr algn="ctr"/>
                      <a:r>
                        <a:rPr lang="en-US" sz="1400" dirty="0">
                          <a:solidFill>
                            <a:schemeClr val="tx1"/>
                          </a:solidFill>
                        </a:rPr>
                        <a:t>$1.0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$1.5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$1.2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$1.2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$1.5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$2.0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$2.6 million</a:t>
                      </a:r>
                    </a:p>
                  </a:txBody>
                  <a:tcPr marL="38576" marR="38576" marT="19289" marB="19289" anchor="ctr">
                    <a:solidFill>
                      <a:schemeClr val="bg1">
                        <a:lumMod val="75000"/>
                      </a:schemeClr>
                    </a:solidFill>
                  </a:tcPr>
                </a:tc>
                <a:extLst>
                  <a:ext uri="{0D108BD9-81ED-4DB2-BD59-A6C34878D82A}">
                    <a16:rowId xmlns:a16="http://schemas.microsoft.com/office/drawing/2014/main" val="1401703997"/>
                  </a:ext>
                </a:extLst>
              </a:tr>
              <a:tr h="501977">
                <a:tc>
                  <a:txBody>
                    <a:bodyPr/>
                    <a:lstStyle/>
                    <a:p>
                      <a:r>
                        <a:rPr lang="en-US" sz="1400" dirty="0">
                          <a:solidFill>
                            <a:schemeClr val="tx1"/>
                          </a:solidFill>
                        </a:rPr>
                        <a:t>Faculty Hiring</a:t>
                      </a:r>
                    </a:p>
                  </a:txBody>
                  <a:tcPr marL="38576" marR="38576" marT="19289" marB="19289" anchor="c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$3.0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$1.6 million</a:t>
                      </a:r>
                    </a:p>
                  </a:txBody>
                  <a:tcPr marL="38576" marR="38576" marT="19289" marB="19289" anchor="ctr">
                    <a:solidFill>
                      <a:schemeClr val="bg1">
                        <a:lumMod val="75000"/>
                      </a:schemeClr>
                    </a:solidFill>
                  </a:tcPr>
                </a:tc>
                <a:extLst>
                  <a:ext uri="{0D108BD9-81ED-4DB2-BD59-A6C34878D82A}">
                    <a16:rowId xmlns:a16="http://schemas.microsoft.com/office/drawing/2014/main" val="1909463261"/>
                  </a:ext>
                </a:extLst>
              </a:tr>
              <a:tr h="523310">
                <a:tc>
                  <a:txBody>
                    <a:bodyPr/>
                    <a:lstStyle/>
                    <a:p>
                      <a:r>
                        <a:rPr lang="en-US" sz="1400" dirty="0">
                          <a:solidFill>
                            <a:schemeClr val="tx1"/>
                          </a:solidFill>
                        </a:rPr>
                        <a:t>Strategic Investments</a:t>
                      </a:r>
                    </a:p>
                  </a:txBody>
                  <a:tcPr marL="38576" marR="38576" marT="19289" marB="19289" anchor="c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i="0" dirty="0">
                          <a:solidFill>
                            <a:schemeClr val="tx1"/>
                          </a:solidFill>
                        </a:rPr>
                        <a:t>$2.0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$2.0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$600K</a:t>
                      </a:r>
                    </a:p>
                  </a:txBody>
                  <a:tcPr marL="38576" marR="38576" marT="19289" marB="19289" anchor="ctr">
                    <a:solidFill>
                      <a:schemeClr val="bg1">
                        <a:lumMod val="75000"/>
                      </a:schemeClr>
                    </a:solidFill>
                  </a:tcPr>
                </a:tc>
                <a:tc>
                  <a:txBody>
                    <a:bodyPr/>
                    <a:lstStyle/>
                    <a:p>
                      <a:pPr algn="ctr"/>
                      <a:r>
                        <a:rPr lang="en-US" sz="1400" dirty="0">
                          <a:solidFill>
                            <a:schemeClr val="tx1"/>
                          </a:solidFill>
                        </a:rPr>
                        <a:t>$2.0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$2.0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$2.0 million</a:t>
                      </a:r>
                    </a:p>
                  </a:txBody>
                  <a:tcPr marL="38576" marR="38576" marT="19289" marB="19289" anchor="ctr">
                    <a:solidFill>
                      <a:schemeClr val="bg1">
                        <a:lumMod val="75000"/>
                      </a:schemeClr>
                    </a:solidFill>
                  </a:tcPr>
                </a:tc>
                <a:tc>
                  <a:txBody>
                    <a:bodyPr/>
                    <a:lstStyle/>
                    <a:p>
                      <a:pPr algn="ctr"/>
                      <a:r>
                        <a:rPr lang="en-US" sz="1400" dirty="0">
                          <a:solidFill>
                            <a:schemeClr val="tx1"/>
                          </a:solidFill>
                        </a:rPr>
                        <a:t>$1.0 million</a:t>
                      </a:r>
                    </a:p>
                  </a:txBody>
                  <a:tcPr marL="38576" marR="38576" marT="19289" marB="19289" anchor="ctr">
                    <a:solidFill>
                      <a:schemeClr val="bg1">
                        <a:lumMod val="75000"/>
                      </a:schemeClr>
                    </a:solidFill>
                  </a:tcPr>
                </a:tc>
                <a:extLst>
                  <a:ext uri="{0D108BD9-81ED-4DB2-BD59-A6C34878D82A}">
                    <a16:rowId xmlns:a16="http://schemas.microsoft.com/office/drawing/2014/main" val="3316286162"/>
                  </a:ext>
                </a:extLst>
              </a:tr>
              <a:tr h="523310">
                <a:tc>
                  <a:txBody>
                    <a:bodyPr/>
                    <a:lstStyle/>
                    <a:p>
                      <a:r>
                        <a:rPr lang="en-US" sz="1400" dirty="0">
                          <a:solidFill>
                            <a:schemeClr val="tx1"/>
                          </a:solidFill>
                        </a:rPr>
                        <a:t>Minimum</a:t>
                      </a:r>
                      <a:r>
                        <a:rPr lang="en-US" sz="1400" baseline="0" dirty="0">
                          <a:solidFill>
                            <a:schemeClr val="tx1"/>
                          </a:solidFill>
                        </a:rPr>
                        <a:t> Wage Increase</a:t>
                      </a:r>
                      <a:endParaRPr lang="en-US" sz="1400" dirty="0">
                        <a:solidFill>
                          <a:schemeClr val="tx1"/>
                        </a:solidFill>
                      </a:endParaRPr>
                    </a:p>
                  </a:txBody>
                  <a:tcPr marL="38576" marR="38576" marT="19289" marB="19289" anchor="c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$1.0</a:t>
                      </a:r>
                      <a:r>
                        <a:rPr lang="en-US" sz="1400" baseline="0" dirty="0">
                          <a:solidFill>
                            <a:schemeClr val="tx1"/>
                          </a:solidFill>
                        </a:rPr>
                        <a:t> million</a:t>
                      </a:r>
                      <a:endParaRPr lang="en-US" sz="1400" dirty="0">
                        <a:solidFill>
                          <a:schemeClr val="tx1"/>
                        </a:solidFill>
                      </a:endParaRPr>
                    </a:p>
                  </a:txBody>
                  <a:tcPr marL="38576" marR="38576" marT="19289" marB="19289" anchor="ctr">
                    <a:solidFill>
                      <a:schemeClr val="bg1">
                        <a:lumMod val="75000"/>
                      </a:schemeClr>
                    </a:solidFill>
                  </a:tcPr>
                </a:tc>
                <a:tc>
                  <a:txBody>
                    <a:bodyPr/>
                    <a:lstStyle/>
                    <a:p>
                      <a:pPr algn="ctr"/>
                      <a:r>
                        <a:rPr lang="en-US" sz="1400" dirty="0">
                          <a:solidFill>
                            <a:schemeClr val="tx1"/>
                          </a:solidFill>
                        </a:rPr>
                        <a:t>$1.9</a:t>
                      </a:r>
                      <a:r>
                        <a:rPr lang="en-US" sz="1400" baseline="0" dirty="0">
                          <a:solidFill>
                            <a:schemeClr val="tx1"/>
                          </a:solidFill>
                        </a:rPr>
                        <a:t> million</a:t>
                      </a:r>
                      <a:endParaRPr lang="en-US" sz="1400" dirty="0">
                        <a:solidFill>
                          <a:schemeClr val="tx1"/>
                        </a:solidFill>
                      </a:endParaRPr>
                    </a:p>
                  </a:txBody>
                  <a:tcPr marL="38576" marR="38576" marT="19289" marB="19289" anchor="ctr">
                    <a:solidFill>
                      <a:schemeClr val="bg1">
                        <a:lumMod val="75000"/>
                      </a:schemeClr>
                    </a:solidFill>
                  </a:tcPr>
                </a:tc>
                <a:tc>
                  <a:txBody>
                    <a:bodyPr/>
                    <a:lstStyle/>
                    <a:p>
                      <a:pPr algn="ctr"/>
                      <a:r>
                        <a:rPr lang="en-US" sz="1400" dirty="0">
                          <a:solidFill>
                            <a:schemeClr val="tx1"/>
                          </a:solidFill>
                        </a:rPr>
                        <a:t>$320K</a:t>
                      </a:r>
                    </a:p>
                  </a:txBody>
                  <a:tcPr marL="38576" marR="38576" marT="19289" marB="19289" anchor="ctr">
                    <a:solidFill>
                      <a:schemeClr val="bg1">
                        <a:lumMod val="75000"/>
                      </a:schemeClr>
                    </a:solidFill>
                  </a:tcPr>
                </a:tc>
                <a:tc>
                  <a:txBody>
                    <a:bodyPr/>
                    <a:lstStyle/>
                    <a:p>
                      <a:pPr algn="ctr"/>
                      <a:r>
                        <a:rPr lang="en-US" sz="1400" dirty="0">
                          <a:solidFill>
                            <a:schemeClr val="tx1"/>
                          </a:solidFill>
                        </a:rPr>
                        <a:t>$257K</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tc>
                  <a:txBody>
                    <a:bodyPr/>
                    <a:lstStyle/>
                    <a:p>
                      <a:pPr algn="ctr"/>
                      <a:r>
                        <a:rPr lang="en-US" sz="1400" dirty="0">
                          <a:solidFill>
                            <a:schemeClr val="tx1"/>
                          </a:solidFill>
                        </a:rPr>
                        <a:t>-</a:t>
                      </a:r>
                    </a:p>
                  </a:txBody>
                  <a:tcPr marL="38576" marR="38576" marT="19289" marB="19289" anchor="ctr">
                    <a:solidFill>
                      <a:schemeClr val="bg1">
                        <a:lumMod val="75000"/>
                      </a:schemeClr>
                    </a:solidFill>
                  </a:tcPr>
                </a:tc>
                <a:extLst>
                  <a:ext uri="{0D108BD9-81ED-4DB2-BD59-A6C34878D82A}">
                    <a16:rowId xmlns:a16="http://schemas.microsoft.com/office/drawing/2014/main" val="819037454"/>
                  </a:ext>
                </a:extLst>
              </a:tr>
              <a:tr h="523310">
                <a:tc>
                  <a:txBody>
                    <a:bodyPr/>
                    <a:lstStyle/>
                    <a:p>
                      <a:r>
                        <a:rPr lang="en-US" sz="1400" b="1" i="1" dirty="0">
                          <a:solidFill>
                            <a:schemeClr val="tx1"/>
                          </a:solidFill>
                        </a:rPr>
                        <a:t>Total Projected Cost Increases</a:t>
                      </a:r>
                    </a:p>
                  </a:txBody>
                  <a:tcPr marL="38576" marR="38576" marT="19289" marB="19289" anchor="c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1" dirty="0">
                          <a:solidFill>
                            <a:schemeClr val="tx1"/>
                          </a:solidFill>
                        </a:rPr>
                        <a:t>$23.6 million</a:t>
                      </a:r>
                    </a:p>
                  </a:txBody>
                  <a:tcPr marL="38576" marR="38576" marT="19289" marB="19289" anchor="c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1" dirty="0">
                          <a:solidFill>
                            <a:schemeClr val="tx1"/>
                          </a:solidFill>
                        </a:rPr>
                        <a:t>$19.0</a:t>
                      </a:r>
                      <a:r>
                        <a:rPr lang="en-US" sz="1400" b="1" i="1" baseline="0" dirty="0">
                          <a:solidFill>
                            <a:schemeClr val="tx1"/>
                          </a:solidFill>
                        </a:rPr>
                        <a:t> million</a:t>
                      </a:r>
                      <a:endParaRPr lang="en-US" sz="1400" b="1" i="1" dirty="0">
                        <a:solidFill>
                          <a:schemeClr val="tx1"/>
                        </a:solidFill>
                      </a:endParaRPr>
                    </a:p>
                  </a:txBody>
                  <a:tcPr marL="38576" marR="38576" marT="19289" marB="19289" anchor="ctr">
                    <a:solidFill>
                      <a:schemeClr val="bg1">
                        <a:lumMod val="75000"/>
                      </a:schemeClr>
                    </a:solidFill>
                  </a:tcPr>
                </a:tc>
                <a:tc>
                  <a:txBody>
                    <a:bodyPr/>
                    <a:lstStyle/>
                    <a:p>
                      <a:pPr algn="ctr"/>
                      <a:r>
                        <a:rPr lang="en-US" sz="1400" b="1" i="1" dirty="0">
                          <a:solidFill>
                            <a:schemeClr val="tx1"/>
                          </a:solidFill>
                        </a:rPr>
                        <a:t>$10.6</a:t>
                      </a:r>
                      <a:r>
                        <a:rPr lang="en-US" sz="1400" b="1" i="1" baseline="0" dirty="0">
                          <a:solidFill>
                            <a:schemeClr val="tx1"/>
                          </a:solidFill>
                        </a:rPr>
                        <a:t> </a:t>
                      </a:r>
                      <a:r>
                        <a:rPr lang="en-US" sz="1400" b="1" i="1" dirty="0">
                          <a:solidFill>
                            <a:schemeClr val="tx1"/>
                          </a:solidFill>
                        </a:rPr>
                        <a:t>million</a:t>
                      </a:r>
                    </a:p>
                  </a:txBody>
                  <a:tcPr marL="38576" marR="38576" marT="19289" marB="19289" anchor="ctr">
                    <a:solidFill>
                      <a:schemeClr val="bg1">
                        <a:lumMod val="75000"/>
                      </a:schemeClr>
                    </a:solidFill>
                  </a:tcPr>
                </a:tc>
                <a:tc>
                  <a:txBody>
                    <a:bodyPr/>
                    <a:lstStyle/>
                    <a:p>
                      <a:pPr algn="ctr"/>
                      <a:r>
                        <a:rPr lang="en-US" sz="1400" b="1" i="1" dirty="0">
                          <a:solidFill>
                            <a:schemeClr val="tx1"/>
                          </a:solidFill>
                        </a:rPr>
                        <a:t>$20.1 million</a:t>
                      </a:r>
                    </a:p>
                  </a:txBody>
                  <a:tcPr marL="38576" marR="38576" marT="19289" marB="19289" anchor="ctr">
                    <a:solidFill>
                      <a:schemeClr val="bg1">
                        <a:lumMod val="75000"/>
                      </a:schemeClr>
                    </a:solidFill>
                  </a:tcPr>
                </a:tc>
                <a:tc>
                  <a:txBody>
                    <a:bodyPr/>
                    <a:lstStyle/>
                    <a:p>
                      <a:pPr algn="ctr"/>
                      <a:r>
                        <a:rPr lang="en-US" sz="1400" b="1" i="1" dirty="0">
                          <a:solidFill>
                            <a:schemeClr val="tx1"/>
                          </a:solidFill>
                        </a:rPr>
                        <a:t>$24.4 million</a:t>
                      </a:r>
                    </a:p>
                  </a:txBody>
                  <a:tcPr marL="38576" marR="38576" marT="19289" marB="19289" anchor="ctr">
                    <a:solidFill>
                      <a:schemeClr val="bg1">
                        <a:lumMod val="75000"/>
                      </a:schemeClr>
                    </a:solidFill>
                  </a:tcPr>
                </a:tc>
                <a:tc>
                  <a:txBody>
                    <a:bodyPr/>
                    <a:lstStyle/>
                    <a:p>
                      <a:pPr algn="ctr"/>
                      <a:r>
                        <a:rPr lang="en-US" sz="1400" b="1" i="1" dirty="0">
                          <a:solidFill>
                            <a:schemeClr val="tx1"/>
                          </a:solidFill>
                        </a:rPr>
                        <a:t>$22.8 million</a:t>
                      </a:r>
                    </a:p>
                  </a:txBody>
                  <a:tcPr marL="38576" marR="38576" marT="19289" marB="19289" anchor="ctr">
                    <a:solidFill>
                      <a:schemeClr val="bg1">
                        <a:lumMod val="75000"/>
                      </a:schemeClr>
                    </a:solidFill>
                  </a:tcPr>
                </a:tc>
                <a:tc>
                  <a:txBody>
                    <a:bodyPr/>
                    <a:lstStyle/>
                    <a:p>
                      <a:pPr algn="ctr"/>
                      <a:r>
                        <a:rPr lang="en-US" sz="1400" b="1" i="1" dirty="0">
                          <a:solidFill>
                            <a:schemeClr val="tx1"/>
                          </a:solidFill>
                        </a:rPr>
                        <a:t>$28.0 million</a:t>
                      </a:r>
                    </a:p>
                  </a:txBody>
                  <a:tcPr marL="38576" marR="38576" marT="19289" marB="19289" anchor="ctr">
                    <a:solidFill>
                      <a:schemeClr val="bg1">
                        <a:lumMod val="75000"/>
                      </a:schemeClr>
                    </a:solidFill>
                  </a:tcPr>
                </a:tc>
                <a:extLst>
                  <a:ext uri="{0D108BD9-81ED-4DB2-BD59-A6C34878D82A}">
                    <a16:rowId xmlns:a16="http://schemas.microsoft.com/office/drawing/2014/main" val="1631907863"/>
                  </a:ext>
                </a:extLst>
              </a:tr>
            </a:tbl>
          </a:graphicData>
        </a:graphic>
      </p:graphicFrame>
      <p:sp>
        <p:nvSpPr>
          <p:cNvPr id="2" name="Title 1">
            <a:extLst>
              <a:ext uri="{FF2B5EF4-FFF2-40B4-BE49-F238E27FC236}">
                <a16:creationId xmlns:a16="http://schemas.microsoft.com/office/drawing/2014/main" id="{53F51A70-E447-5724-8524-0B0123B07650}"/>
              </a:ext>
            </a:extLst>
          </p:cNvPr>
          <p:cNvSpPr txBox="1">
            <a:spLocks/>
          </p:cNvSpPr>
          <p:nvPr/>
        </p:nvSpPr>
        <p:spPr bwMode="auto">
          <a:xfrm>
            <a:off x="200025" y="38966"/>
            <a:ext cx="8743949" cy="625972"/>
          </a:xfrm>
          <a:prstGeom prst="rect">
            <a:avLst/>
          </a:prstGeom>
          <a:noFill/>
          <a:ln w="9525">
            <a:noFill/>
            <a:miter lim="800000"/>
            <a:headEnd/>
            <a:tailEnd/>
          </a:ln>
        </p:spPr>
        <p:txBody>
          <a:bodyPr vert="horz" wrap="square" lIns="68580" tIns="34290" rIns="68580" bIns="3429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r>
              <a:rPr lang="en-US" sz="2800" kern="0" dirty="0">
                <a:latin typeface="Arial" panose="020B0604020202020204" pitchFamily="34" charset="0"/>
                <a:cs typeface="Arial" panose="020B0604020202020204" pitchFamily="34" charset="0"/>
              </a:rPr>
              <a:t>Summary – Major FY2026 E&amp;G Fund Cost Drivers</a:t>
            </a:r>
          </a:p>
        </p:txBody>
      </p:sp>
    </p:spTree>
    <p:extLst>
      <p:ext uri="{BB962C8B-B14F-4D97-AF65-F5344CB8AC3E}">
        <p14:creationId xmlns:p14="http://schemas.microsoft.com/office/powerpoint/2010/main" val="2923186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D5950-906E-6FA7-3492-E8FC5442DB67}"/>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392F4EF2-0898-F3F6-F650-8DEE36115A0C}"/>
              </a:ext>
            </a:extLst>
          </p:cNvPr>
          <p:cNvSpPr txBox="1">
            <a:spLocks/>
          </p:cNvSpPr>
          <p:nvPr/>
        </p:nvSpPr>
        <p:spPr bwMode="auto">
          <a:xfrm>
            <a:off x="548054" y="304800"/>
            <a:ext cx="8824546" cy="7584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pPr algn="l"/>
            <a:r>
              <a:rPr lang="en-US" sz="4000" dirty="0"/>
              <a:t>Agenda</a:t>
            </a:r>
            <a:endParaRPr lang="en-US" sz="4000" kern="0" dirty="0">
              <a:latin typeface="Arial" panose="020B0604020202020204" pitchFamily="34" charset="0"/>
              <a:cs typeface="Arial" panose="020B0604020202020204" pitchFamily="34" charset="0"/>
            </a:endParaRPr>
          </a:p>
        </p:txBody>
      </p:sp>
      <p:sp>
        <p:nvSpPr>
          <p:cNvPr id="6" name="Content Placeholder 2">
            <a:extLst>
              <a:ext uri="{FF2B5EF4-FFF2-40B4-BE49-F238E27FC236}">
                <a16:creationId xmlns:a16="http://schemas.microsoft.com/office/drawing/2014/main" id="{4A3E372A-A37E-EA90-0270-8502B090B4C8}"/>
              </a:ext>
            </a:extLst>
          </p:cNvPr>
          <p:cNvSpPr>
            <a:spLocks noGrp="1"/>
          </p:cNvSpPr>
          <p:nvPr>
            <p:ph idx="1"/>
          </p:nvPr>
        </p:nvSpPr>
        <p:spPr>
          <a:xfrm>
            <a:off x="1524000" y="1417637"/>
            <a:ext cx="8305800" cy="4983163"/>
          </a:xfrm>
        </p:spPr>
        <p:txBody>
          <a:bodyPr/>
          <a:lstStyle/>
          <a:p>
            <a:pPr>
              <a:spcBef>
                <a:spcPts val="0"/>
              </a:spcBef>
            </a:pPr>
            <a:r>
              <a:rPr lang="en-US" sz="2400" dirty="0"/>
              <a:t>UO Budget</a:t>
            </a:r>
          </a:p>
          <a:p>
            <a:pPr>
              <a:spcBef>
                <a:spcPts val="0"/>
              </a:spcBef>
            </a:pPr>
            <a:endParaRPr lang="en-US" sz="2400" dirty="0"/>
          </a:p>
          <a:p>
            <a:pPr>
              <a:spcBef>
                <a:spcPts val="0"/>
              </a:spcBef>
            </a:pPr>
            <a:r>
              <a:rPr lang="en-US" sz="2400" dirty="0"/>
              <a:t>State Appropriation </a:t>
            </a:r>
          </a:p>
          <a:p>
            <a:pPr>
              <a:spcBef>
                <a:spcPts val="0"/>
              </a:spcBef>
            </a:pPr>
            <a:endParaRPr lang="en-US" sz="2400" dirty="0"/>
          </a:p>
          <a:p>
            <a:pPr>
              <a:spcBef>
                <a:spcPts val="0"/>
              </a:spcBef>
            </a:pPr>
            <a:r>
              <a:rPr lang="en-US" sz="2400" dirty="0"/>
              <a:t>Cost Drivers</a:t>
            </a:r>
          </a:p>
          <a:p>
            <a:pPr>
              <a:spcBef>
                <a:spcPts val="0"/>
              </a:spcBef>
            </a:pPr>
            <a:endParaRPr lang="en-US" sz="2400" dirty="0">
              <a:cs typeface="Arial"/>
            </a:endParaRPr>
          </a:p>
          <a:p>
            <a:pPr>
              <a:spcBef>
                <a:spcPts val="0"/>
              </a:spcBef>
            </a:pPr>
            <a:r>
              <a:rPr lang="en-US" sz="2400" dirty="0">
                <a:cs typeface="Arial"/>
              </a:rPr>
              <a:t>Guaranteed Tuition Program </a:t>
            </a:r>
          </a:p>
          <a:p>
            <a:pPr>
              <a:spcBef>
                <a:spcPts val="0"/>
              </a:spcBef>
            </a:pPr>
            <a:endParaRPr lang="en-US" sz="2400" dirty="0">
              <a:cs typeface="Arial"/>
            </a:endParaRPr>
          </a:p>
          <a:p>
            <a:pPr>
              <a:spcBef>
                <a:spcPts val="0"/>
              </a:spcBef>
            </a:pPr>
            <a:r>
              <a:rPr lang="en-US" sz="2400" dirty="0">
                <a:cs typeface="Arial"/>
              </a:rPr>
              <a:t>Info and Input on Tuition</a:t>
            </a:r>
          </a:p>
          <a:p>
            <a:pPr>
              <a:spcBef>
                <a:spcPts val="0"/>
              </a:spcBef>
            </a:pPr>
            <a:endParaRPr lang="en-US" sz="2400" dirty="0">
              <a:cs typeface="Arial"/>
            </a:endParaRPr>
          </a:p>
          <a:p>
            <a:pPr>
              <a:spcBef>
                <a:spcPts val="0"/>
              </a:spcBef>
            </a:pPr>
            <a:r>
              <a:rPr lang="en-US" sz="2400" dirty="0">
                <a:cs typeface="Arial"/>
              </a:rPr>
              <a:t>Small Group Discussion </a:t>
            </a: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2" name="Arrow: Right 1">
            <a:extLst>
              <a:ext uri="{FF2B5EF4-FFF2-40B4-BE49-F238E27FC236}">
                <a16:creationId xmlns:a16="http://schemas.microsoft.com/office/drawing/2014/main" id="{05841133-E842-CDA5-B866-264E95FC646D}"/>
              </a:ext>
            </a:extLst>
          </p:cNvPr>
          <p:cNvSpPr/>
          <p:nvPr/>
        </p:nvSpPr>
        <p:spPr bwMode="auto">
          <a:xfrm>
            <a:off x="762000" y="3620077"/>
            <a:ext cx="533400" cy="457200"/>
          </a:xfrm>
          <a:prstGeom prst="rightArrow">
            <a:avLst/>
          </a:prstGeom>
          <a:solidFill>
            <a:srgbClr val="007434"/>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838608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533400" y="1417639"/>
            <a:ext cx="8305800" cy="4983163"/>
          </a:xfrm>
        </p:spPr>
        <p:txBody>
          <a:bodyPr/>
          <a:lstStyle/>
          <a:p>
            <a:pPr>
              <a:spcBef>
                <a:spcPts val="0"/>
              </a:spcBef>
            </a:pPr>
            <a:r>
              <a:rPr lang="en-US" sz="2400" dirty="0"/>
              <a:t>For each entering class year, there is a set resident and non-resident tuition rate per student credit hour (SCH)</a:t>
            </a:r>
          </a:p>
          <a:p>
            <a:pPr>
              <a:spcBef>
                <a:spcPts val="0"/>
              </a:spcBef>
            </a:pPr>
            <a:endParaRPr lang="en-US" sz="2400" dirty="0"/>
          </a:p>
          <a:p>
            <a:pPr>
              <a:spcBef>
                <a:spcPts val="0"/>
              </a:spcBef>
            </a:pPr>
            <a:r>
              <a:rPr lang="en-US" sz="2400" dirty="0"/>
              <a:t>That rate is guaranteed or locked for five years - no matter what</a:t>
            </a:r>
          </a:p>
          <a:p>
            <a:pPr marL="0" indent="0">
              <a:spcBef>
                <a:spcPts val="0"/>
              </a:spcBef>
              <a:buNone/>
            </a:pPr>
            <a:endParaRPr lang="en-US" sz="2400" dirty="0"/>
          </a:p>
          <a:p>
            <a:pPr>
              <a:spcBef>
                <a:spcPts val="0"/>
              </a:spcBef>
            </a:pPr>
            <a:r>
              <a:rPr lang="en-US" sz="2400" dirty="0"/>
              <a:t>Other tuition and fees that are locked include administratively controlled mandatory fees, summer tuition, honors college differential tuition, business school differential tuition and the international student fee</a:t>
            </a:r>
          </a:p>
          <a:p>
            <a:pPr marL="0" indent="0">
              <a:spcBef>
                <a:spcPts val="0"/>
              </a:spcBef>
              <a:buNone/>
            </a:pPr>
            <a:endParaRPr lang="en-US" sz="2400" dirty="0"/>
          </a:p>
          <a:p>
            <a:pPr>
              <a:spcBef>
                <a:spcPts val="0"/>
              </a:spcBef>
            </a:pPr>
            <a:r>
              <a:rPr lang="en-US" sz="2400" dirty="0"/>
              <a:t>Students know the expected cost of their education before they decide to come to the University of Oregon</a:t>
            </a:r>
            <a:endParaRPr lang="en-US" sz="2400" dirty="0">
              <a:cs typeface="Arial"/>
            </a:endParaRP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7" name="Title 1"/>
          <p:cNvSpPr txBox="1">
            <a:spLocks/>
          </p:cNvSpPr>
          <p:nvPr/>
        </p:nvSpPr>
        <p:spPr bwMode="auto">
          <a:xfrm>
            <a:off x="304800" y="304802"/>
            <a:ext cx="8824546" cy="7584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pPr algn="l"/>
            <a:r>
              <a:rPr lang="en-US" sz="2800" dirty="0"/>
              <a:t>Framework – Guaranteed Tuition Program </a:t>
            </a:r>
          </a:p>
          <a:p>
            <a:pPr algn="l"/>
            <a:r>
              <a:rPr lang="en-US" sz="2800" dirty="0"/>
              <a:t>for Undergraduate Students </a:t>
            </a:r>
            <a:endParaRPr lang="en-US" sz="2800" kern="0" dirty="0">
              <a:latin typeface="Arial" panose="020B0604020202020204" pitchFamily="34" charset="0"/>
              <a:cs typeface="Arial" panose="020B0604020202020204" pitchFamily="34" charset="0"/>
            </a:endParaRPr>
          </a:p>
        </p:txBody>
      </p:sp>
      <p:cxnSp>
        <p:nvCxnSpPr>
          <p:cNvPr id="4" name="Straight Connector 3"/>
          <p:cNvCxnSpPr/>
          <p:nvPr/>
        </p:nvCxnSpPr>
        <p:spPr bwMode="auto">
          <a:xfrm>
            <a:off x="304800" y="1146463"/>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424841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00025"/>
            <a:ext cx="8839196" cy="1746036"/>
          </a:xfrm>
        </p:spPr>
        <p:txBody>
          <a:bodyPr/>
          <a:lstStyle/>
          <a:p>
            <a:pPr algn="l"/>
            <a:r>
              <a:rPr lang="en-US" sz="2800" dirty="0"/>
              <a:t>Average Historical Annual Undergraduate Tuition Rate Increases – Analysis conducted in FY2020</a:t>
            </a:r>
          </a:p>
        </p:txBody>
      </p:sp>
      <p:sp>
        <p:nvSpPr>
          <p:cNvPr id="3" name="Content Placeholder 2"/>
          <p:cNvSpPr>
            <a:spLocks noGrp="1"/>
          </p:cNvSpPr>
          <p:nvPr>
            <p:ph idx="1"/>
          </p:nvPr>
        </p:nvSpPr>
        <p:spPr>
          <a:xfrm>
            <a:off x="856211" y="3304701"/>
            <a:ext cx="3059084" cy="644230"/>
          </a:xfrm>
        </p:spPr>
        <p:txBody>
          <a:bodyPr/>
          <a:lstStyle/>
          <a:p>
            <a:pPr marL="0" indent="0">
              <a:buNone/>
            </a:pPr>
            <a:r>
              <a:rPr lang="en-US" dirty="0"/>
              <a:t>Resident</a:t>
            </a:r>
          </a:p>
        </p:txBody>
      </p:sp>
      <p:sp>
        <p:nvSpPr>
          <p:cNvPr id="5" name="Content Placeholder 2"/>
          <p:cNvSpPr txBox="1">
            <a:spLocks/>
          </p:cNvSpPr>
          <p:nvPr/>
        </p:nvSpPr>
        <p:spPr bwMode="auto">
          <a:xfrm>
            <a:off x="856211" y="4664771"/>
            <a:ext cx="3059084" cy="6442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har char="•"/>
              <a:defRPr sz="3200">
                <a:solidFill>
                  <a:srgbClr val="003300"/>
                </a:solidFill>
                <a:latin typeface="+mn-lt"/>
                <a:ea typeface="+mn-ea"/>
                <a:cs typeface="+mn-cs"/>
              </a:defRPr>
            </a:lvl1pPr>
            <a:lvl2pPr marL="742932" indent="-285744" algn="l" rtl="0" eaLnBrk="0" fontAlgn="base" hangingPunct="0">
              <a:spcBef>
                <a:spcPct val="20000"/>
              </a:spcBef>
              <a:spcAft>
                <a:spcPct val="0"/>
              </a:spcAft>
              <a:buChar char="–"/>
              <a:defRPr sz="2800">
                <a:solidFill>
                  <a:srgbClr val="003300"/>
                </a:solidFill>
                <a:latin typeface="+mn-lt"/>
              </a:defRPr>
            </a:lvl2pPr>
            <a:lvl3pPr marL="1142971" indent="-228594" algn="l" rtl="0" eaLnBrk="0" fontAlgn="base" hangingPunct="0">
              <a:spcBef>
                <a:spcPct val="20000"/>
              </a:spcBef>
              <a:spcAft>
                <a:spcPct val="0"/>
              </a:spcAft>
              <a:buChar char="•"/>
              <a:defRPr sz="2400">
                <a:solidFill>
                  <a:srgbClr val="003300"/>
                </a:solidFill>
                <a:latin typeface="+mn-lt"/>
              </a:defRPr>
            </a:lvl3pPr>
            <a:lvl4pPr marL="1600160" indent="-228594" algn="l" rtl="0" eaLnBrk="0" fontAlgn="base" hangingPunct="0">
              <a:spcBef>
                <a:spcPct val="20000"/>
              </a:spcBef>
              <a:spcAft>
                <a:spcPct val="0"/>
              </a:spcAft>
              <a:buChar char="–"/>
              <a:defRPr sz="2000">
                <a:solidFill>
                  <a:srgbClr val="003300"/>
                </a:solidFill>
                <a:latin typeface="+mn-lt"/>
              </a:defRPr>
            </a:lvl4pPr>
            <a:lvl5pPr marL="2057349" indent="-228594" algn="l" rtl="0" eaLnBrk="0" fontAlgn="base" hangingPunct="0">
              <a:spcBef>
                <a:spcPct val="20000"/>
              </a:spcBef>
              <a:spcAft>
                <a:spcPct val="0"/>
              </a:spcAft>
              <a:buChar char="»"/>
              <a:defRPr sz="2000">
                <a:solidFill>
                  <a:srgbClr val="003300"/>
                </a:solidFill>
                <a:latin typeface="+mn-lt"/>
              </a:defRPr>
            </a:lvl5pPr>
            <a:lvl6pPr marL="2514537" indent="-228594" algn="l" rtl="0" fontAlgn="base">
              <a:spcBef>
                <a:spcPct val="20000"/>
              </a:spcBef>
              <a:spcAft>
                <a:spcPct val="0"/>
              </a:spcAft>
              <a:buChar char="»"/>
              <a:defRPr sz="2000">
                <a:solidFill>
                  <a:srgbClr val="003300"/>
                </a:solidFill>
                <a:latin typeface="+mn-lt"/>
              </a:defRPr>
            </a:lvl6pPr>
            <a:lvl7pPr marL="2971726" indent="-228594" algn="l" rtl="0" fontAlgn="base">
              <a:spcBef>
                <a:spcPct val="20000"/>
              </a:spcBef>
              <a:spcAft>
                <a:spcPct val="0"/>
              </a:spcAft>
              <a:buChar char="»"/>
              <a:defRPr sz="2000">
                <a:solidFill>
                  <a:srgbClr val="003300"/>
                </a:solidFill>
                <a:latin typeface="+mn-lt"/>
              </a:defRPr>
            </a:lvl7pPr>
            <a:lvl8pPr marL="3428914" indent="-228594" algn="l" rtl="0" fontAlgn="base">
              <a:spcBef>
                <a:spcPct val="20000"/>
              </a:spcBef>
              <a:spcAft>
                <a:spcPct val="0"/>
              </a:spcAft>
              <a:buChar char="»"/>
              <a:defRPr sz="2000">
                <a:solidFill>
                  <a:srgbClr val="003300"/>
                </a:solidFill>
                <a:latin typeface="+mn-lt"/>
              </a:defRPr>
            </a:lvl8pPr>
            <a:lvl9pPr marL="3886103" indent="-228594" algn="l" rtl="0" fontAlgn="base">
              <a:spcBef>
                <a:spcPct val="20000"/>
              </a:spcBef>
              <a:spcAft>
                <a:spcPct val="0"/>
              </a:spcAft>
              <a:buChar char="»"/>
              <a:defRPr sz="2000">
                <a:solidFill>
                  <a:srgbClr val="003300"/>
                </a:solidFill>
                <a:latin typeface="+mn-lt"/>
              </a:defRPr>
            </a:lvl9pPr>
          </a:lstStyle>
          <a:p>
            <a:pPr marL="0" indent="0">
              <a:buNone/>
            </a:pPr>
            <a:r>
              <a:rPr lang="en-US" kern="0" dirty="0"/>
              <a:t>Non-resident </a:t>
            </a:r>
          </a:p>
        </p:txBody>
      </p:sp>
      <p:sp>
        <p:nvSpPr>
          <p:cNvPr id="6" name="Content Placeholder 2"/>
          <p:cNvSpPr txBox="1">
            <a:spLocks/>
          </p:cNvSpPr>
          <p:nvPr/>
        </p:nvSpPr>
        <p:spPr bwMode="auto">
          <a:xfrm>
            <a:off x="4569437" y="2349792"/>
            <a:ext cx="1396537" cy="774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har char="•"/>
              <a:defRPr sz="3200">
                <a:solidFill>
                  <a:srgbClr val="003300"/>
                </a:solidFill>
                <a:latin typeface="+mn-lt"/>
                <a:ea typeface="+mn-ea"/>
                <a:cs typeface="+mn-cs"/>
              </a:defRPr>
            </a:lvl1pPr>
            <a:lvl2pPr marL="742932" indent="-285744" algn="l" rtl="0" eaLnBrk="0" fontAlgn="base" hangingPunct="0">
              <a:spcBef>
                <a:spcPct val="20000"/>
              </a:spcBef>
              <a:spcAft>
                <a:spcPct val="0"/>
              </a:spcAft>
              <a:buChar char="–"/>
              <a:defRPr sz="2800">
                <a:solidFill>
                  <a:srgbClr val="003300"/>
                </a:solidFill>
                <a:latin typeface="+mn-lt"/>
              </a:defRPr>
            </a:lvl2pPr>
            <a:lvl3pPr marL="1142971" indent="-228594" algn="l" rtl="0" eaLnBrk="0" fontAlgn="base" hangingPunct="0">
              <a:spcBef>
                <a:spcPct val="20000"/>
              </a:spcBef>
              <a:spcAft>
                <a:spcPct val="0"/>
              </a:spcAft>
              <a:buChar char="•"/>
              <a:defRPr sz="2400">
                <a:solidFill>
                  <a:srgbClr val="003300"/>
                </a:solidFill>
                <a:latin typeface="+mn-lt"/>
              </a:defRPr>
            </a:lvl3pPr>
            <a:lvl4pPr marL="1600160" indent="-228594" algn="l" rtl="0" eaLnBrk="0" fontAlgn="base" hangingPunct="0">
              <a:spcBef>
                <a:spcPct val="20000"/>
              </a:spcBef>
              <a:spcAft>
                <a:spcPct val="0"/>
              </a:spcAft>
              <a:buChar char="–"/>
              <a:defRPr sz="2000">
                <a:solidFill>
                  <a:srgbClr val="003300"/>
                </a:solidFill>
                <a:latin typeface="+mn-lt"/>
              </a:defRPr>
            </a:lvl4pPr>
            <a:lvl5pPr marL="2057349" indent="-228594" algn="l" rtl="0" eaLnBrk="0" fontAlgn="base" hangingPunct="0">
              <a:spcBef>
                <a:spcPct val="20000"/>
              </a:spcBef>
              <a:spcAft>
                <a:spcPct val="0"/>
              </a:spcAft>
              <a:buChar char="»"/>
              <a:defRPr sz="2000">
                <a:solidFill>
                  <a:srgbClr val="003300"/>
                </a:solidFill>
                <a:latin typeface="+mn-lt"/>
              </a:defRPr>
            </a:lvl5pPr>
            <a:lvl6pPr marL="2514537" indent="-228594" algn="l" rtl="0" fontAlgn="base">
              <a:spcBef>
                <a:spcPct val="20000"/>
              </a:spcBef>
              <a:spcAft>
                <a:spcPct val="0"/>
              </a:spcAft>
              <a:buChar char="»"/>
              <a:defRPr sz="2000">
                <a:solidFill>
                  <a:srgbClr val="003300"/>
                </a:solidFill>
                <a:latin typeface="+mn-lt"/>
              </a:defRPr>
            </a:lvl6pPr>
            <a:lvl7pPr marL="2971726" indent="-228594" algn="l" rtl="0" fontAlgn="base">
              <a:spcBef>
                <a:spcPct val="20000"/>
              </a:spcBef>
              <a:spcAft>
                <a:spcPct val="0"/>
              </a:spcAft>
              <a:buChar char="»"/>
              <a:defRPr sz="2000">
                <a:solidFill>
                  <a:srgbClr val="003300"/>
                </a:solidFill>
                <a:latin typeface="+mn-lt"/>
              </a:defRPr>
            </a:lvl7pPr>
            <a:lvl8pPr marL="3428914" indent="-228594" algn="l" rtl="0" fontAlgn="base">
              <a:spcBef>
                <a:spcPct val="20000"/>
              </a:spcBef>
              <a:spcAft>
                <a:spcPct val="0"/>
              </a:spcAft>
              <a:buChar char="»"/>
              <a:defRPr sz="2000">
                <a:solidFill>
                  <a:srgbClr val="003300"/>
                </a:solidFill>
                <a:latin typeface="+mn-lt"/>
              </a:defRPr>
            </a:lvl8pPr>
            <a:lvl9pPr marL="3886103" indent="-228594" algn="l" rtl="0" fontAlgn="base">
              <a:spcBef>
                <a:spcPct val="20000"/>
              </a:spcBef>
              <a:spcAft>
                <a:spcPct val="0"/>
              </a:spcAft>
              <a:buChar char="»"/>
              <a:defRPr sz="2000">
                <a:solidFill>
                  <a:srgbClr val="003300"/>
                </a:solidFill>
                <a:latin typeface="+mn-lt"/>
              </a:defRPr>
            </a:lvl9pPr>
          </a:lstStyle>
          <a:p>
            <a:pPr marL="0" indent="0" algn="ctr">
              <a:buNone/>
            </a:pPr>
            <a:r>
              <a:rPr lang="en-US" sz="2400" u="sng" kern="0" dirty="0"/>
              <a:t>10 Year Average </a:t>
            </a:r>
          </a:p>
        </p:txBody>
      </p:sp>
      <p:sp>
        <p:nvSpPr>
          <p:cNvPr id="7" name="Content Placeholder 2"/>
          <p:cNvSpPr txBox="1">
            <a:spLocks/>
          </p:cNvSpPr>
          <p:nvPr/>
        </p:nvSpPr>
        <p:spPr bwMode="auto">
          <a:xfrm>
            <a:off x="6738850" y="2349792"/>
            <a:ext cx="1396537" cy="774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har char="•"/>
              <a:defRPr sz="3200">
                <a:solidFill>
                  <a:srgbClr val="003300"/>
                </a:solidFill>
                <a:latin typeface="+mn-lt"/>
                <a:ea typeface="+mn-ea"/>
                <a:cs typeface="+mn-cs"/>
              </a:defRPr>
            </a:lvl1pPr>
            <a:lvl2pPr marL="742932" indent="-285744" algn="l" rtl="0" eaLnBrk="0" fontAlgn="base" hangingPunct="0">
              <a:spcBef>
                <a:spcPct val="20000"/>
              </a:spcBef>
              <a:spcAft>
                <a:spcPct val="0"/>
              </a:spcAft>
              <a:buChar char="–"/>
              <a:defRPr sz="2800">
                <a:solidFill>
                  <a:srgbClr val="003300"/>
                </a:solidFill>
                <a:latin typeface="+mn-lt"/>
              </a:defRPr>
            </a:lvl2pPr>
            <a:lvl3pPr marL="1142971" indent="-228594" algn="l" rtl="0" eaLnBrk="0" fontAlgn="base" hangingPunct="0">
              <a:spcBef>
                <a:spcPct val="20000"/>
              </a:spcBef>
              <a:spcAft>
                <a:spcPct val="0"/>
              </a:spcAft>
              <a:buChar char="•"/>
              <a:defRPr sz="2400">
                <a:solidFill>
                  <a:srgbClr val="003300"/>
                </a:solidFill>
                <a:latin typeface="+mn-lt"/>
              </a:defRPr>
            </a:lvl3pPr>
            <a:lvl4pPr marL="1600160" indent="-228594" algn="l" rtl="0" eaLnBrk="0" fontAlgn="base" hangingPunct="0">
              <a:spcBef>
                <a:spcPct val="20000"/>
              </a:spcBef>
              <a:spcAft>
                <a:spcPct val="0"/>
              </a:spcAft>
              <a:buChar char="–"/>
              <a:defRPr sz="2000">
                <a:solidFill>
                  <a:srgbClr val="003300"/>
                </a:solidFill>
                <a:latin typeface="+mn-lt"/>
              </a:defRPr>
            </a:lvl4pPr>
            <a:lvl5pPr marL="2057349" indent="-228594" algn="l" rtl="0" eaLnBrk="0" fontAlgn="base" hangingPunct="0">
              <a:spcBef>
                <a:spcPct val="20000"/>
              </a:spcBef>
              <a:spcAft>
                <a:spcPct val="0"/>
              </a:spcAft>
              <a:buChar char="»"/>
              <a:defRPr sz="2000">
                <a:solidFill>
                  <a:srgbClr val="003300"/>
                </a:solidFill>
                <a:latin typeface="+mn-lt"/>
              </a:defRPr>
            </a:lvl5pPr>
            <a:lvl6pPr marL="2514537" indent="-228594" algn="l" rtl="0" fontAlgn="base">
              <a:spcBef>
                <a:spcPct val="20000"/>
              </a:spcBef>
              <a:spcAft>
                <a:spcPct val="0"/>
              </a:spcAft>
              <a:buChar char="»"/>
              <a:defRPr sz="2000">
                <a:solidFill>
                  <a:srgbClr val="003300"/>
                </a:solidFill>
                <a:latin typeface="+mn-lt"/>
              </a:defRPr>
            </a:lvl6pPr>
            <a:lvl7pPr marL="2971726" indent="-228594" algn="l" rtl="0" fontAlgn="base">
              <a:spcBef>
                <a:spcPct val="20000"/>
              </a:spcBef>
              <a:spcAft>
                <a:spcPct val="0"/>
              </a:spcAft>
              <a:buChar char="»"/>
              <a:defRPr sz="2000">
                <a:solidFill>
                  <a:srgbClr val="003300"/>
                </a:solidFill>
                <a:latin typeface="+mn-lt"/>
              </a:defRPr>
            </a:lvl7pPr>
            <a:lvl8pPr marL="3428914" indent="-228594" algn="l" rtl="0" fontAlgn="base">
              <a:spcBef>
                <a:spcPct val="20000"/>
              </a:spcBef>
              <a:spcAft>
                <a:spcPct val="0"/>
              </a:spcAft>
              <a:buChar char="»"/>
              <a:defRPr sz="2000">
                <a:solidFill>
                  <a:srgbClr val="003300"/>
                </a:solidFill>
                <a:latin typeface="+mn-lt"/>
              </a:defRPr>
            </a:lvl8pPr>
            <a:lvl9pPr marL="3886103" indent="-228594" algn="l" rtl="0" fontAlgn="base">
              <a:spcBef>
                <a:spcPct val="20000"/>
              </a:spcBef>
              <a:spcAft>
                <a:spcPct val="0"/>
              </a:spcAft>
              <a:buChar char="»"/>
              <a:defRPr sz="2000">
                <a:solidFill>
                  <a:srgbClr val="003300"/>
                </a:solidFill>
                <a:latin typeface="+mn-lt"/>
              </a:defRPr>
            </a:lvl9pPr>
          </a:lstStyle>
          <a:p>
            <a:pPr marL="0" indent="0" algn="ctr">
              <a:buNone/>
            </a:pPr>
            <a:r>
              <a:rPr lang="en-US" sz="2400" u="sng" kern="0" dirty="0"/>
              <a:t>5 Year Average </a:t>
            </a:r>
          </a:p>
        </p:txBody>
      </p:sp>
      <p:sp>
        <p:nvSpPr>
          <p:cNvPr id="8" name="TextBox 7"/>
          <p:cNvSpPr txBox="1"/>
          <p:nvPr/>
        </p:nvSpPr>
        <p:spPr>
          <a:xfrm>
            <a:off x="4739845" y="3442152"/>
            <a:ext cx="1055717" cy="461665"/>
          </a:xfrm>
          <a:prstGeom prst="rect">
            <a:avLst/>
          </a:prstGeom>
          <a:noFill/>
        </p:spPr>
        <p:txBody>
          <a:bodyPr wrap="square" rtlCol="0">
            <a:spAutoFit/>
          </a:bodyPr>
          <a:lstStyle/>
          <a:p>
            <a:pPr algn="ctr"/>
            <a:r>
              <a:rPr lang="en-US" sz="2400" dirty="0"/>
              <a:t>5.4%</a:t>
            </a:r>
          </a:p>
        </p:txBody>
      </p:sp>
      <p:sp>
        <p:nvSpPr>
          <p:cNvPr id="9" name="TextBox 8"/>
          <p:cNvSpPr txBox="1"/>
          <p:nvPr/>
        </p:nvSpPr>
        <p:spPr>
          <a:xfrm>
            <a:off x="4739846" y="4802222"/>
            <a:ext cx="1055717" cy="461665"/>
          </a:xfrm>
          <a:prstGeom prst="rect">
            <a:avLst/>
          </a:prstGeom>
          <a:noFill/>
        </p:spPr>
        <p:txBody>
          <a:bodyPr wrap="square" rtlCol="0">
            <a:spAutoFit/>
          </a:bodyPr>
          <a:lstStyle/>
          <a:p>
            <a:pPr algn="ctr"/>
            <a:r>
              <a:rPr lang="en-US" sz="2400" dirty="0"/>
              <a:t>4.4%</a:t>
            </a:r>
          </a:p>
        </p:txBody>
      </p:sp>
      <p:sp>
        <p:nvSpPr>
          <p:cNvPr id="10" name="TextBox 9"/>
          <p:cNvSpPr txBox="1"/>
          <p:nvPr/>
        </p:nvSpPr>
        <p:spPr>
          <a:xfrm>
            <a:off x="6960518" y="3442152"/>
            <a:ext cx="1055717" cy="461665"/>
          </a:xfrm>
          <a:prstGeom prst="rect">
            <a:avLst/>
          </a:prstGeom>
          <a:noFill/>
        </p:spPr>
        <p:txBody>
          <a:bodyPr wrap="square" rtlCol="0">
            <a:spAutoFit/>
          </a:bodyPr>
          <a:lstStyle/>
          <a:p>
            <a:pPr algn="ctr"/>
            <a:r>
              <a:rPr lang="en-US" sz="2400" dirty="0"/>
              <a:t>5.0%</a:t>
            </a:r>
          </a:p>
        </p:txBody>
      </p:sp>
      <p:sp>
        <p:nvSpPr>
          <p:cNvPr id="11" name="TextBox 10"/>
          <p:cNvSpPr txBox="1"/>
          <p:nvPr/>
        </p:nvSpPr>
        <p:spPr>
          <a:xfrm>
            <a:off x="6960519" y="4802222"/>
            <a:ext cx="1055717" cy="461665"/>
          </a:xfrm>
          <a:prstGeom prst="rect">
            <a:avLst/>
          </a:prstGeom>
          <a:noFill/>
        </p:spPr>
        <p:txBody>
          <a:bodyPr wrap="square" rtlCol="0">
            <a:spAutoFit/>
          </a:bodyPr>
          <a:lstStyle/>
          <a:p>
            <a:pPr algn="ctr"/>
            <a:r>
              <a:rPr lang="en-US" sz="2400" dirty="0"/>
              <a:t>3.3%</a:t>
            </a:r>
          </a:p>
        </p:txBody>
      </p:sp>
      <p:cxnSp>
        <p:nvCxnSpPr>
          <p:cNvPr id="4" name="Straight Connector 3">
            <a:extLst>
              <a:ext uri="{FF2B5EF4-FFF2-40B4-BE49-F238E27FC236}">
                <a16:creationId xmlns:a16="http://schemas.microsoft.com/office/drawing/2014/main" id="{DB288459-F010-9DE4-7F4A-B549C4AC5018}"/>
              </a:ext>
            </a:extLst>
          </p:cNvPr>
          <p:cNvCxnSpPr/>
          <p:nvPr/>
        </p:nvCxnSpPr>
        <p:spPr bwMode="auto">
          <a:xfrm>
            <a:off x="304800" y="1146463"/>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0194225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862" y="381002"/>
            <a:ext cx="8459638" cy="1342733"/>
          </a:xfrm>
        </p:spPr>
        <p:txBody>
          <a:bodyPr/>
          <a:lstStyle/>
          <a:p>
            <a:br>
              <a:rPr lang="en-US" sz="2000" dirty="0"/>
            </a:br>
            <a:r>
              <a:rPr lang="en-US" sz="2000" dirty="0"/>
              <a:t>New Resident Undergraduate Students </a:t>
            </a:r>
            <a:br>
              <a:rPr lang="en-US" sz="2000" dirty="0"/>
            </a:br>
            <a:r>
              <a:rPr lang="en-US" sz="2000" dirty="0"/>
              <a:t>Graduation Time 4 years</a:t>
            </a:r>
            <a:br>
              <a:rPr lang="en-US" sz="2000" dirty="0"/>
            </a:br>
            <a:r>
              <a:rPr lang="en-US" sz="2000" dirty="0"/>
              <a:t>Analysis Conducted in FY2020</a:t>
            </a:r>
            <a:br>
              <a:rPr lang="en-US" sz="2000" dirty="0"/>
            </a:br>
            <a:r>
              <a:rPr lang="en-US" sz="2000" dirty="0"/>
              <a:t>Assumed Annual Increases 5% - Average 5 Year Historical Rate</a:t>
            </a:r>
            <a:br>
              <a:rPr lang="en-US" sz="2000" dirty="0"/>
            </a:br>
            <a:r>
              <a:rPr lang="en-US" sz="2000" dirty="0"/>
              <a:t>5 year Guaranteed rate $254.62 per SCH (9.75% increase)</a:t>
            </a:r>
            <a:br>
              <a:rPr lang="en-US" sz="2000" dirty="0"/>
            </a:br>
            <a:endParaRPr lang="en-US" sz="2000" dirty="0"/>
          </a:p>
        </p:txBody>
      </p:sp>
      <p:graphicFrame>
        <p:nvGraphicFramePr>
          <p:cNvPr id="6" name="Content Placeholder 5"/>
          <p:cNvGraphicFramePr>
            <a:graphicFrameLocks noGrp="1"/>
          </p:cNvGraphicFramePr>
          <p:nvPr>
            <p:ph idx="1"/>
          </p:nvPr>
        </p:nvGraphicFramePr>
        <p:xfrm>
          <a:off x="1084419" y="2255506"/>
          <a:ext cx="6788989" cy="3980787"/>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8"/>
          <p:cNvSpPr/>
          <p:nvPr/>
        </p:nvSpPr>
        <p:spPr>
          <a:xfrm>
            <a:off x="7560208" y="4114802"/>
            <a:ext cx="1290598" cy="1200329"/>
          </a:xfrm>
          <a:prstGeom prst="rect">
            <a:avLst/>
          </a:prstGeom>
        </p:spPr>
        <p:txBody>
          <a:bodyPr wrap="square">
            <a:spAutoFit/>
          </a:bodyPr>
          <a:lstStyle/>
          <a:p>
            <a:pPr algn="ctr"/>
            <a:r>
              <a:rPr lang="en-US" dirty="0"/>
              <a:t>Total Tuition</a:t>
            </a:r>
          </a:p>
          <a:p>
            <a:pPr algn="ctr"/>
            <a:r>
              <a:rPr lang="en-US" dirty="0"/>
              <a:t>Paid</a:t>
            </a:r>
          </a:p>
          <a:p>
            <a:pPr algn="ctr"/>
            <a:r>
              <a:rPr lang="en-US" dirty="0"/>
              <a:t>$1,018</a:t>
            </a:r>
          </a:p>
        </p:txBody>
      </p:sp>
      <p:sp>
        <p:nvSpPr>
          <p:cNvPr id="3" name="Rectangle 2"/>
          <p:cNvSpPr/>
          <p:nvPr/>
        </p:nvSpPr>
        <p:spPr>
          <a:xfrm>
            <a:off x="7560208" y="2255506"/>
            <a:ext cx="1290598" cy="1200329"/>
          </a:xfrm>
          <a:prstGeom prst="rect">
            <a:avLst/>
          </a:prstGeom>
        </p:spPr>
        <p:txBody>
          <a:bodyPr wrap="square">
            <a:spAutoFit/>
          </a:bodyPr>
          <a:lstStyle/>
          <a:p>
            <a:pPr algn="ctr"/>
            <a:r>
              <a:rPr lang="en-US" dirty="0"/>
              <a:t>Total Tuition</a:t>
            </a:r>
          </a:p>
          <a:p>
            <a:pPr algn="ctr"/>
            <a:r>
              <a:rPr lang="en-US" dirty="0"/>
              <a:t>Paid</a:t>
            </a:r>
          </a:p>
          <a:p>
            <a:pPr algn="ctr"/>
            <a:r>
              <a:rPr lang="en-US" dirty="0"/>
              <a:t>$1,050</a:t>
            </a:r>
          </a:p>
        </p:txBody>
      </p:sp>
    </p:spTree>
    <p:extLst>
      <p:ext uri="{BB962C8B-B14F-4D97-AF65-F5344CB8AC3E}">
        <p14:creationId xmlns:p14="http://schemas.microsoft.com/office/powerpoint/2010/main" val="66887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graphicEl>
                                              <a:chart seriesIdx="1"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Chart bld="series"/>
        </p:bldSub>
      </p:bldGraphic>
      <p:bldP spid="9" grpId="0"/>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621861" y="1974757"/>
          <a:ext cx="6788989" cy="4150714"/>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8"/>
          <p:cNvSpPr/>
          <p:nvPr/>
        </p:nvSpPr>
        <p:spPr>
          <a:xfrm>
            <a:off x="7162800" y="4062816"/>
            <a:ext cx="1258700" cy="1200329"/>
          </a:xfrm>
          <a:prstGeom prst="rect">
            <a:avLst/>
          </a:prstGeom>
        </p:spPr>
        <p:txBody>
          <a:bodyPr wrap="square">
            <a:spAutoFit/>
          </a:bodyPr>
          <a:lstStyle/>
          <a:p>
            <a:pPr algn="ctr"/>
            <a:r>
              <a:rPr lang="en-US" dirty="0"/>
              <a:t>Total Tuition</a:t>
            </a:r>
          </a:p>
          <a:p>
            <a:pPr algn="ctr"/>
            <a:r>
              <a:rPr lang="en-US" dirty="0"/>
              <a:t>Paid</a:t>
            </a:r>
          </a:p>
          <a:p>
            <a:pPr algn="ctr"/>
            <a:r>
              <a:rPr lang="en-US" dirty="0"/>
              <a:t>$1,273 </a:t>
            </a:r>
          </a:p>
        </p:txBody>
      </p:sp>
      <p:sp>
        <p:nvSpPr>
          <p:cNvPr id="3" name="Rectangle 2"/>
          <p:cNvSpPr/>
          <p:nvPr/>
        </p:nvSpPr>
        <p:spPr>
          <a:xfrm>
            <a:off x="7266052" y="2133602"/>
            <a:ext cx="1052201" cy="1200329"/>
          </a:xfrm>
          <a:prstGeom prst="rect">
            <a:avLst/>
          </a:prstGeom>
        </p:spPr>
        <p:txBody>
          <a:bodyPr wrap="square">
            <a:spAutoFit/>
          </a:bodyPr>
          <a:lstStyle/>
          <a:p>
            <a:pPr algn="ctr"/>
            <a:r>
              <a:rPr lang="en-US" dirty="0"/>
              <a:t>Total Tuition</a:t>
            </a:r>
          </a:p>
          <a:p>
            <a:pPr algn="ctr"/>
            <a:r>
              <a:rPr lang="en-US" dirty="0"/>
              <a:t>Paid</a:t>
            </a:r>
          </a:p>
          <a:p>
            <a:pPr algn="ctr"/>
            <a:r>
              <a:rPr lang="en-US" dirty="0"/>
              <a:t>$1,346</a:t>
            </a:r>
          </a:p>
        </p:txBody>
      </p:sp>
      <p:sp>
        <p:nvSpPr>
          <p:cNvPr id="7" name="Title 1"/>
          <p:cNvSpPr>
            <a:spLocks noGrp="1"/>
          </p:cNvSpPr>
          <p:nvPr>
            <p:ph type="title"/>
          </p:nvPr>
        </p:nvSpPr>
        <p:spPr>
          <a:xfrm>
            <a:off x="302862" y="381002"/>
            <a:ext cx="8459638" cy="1342733"/>
          </a:xfrm>
        </p:spPr>
        <p:txBody>
          <a:bodyPr/>
          <a:lstStyle/>
          <a:p>
            <a:br>
              <a:rPr lang="en-US" sz="2000" dirty="0"/>
            </a:br>
            <a:r>
              <a:rPr lang="en-US" sz="2000" dirty="0"/>
              <a:t>New Resident Undergraduate Students </a:t>
            </a:r>
            <a:br>
              <a:rPr lang="en-US" sz="2000" dirty="0"/>
            </a:br>
            <a:r>
              <a:rPr lang="en-US" sz="2000" dirty="0"/>
              <a:t>Graduation Time 5 years</a:t>
            </a:r>
            <a:br>
              <a:rPr lang="en-US" sz="2000" dirty="0"/>
            </a:br>
            <a:r>
              <a:rPr lang="en-US" sz="2000" dirty="0"/>
              <a:t>Analysis Conducted in FY2020</a:t>
            </a:r>
            <a:br>
              <a:rPr lang="en-US" sz="2000" dirty="0"/>
            </a:br>
            <a:r>
              <a:rPr lang="en-US" sz="2000" dirty="0"/>
              <a:t>Assumed Annual Increases 5% - Average 5 Year Historical Rate</a:t>
            </a:r>
            <a:br>
              <a:rPr lang="en-US" sz="2000" dirty="0"/>
            </a:br>
            <a:r>
              <a:rPr lang="en-US" sz="2000" dirty="0"/>
              <a:t>5 year Guaranteed rate $254.62 per SCH (9.75% increase)</a:t>
            </a:r>
            <a:br>
              <a:rPr lang="en-US" sz="2000" dirty="0"/>
            </a:br>
            <a:endParaRPr lang="en-US" sz="2000" dirty="0"/>
          </a:p>
        </p:txBody>
      </p:sp>
    </p:spTree>
    <p:extLst>
      <p:ext uri="{BB962C8B-B14F-4D97-AF65-F5344CB8AC3E}">
        <p14:creationId xmlns:p14="http://schemas.microsoft.com/office/powerpoint/2010/main" val="382694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graphicEl>
                                              <a:chart seriesIdx="1"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Chart bld="series"/>
        </p:bldSub>
      </p:bldGraphic>
      <p:bldP spid="9"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bwMode="auto">
          <a:xfrm>
            <a:off x="548054" y="304800"/>
            <a:ext cx="8824546" cy="7584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pPr algn="l"/>
            <a:r>
              <a:rPr lang="en-US" sz="4000" dirty="0"/>
              <a:t>Agenda</a:t>
            </a:r>
            <a:endParaRPr lang="en-US" sz="4000" kern="0" dirty="0">
              <a:latin typeface="Arial" panose="020B0604020202020204" pitchFamily="34" charset="0"/>
              <a:cs typeface="Arial" panose="020B0604020202020204" pitchFamily="34" charset="0"/>
            </a:endParaRPr>
          </a:p>
        </p:txBody>
      </p:sp>
      <p:sp>
        <p:nvSpPr>
          <p:cNvPr id="6" name="Content Placeholder 2"/>
          <p:cNvSpPr>
            <a:spLocks noGrp="1"/>
          </p:cNvSpPr>
          <p:nvPr>
            <p:ph idx="1"/>
          </p:nvPr>
        </p:nvSpPr>
        <p:spPr>
          <a:xfrm>
            <a:off x="1524000" y="1417637"/>
            <a:ext cx="8305800" cy="4983163"/>
          </a:xfrm>
        </p:spPr>
        <p:txBody>
          <a:bodyPr/>
          <a:lstStyle/>
          <a:p>
            <a:pPr>
              <a:spcBef>
                <a:spcPts val="0"/>
              </a:spcBef>
            </a:pPr>
            <a:r>
              <a:rPr lang="en-US" sz="2400" dirty="0"/>
              <a:t>UO Budget</a:t>
            </a:r>
          </a:p>
          <a:p>
            <a:pPr>
              <a:spcBef>
                <a:spcPts val="0"/>
              </a:spcBef>
            </a:pPr>
            <a:endParaRPr lang="en-US" sz="2400" dirty="0"/>
          </a:p>
          <a:p>
            <a:pPr>
              <a:spcBef>
                <a:spcPts val="0"/>
              </a:spcBef>
            </a:pPr>
            <a:r>
              <a:rPr lang="en-US" sz="2400" dirty="0"/>
              <a:t>State Appropriation </a:t>
            </a:r>
          </a:p>
          <a:p>
            <a:pPr>
              <a:spcBef>
                <a:spcPts val="0"/>
              </a:spcBef>
            </a:pPr>
            <a:endParaRPr lang="en-US" sz="2400" dirty="0"/>
          </a:p>
          <a:p>
            <a:pPr>
              <a:spcBef>
                <a:spcPts val="0"/>
              </a:spcBef>
            </a:pPr>
            <a:r>
              <a:rPr lang="en-US" sz="2400" dirty="0"/>
              <a:t>Cost Drivers</a:t>
            </a:r>
          </a:p>
          <a:p>
            <a:pPr>
              <a:spcBef>
                <a:spcPts val="0"/>
              </a:spcBef>
            </a:pPr>
            <a:endParaRPr lang="en-US" sz="2400" dirty="0">
              <a:cs typeface="Arial"/>
            </a:endParaRPr>
          </a:p>
          <a:p>
            <a:pPr>
              <a:spcBef>
                <a:spcPts val="0"/>
              </a:spcBef>
            </a:pPr>
            <a:r>
              <a:rPr lang="en-US" sz="2400" dirty="0">
                <a:cs typeface="Arial"/>
              </a:rPr>
              <a:t>Guaranteed Tuition Program </a:t>
            </a:r>
          </a:p>
          <a:p>
            <a:pPr>
              <a:spcBef>
                <a:spcPts val="0"/>
              </a:spcBef>
            </a:pPr>
            <a:endParaRPr lang="en-US" sz="2400" dirty="0">
              <a:cs typeface="Arial"/>
            </a:endParaRPr>
          </a:p>
          <a:p>
            <a:pPr>
              <a:spcBef>
                <a:spcPts val="0"/>
              </a:spcBef>
            </a:pPr>
            <a:r>
              <a:rPr lang="en-US" sz="2400" dirty="0">
                <a:cs typeface="Arial"/>
              </a:rPr>
              <a:t>Info and Input on Tuition</a:t>
            </a:r>
          </a:p>
          <a:p>
            <a:pPr>
              <a:spcBef>
                <a:spcPts val="0"/>
              </a:spcBef>
            </a:pPr>
            <a:endParaRPr lang="en-US" sz="2400" dirty="0">
              <a:cs typeface="Arial"/>
            </a:endParaRPr>
          </a:p>
          <a:p>
            <a:pPr>
              <a:spcBef>
                <a:spcPts val="0"/>
              </a:spcBef>
            </a:pPr>
            <a:r>
              <a:rPr lang="en-US" sz="2400" dirty="0">
                <a:cs typeface="Arial"/>
              </a:rPr>
              <a:t>Small Group Discussion </a:t>
            </a: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Tree>
    <p:extLst>
      <p:ext uri="{BB962C8B-B14F-4D97-AF65-F5344CB8AC3E}">
        <p14:creationId xmlns:p14="http://schemas.microsoft.com/office/powerpoint/2010/main" val="3239163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7423292" y="4114802"/>
            <a:ext cx="1030602" cy="1200329"/>
          </a:xfrm>
          <a:prstGeom prst="rect">
            <a:avLst/>
          </a:prstGeom>
        </p:spPr>
        <p:txBody>
          <a:bodyPr wrap="square">
            <a:spAutoFit/>
          </a:bodyPr>
          <a:lstStyle/>
          <a:p>
            <a:pPr algn="ctr"/>
            <a:r>
              <a:rPr lang="en-US" dirty="0"/>
              <a:t>Total Tuition</a:t>
            </a:r>
          </a:p>
          <a:p>
            <a:pPr algn="ctr"/>
            <a:r>
              <a:rPr lang="en-US" dirty="0"/>
              <a:t>Paid</a:t>
            </a:r>
          </a:p>
          <a:p>
            <a:pPr algn="ctr"/>
            <a:r>
              <a:rPr lang="en-US" dirty="0"/>
              <a:t>$2,116 </a:t>
            </a:r>
          </a:p>
        </p:txBody>
      </p:sp>
      <p:sp>
        <p:nvSpPr>
          <p:cNvPr id="3" name="Rectangle 2"/>
          <p:cNvSpPr/>
          <p:nvPr/>
        </p:nvSpPr>
        <p:spPr>
          <a:xfrm>
            <a:off x="7391400" y="1854121"/>
            <a:ext cx="1062494" cy="1200329"/>
          </a:xfrm>
          <a:prstGeom prst="rect">
            <a:avLst/>
          </a:prstGeom>
        </p:spPr>
        <p:txBody>
          <a:bodyPr wrap="square">
            <a:spAutoFit/>
          </a:bodyPr>
          <a:lstStyle/>
          <a:p>
            <a:pPr algn="ctr"/>
            <a:r>
              <a:rPr lang="en-US" dirty="0"/>
              <a:t>Total Tuition</a:t>
            </a:r>
          </a:p>
          <a:p>
            <a:pPr algn="ctr"/>
            <a:r>
              <a:rPr lang="en-US" dirty="0"/>
              <a:t>Paid</a:t>
            </a:r>
          </a:p>
          <a:p>
            <a:pPr algn="ctr"/>
            <a:r>
              <a:rPr lang="en-US" dirty="0"/>
              <a:t>$2,326</a:t>
            </a:r>
          </a:p>
        </p:txBody>
      </p:sp>
      <p:graphicFrame>
        <p:nvGraphicFramePr>
          <p:cNvPr id="8" name="Content Placeholder 7"/>
          <p:cNvGraphicFramePr>
            <a:graphicFrameLocks noGrp="1"/>
          </p:cNvGraphicFramePr>
          <p:nvPr>
            <p:ph idx="1"/>
          </p:nvPr>
        </p:nvGraphicFramePr>
        <p:xfrm>
          <a:off x="457201" y="1957068"/>
          <a:ext cx="7046599" cy="4419975"/>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1"/>
          <p:cNvSpPr>
            <a:spLocks noGrp="1"/>
          </p:cNvSpPr>
          <p:nvPr>
            <p:ph type="title"/>
          </p:nvPr>
        </p:nvSpPr>
        <p:spPr>
          <a:xfrm>
            <a:off x="302862" y="381002"/>
            <a:ext cx="8459638" cy="1342733"/>
          </a:xfrm>
        </p:spPr>
        <p:txBody>
          <a:bodyPr/>
          <a:lstStyle/>
          <a:p>
            <a:br>
              <a:rPr lang="en-US" sz="2000" dirty="0"/>
            </a:br>
            <a:r>
              <a:rPr lang="en-US" sz="2000" dirty="0"/>
              <a:t>New Resident Undergraduate Students </a:t>
            </a:r>
            <a:br>
              <a:rPr lang="en-US" sz="2000" dirty="0"/>
            </a:br>
            <a:r>
              <a:rPr lang="en-US" sz="2000" dirty="0"/>
              <a:t>Graduation Time 8 years</a:t>
            </a:r>
            <a:br>
              <a:rPr lang="en-US" sz="2000" dirty="0"/>
            </a:br>
            <a:r>
              <a:rPr lang="en-US" sz="2000" dirty="0"/>
              <a:t>Analysis Conducted in FY2020</a:t>
            </a:r>
            <a:br>
              <a:rPr lang="en-US" sz="2000" dirty="0"/>
            </a:br>
            <a:r>
              <a:rPr lang="en-US" sz="2000" dirty="0"/>
              <a:t>Assumed Annual Increases 5% - Average 5 Year Historical Rate</a:t>
            </a:r>
            <a:br>
              <a:rPr lang="en-US" sz="2000" dirty="0"/>
            </a:br>
            <a:r>
              <a:rPr lang="en-US" sz="2000" dirty="0"/>
              <a:t>5 year Guaranteed rate $254.62 per SCH (9.75% increase)</a:t>
            </a:r>
            <a:br>
              <a:rPr lang="en-US" sz="2000" dirty="0"/>
            </a:br>
            <a:endParaRPr lang="en-US" sz="2000" dirty="0"/>
          </a:p>
        </p:txBody>
      </p:sp>
    </p:spTree>
    <p:extLst>
      <p:ext uri="{BB962C8B-B14F-4D97-AF65-F5344CB8AC3E}">
        <p14:creationId xmlns:p14="http://schemas.microsoft.com/office/powerpoint/2010/main" val="242374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8">
                                            <p:graphicEl>
                                              <a:chart seriesIdx="1"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 grpId="0"/>
      <p:bldGraphic spid="8" grpId="0" uiExpand="1">
        <p:bldSub>
          <a:bldChart bld="series"/>
        </p:bldSub>
      </p:bldGraphic>
      <p:bldGraphic spid="8" grpId="1" uiExpand="1">
        <p:bldSub>
          <a:bldChart bld="series"/>
        </p:bldSub>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5054" y="1493839"/>
            <a:ext cx="7651173" cy="4983163"/>
          </a:xfrm>
        </p:spPr>
        <p:txBody>
          <a:bodyPr/>
          <a:lstStyle/>
          <a:p>
            <a:r>
              <a:rPr lang="en-US" sz="2000" b="1" i="1" dirty="0">
                <a:cs typeface="Arial"/>
              </a:rPr>
              <a:t>Financial Predictability:  </a:t>
            </a:r>
            <a:r>
              <a:rPr lang="en-US" sz="2000" dirty="0">
                <a:cs typeface="Arial"/>
              </a:rPr>
              <a:t>Tuition rates are locked in for five years – students and their families know ahead of time exactly what they are going to pay for their education.</a:t>
            </a:r>
          </a:p>
          <a:p>
            <a:pPr marL="0" indent="0">
              <a:buNone/>
            </a:pPr>
            <a:endParaRPr lang="en-US" sz="2000" dirty="0">
              <a:cs typeface="Arial"/>
            </a:endParaRPr>
          </a:p>
          <a:p>
            <a:r>
              <a:rPr lang="en-US" sz="2000" b="1" i="1" dirty="0">
                <a:cs typeface="Arial"/>
              </a:rPr>
              <a:t>Peace of Mind:  </a:t>
            </a:r>
            <a:r>
              <a:rPr lang="en-US" sz="2000" dirty="0">
                <a:cs typeface="Arial"/>
              </a:rPr>
              <a:t>The guaranteed tuition program functions as a insurance policy for students.  Regardless of what happens to state funding or other costs, their tuition rates are guaranteed for five years.</a:t>
            </a:r>
          </a:p>
          <a:p>
            <a:pPr marL="0" indent="0">
              <a:buNone/>
            </a:pPr>
            <a:endParaRPr lang="en-US" sz="2000" dirty="0">
              <a:cs typeface="Arial"/>
            </a:endParaRPr>
          </a:p>
          <a:p>
            <a:r>
              <a:rPr lang="en-US" sz="2000" b="1" i="1" dirty="0">
                <a:cs typeface="Arial"/>
              </a:rPr>
              <a:t>Protection of Scholarship Value</a:t>
            </a:r>
            <a:r>
              <a:rPr lang="en-US" sz="2000" dirty="0">
                <a:cs typeface="Arial"/>
              </a:rPr>
              <a:t>:  Many scholarships are currently fixed dollar amounts.  Under a guaranteed tuition program, the value of these scholarships remains the same over their college career.</a:t>
            </a: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6" name="Title 5"/>
          <p:cNvSpPr>
            <a:spLocks noGrp="1"/>
          </p:cNvSpPr>
          <p:nvPr>
            <p:ph type="title"/>
          </p:nvPr>
        </p:nvSpPr>
        <p:spPr>
          <a:xfrm>
            <a:off x="304800" y="114300"/>
            <a:ext cx="8610600" cy="1112838"/>
          </a:xfrm>
        </p:spPr>
        <p:txBody>
          <a:bodyPr/>
          <a:lstStyle/>
          <a:p>
            <a:pPr algn="l"/>
            <a:r>
              <a:rPr lang="en-US" sz="2800" dirty="0"/>
              <a:t>Advantages of Guaranteed Tuition Program</a:t>
            </a:r>
            <a:br>
              <a:rPr lang="en-US" sz="2800" dirty="0"/>
            </a:br>
            <a:r>
              <a:rPr lang="en-US" sz="2800" dirty="0"/>
              <a:t>for Students</a:t>
            </a:r>
          </a:p>
        </p:txBody>
      </p:sp>
      <p:cxnSp>
        <p:nvCxnSpPr>
          <p:cNvPr id="4" name="Straight Connector 3"/>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064539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5052" y="1499846"/>
            <a:ext cx="7786948" cy="4983163"/>
          </a:xfrm>
        </p:spPr>
        <p:txBody>
          <a:bodyPr/>
          <a:lstStyle/>
          <a:p>
            <a:r>
              <a:rPr lang="en-US" sz="2000" b="1" i="1" dirty="0">
                <a:cs typeface="Arial"/>
              </a:rPr>
              <a:t>Recruiting:  </a:t>
            </a:r>
            <a:r>
              <a:rPr lang="en-US" sz="2000" dirty="0">
                <a:cs typeface="Arial"/>
              </a:rPr>
              <a:t>The stronger value proposition of a locked-in rate should be very attractive to new students.  This should help support the institution’s enrollment growth initiative.</a:t>
            </a:r>
          </a:p>
          <a:p>
            <a:pPr marL="0" indent="0">
              <a:buNone/>
            </a:pPr>
            <a:endParaRPr lang="en-US" sz="2000" dirty="0">
              <a:cs typeface="Arial"/>
            </a:endParaRPr>
          </a:p>
          <a:p>
            <a:r>
              <a:rPr lang="en-US" sz="2000" b="1" i="1" dirty="0">
                <a:cs typeface="Arial"/>
              </a:rPr>
              <a:t>Retention:  </a:t>
            </a:r>
            <a:r>
              <a:rPr lang="en-US" sz="2000" dirty="0">
                <a:cs typeface="Arial"/>
              </a:rPr>
              <a:t>One of the main reasons students cite for dropping out of school is financial pressure.  This can often be linked to students not anticipating tuition increases throughout their college career.  Having a locked rate for tuition should help with this issue.</a:t>
            </a:r>
          </a:p>
          <a:p>
            <a:pPr marL="0" indent="0">
              <a:buNone/>
            </a:pPr>
            <a:endParaRPr lang="en-US" sz="2000" dirty="0">
              <a:cs typeface="Arial"/>
            </a:endParaRPr>
          </a:p>
          <a:p>
            <a:r>
              <a:rPr lang="en-US" sz="2000" b="1" i="1" dirty="0">
                <a:cs typeface="Arial"/>
              </a:rPr>
              <a:t>Campus Climate:  </a:t>
            </a:r>
            <a:r>
              <a:rPr lang="en-US" sz="2000" dirty="0">
                <a:cs typeface="Arial"/>
              </a:rPr>
              <a:t>Concern about continually rising tuition rates affects students, faculty and staff, and directs time, energy and focus away from other important educational issues.</a:t>
            </a:r>
            <a:endParaRPr lang="en-US" sz="2400" dirty="0">
              <a:cs typeface="Arial"/>
            </a:endParaRP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6" name="Title 5"/>
          <p:cNvSpPr>
            <a:spLocks noGrp="1"/>
          </p:cNvSpPr>
          <p:nvPr>
            <p:ph type="title"/>
          </p:nvPr>
        </p:nvSpPr>
        <p:spPr>
          <a:xfrm>
            <a:off x="304800" y="114300"/>
            <a:ext cx="8686800" cy="1112838"/>
          </a:xfrm>
        </p:spPr>
        <p:txBody>
          <a:bodyPr/>
          <a:lstStyle/>
          <a:p>
            <a:pPr algn="l"/>
            <a:r>
              <a:rPr lang="en-US" sz="2800" dirty="0"/>
              <a:t>Advantages of Guaranteed Tuition Program</a:t>
            </a:r>
            <a:br>
              <a:rPr lang="en-US" sz="2800" dirty="0"/>
            </a:br>
            <a:r>
              <a:rPr lang="en-US" sz="2800" dirty="0"/>
              <a:t>for Institution</a:t>
            </a:r>
          </a:p>
        </p:txBody>
      </p:sp>
      <p:cxnSp>
        <p:nvCxnSpPr>
          <p:cNvPr id="4" name="Straight Connector 3"/>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4157370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B87A0-DC7C-D20D-7375-36D9508DFE1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C452F23-9EF4-3350-1F3D-CE536D4EE32D}"/>
              </a:ext>
            </a:extLst>
          </p:cNvPr>
          <p:cNvSpPr>
            <a:spLocks noGrp="1"/>
          </p:cNvSpPr>
          <p:nvPr>
            <p:ph type="title"/>
          </p:nvPr>
        </p:nvSpPr>
        <p:spPr/>
        <p:txBody>
          <a:bodyPr/>
          <a:lstStyle/>
          <a:p>
            <a:pPr algn="l"/>
            <a:r>
              <a:rPr lang="en-US" sz="2800" dirty="0"/>
              <a:t>Opportunities for Learning and Input</a:t>
            </a:r>
          </a:p>
        </p:txBody>
      </p:sp>
      <p:sp>
        <p:nvSpPr>
          <p:cNvPr id="6" name="Slide Number Placeholder 3">
            <a:extLst>
              <a:ext uri="{FF2B5EF4-FFF2-40B4-BE49-F238E27FC236}">
                <a16:creationId xmlns:a16="http://schemas.microsoft.com/office/drawing/2014/main" id="{5D9A7E03-BFE4-BB1E-6C94-9A7F4475BBA8}"/>
              </a:ext>
            </a:extLst>
          </p:cNvPr>
          <p:cNvSpPr>
            <a:spLocks noGrp="1"/>
          </p:cNvSpPr>
          <p:nvPr>
            <p:ph type="sldNum" sz="quarter" idx="12"/>
          </p:nvPr>
        </p:nvSpPr>
        <p:spPr>
          <a:xfrm>
            <a:off x="7010400" y="6553200"/>
            <a:ext cx="2133600" cy="304800"/>
          </a:xfrm>
        </p:spPr>
        <p:txBody>
          <a:bodyPr/>
          <a:lstStyle/>
          <a:p>
            <a:pPr>
              <a:defRPr/>
            </a:pPr>
            <a:fld id="{9CC6899E-5337-4D3D-A914-C1463440860A}" type="slidenum">
              <a:rPr lang="en-US" smtClean="0"/>
              <a:pPr>
                <a:defRPr/>
              </a:pPr>
              <a:t>23</a:t>
            </a:fld>
            <a:endParaRPr lang="en-US" dirty="0"/>
          </a:p>
        </p:txBody>
      </p:sp>
      <p:cxnSp>
        <p:nvCxnSpPr>
          <p:cNvPr id="7" name="Straight Connector 6">
            <a:extLst>
              <a:ext uri="{FF2B5EF4-FFF2-40B4-BE49-F238E27FC236}">
                <a16:creationId xmlns:a16="http://schemas.microsoft.com/office/drawing/2014/main" id="{AC6F5D20-185B-8D28-6ED1-039AC3C60CAA}"/>
              </a:ext>
            </a:extLst>
          </p:cNvPr>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2" name="Content Placeholder 2">
            <a:extLst>
              <a:ext uri="{FF2B5EF4-FFF2-40B4-BE49-F238E27FC236}">
                <a16:creationId xmlns:a16="http://schemas.microsoft.com/office/drawing/2014/main" id="{11E0A3BE-6D73-15F1-9565-58B89BA66C48}"/>
              </a:ext>
            </a:extLst>
          </p:cNvPr>
          <p:cNvSpPr txBox="1">
            <a:spLocks/>
          </p:cNvSpPr>
          <p:nvPr/>
        </p:nvSpPr>
        <p:spPr>
          <a:xfrm>
            <a:off x="381000" y="1342274"/>
            <a:ext cx="8077200" cy="5134725"/>
          </a:xfrm>
          <a:prstGeom prst="rect">
            <a:avLst/>
          </a:prstGeom>
        </p:spPr>
        <p:txBody>
          <a:bodyPr>
            <a:noAutofit/>
          </a:bodyPr>
          <a:lstStyle>
            <a:lvl1pPr marL="342900" indent="-342900" algn="l" rtl="0" eaLnBrk="0" fontAlgn="base" hangingPunct="0">
              <a:spcBef>
                <a:spcPct val="20000"/>
              </a:spcBef>
              <a:spcAft>
                <a:spcPct val="0"/>
              </a:spcAft>
              <a:buChar char="•"/>
              <a:defRPr sz="3200">
                <a:solidFill>
                  <a:srgbClr val="0033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00"/>
                </a:solidFill>
                <a:latin typeface="+mn-lt"/>
              </a:defRPr>
            </a:lvl2pPr>
            <a:lvl3pPr marL="1143000" indent="-228600" algn="l" rtl="0" eaLnBrk="0" fontAlgn="base" hangingPunct="0">
              <a:spcBef>
                <a:spcPct val="20000"/>
              </a:spcBef>
              <a:spcAft>
                <a:spcPct val="0"/>
              </a:spcAft>
              <a:buChar char="•"/>
              <a:defRPr sz="2400">
                <a:solidFill>
                  <a:srgbClr val="003300"/>
                </a:solidFill>
                <a:latin typeface="+mn-lt"/>
              </a:defRPr>
            </a:lvl3pPr>
            <a:lvl4pPr marL="1600200" indent="-228600" algn="l" rtl="0" eaLnBrk="0" fontAlgn="base" hangingPunct="0">
              <a:spcBef>
                <a:spcPct val="20000"/>
              </a:spcBef>
              <a:spcAft>
                <a:spcPct val="0"/>
              </a:spcAft>
              <a:buChar char="–"/>
              <a:defRPr sz="2000">
                <a:solidFill>
                  <a:srgbClr val="003300"/>
                </a:solidFill>
                <a:latin typeface="+mn-lt"/>
              </a:defRPr>
            </a:lvl4pPr>
            <a:lvl5pPr marL="2057400" indent="-228600" algn="l" rtl="0" eaLnBrk="0" fontAlgn="base" hangingPunct="0">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a:lstStyle>
          <a:p>
            <a:pPr>
              <a:buFont typeface="Arial" panose="020B0604020202020204" pitchFamily="34" charset="0"/>
              <a:buChar char="•"/>
            </a:pPr>
            <a:r>
              <a:rPr lang="en-US" sz="2400" dirty="0"/>
              <a:t>UO tuition website: </a:t>
            </a:r>
            <a:r>
              <a:rPr lang="en-US" sz="2400" u="sng" dirty="0">
                <a:hlinkClick r:id="rId3"/>
              </a:rPr>
              <a:t>https://tuition.uoregon.edu</a:t>
            </a:r>
            <a:endParaRPr lang="en-US" sz="2400" u="sng" dirty="0"/>
          </a:p>
          <a:p>
            <a:pPr>
              <a:buFont typeface="Arial" panose="020B0604020202020204" pitchFamily="34" charset="0"/>
              <a:buChar char="•"/>
            </a:pPr>
            <a:endParaRPr lang="en-US" sz="1200" dirty="0"/>
          </a:p>
          <a:p>
            <a:pPr>
              <a:buFont typeface="Arial" panose="020B0604020202020204" pitchFamily="34" charset="0"/>
              <a:buChar char="•"/>
            </a:pPr>
            <a:r>
              <a:rPr lang="en-US" sz="2400" dirty="0"/>
              <a:t>Input to TFAB during meetings (all open to the public): </a:t>
            </a:r>
            <a:r>
              <a:rPr lang="en-US" sz="2400" u="sng" dirty="0">
                <a:hlinkClick r:id="rId4"/>
              </a:rPr>
              <a:t>https://tuition.uoregon.edu/tfab-schedule</a:t>
            </a:r>
            <a:endParaRPr lang="en-US" sz="2400" u="sng" dirty="0"/>
          </a:p>
          <a:p>
            <a:pPr marL="0" indent="0">
              <a:buNone/>
            </a:pPr>
            <a:endParaRPr lang="en-US" sz="1200" dirty="0"/>
          </a:p>
          <a:p>
            <a:pPr>
              <a:buFont typeface="Arial" panose="020B0604020202020204" pitchFamily="34" charset="0"/>
              <a:buChar char="•"/>
            </a:pPr>
            <a:r>
              <a:rPr lang="en-US" sz="2400" dirty="0"/>
              <a:t>Input to ASUO</a:t>
            </a:r>
          </a:p>
          <a:p>
            <a:pPr marL="0" indent="0">
              <a:buNone/>
            </a:pPr>
            <a:endParaRPr lang="en-US" sz="1200" dirty="0"/>
          </a:p>
          <a:p>
            <a:pPr>
              <a:buFont typeface="Arial" panose="020B0604020202020204" pitchFamily="34" charset="0"/>
              <a:buChar char="•"/>
            </a:pPr>
            <a:r>
              <a:rPr lang="en-US" sz="2400" dirty="0"/>
              <a:t>President’s forum in February to receive input on tuition recommendations</a:t>
            </a:r>
          </a:p>
          <a:p>
            <a:pPr marL="0" indent="0">
              <a:buNone/>
            </a:pPr>
            <a:endParaRPr lang="en-US" sz="1200" dirty="0"/>
          </a:p>
          <a:p>
            <a:pPr>
              <a:buFont typeface="Arial" panose="020B0604020202020204" pitchFamily="34" charset="0"/>
              <a:buChar char="•"/>
            </a:pPr>
            <a:r>
              <a:rPr lang="en-US" sz="2400" dirty="0"/>
              <a:t>Community survey input to the President following release of TFAB recommendations in February</a:t>
            </a:r>
          </a:p>
          <a:p>
            <a:pPr marL="0" indent="0">
              <a:buNone/>
            </a:pPr>
            <a:endParaRPr lang="en-US" sz="1200" dirty="0"/>
          </a:p>
          <a:p>
            <a:pPr>
              <a:buFont typeface="Arial" panose="020B0604020202020204" pitchFamily="34" charset="0"/>
              <a:buChar char="•"/>
            </a:pPr>
            <a:r>
              <a:rPr lang="en-US" sz="2400" dirty="0"/>
              <a:t>Get involved: </a:t>
            </a:r>
            <a:r>
              <a:rPr lang="en-US" sz="2400" dirty="0">
                <a:hlinkClick r:id="rId5"/>
              </a:rPr>
              <a:t>https://www.uoadvocates.com/</a:t>
            </a:r>
            <a:r>
              <a:rPr lang="en-US" sz="2400" dirty="0"/>
              <a:t> </a:t>
            </a:r>
          </a:p>
        </p:txBody>
      </p:sp>
    </p:spTree>
    <p:extLst>
      <p:ext uri="{BB962C8B-B14F-4D97-AF65-F5344CB8AC3E}">
        <p14:creationId xmlns:p14="http://schemas.microsoft.com/office/powerpoint/2010/main" val="3581502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83920-9732-CEA8-437B-DE6D1B3BE376}"/>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DFCA7D1B-8F92-33BE-16CB-D37E8A81E9C2}"/>
              </a:ext>
            </a:extLst>
          </p:cNvPr>
          <p:cNvSpPr txBox="1">
            <a:spLocks/>
          </p:cNvSpPr>
          <p:nvPr/>
        </p:nvSpPr>
        <p:spPr bwMode="auto">
          <a:xfrm>
            <a:off x="548054" y="304800"/>
            <a:ext cx="8824546" cy="7584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pPr algn="l"/>
            <a:r>
              <a:rPr lang="en-US" sz="4000" dirty="0"/>
              <a:t>Agenda</a:t>
            </a:r>
            <a:endParaRPr lang="en-US" sz="4000" kern="0" dirty="0">
              <a:latin typeface="Arial" panose="020B0604020202020204" pitchFamily="34" charset="0"/>
              <a:cs typeface="Arial" panose="020B0604020202020204" pitchFamily="34" charset="0"/>
            </a:endParaRPr>
          </a:p>
        </p:txBody>
      </p:sp>
      <p:sp>
        <p:nvSpPr>
          <p:cNvPr id="6" name="Content Placeholder 2">
            <a:extLst>
              <a:ext uri="{FF2B5EF4-FFF2-40B4-BE49-F238E27FC236}">
                <a16:creationId xmlns:a16="http://schemas.microsoft.com/office/drawing/2014/main" id="{A78DA0E7-8E5D-CC1C-2337-36A544ECB806}"/>
              </a:ext>
            </a:extLst>
          </p:cNvPr>
          <p:cNvSpPr>
            <a:spLocks noGrp="1"/>
          </p:cNvSpPr>
          <p:nvPr>
            <p:ph idx="1"/>
          </p:nvPr>
        </p:nvSpPr>
        <p:spPr>
          <a:xfrm>
            <a:off x="1524000" y="1417637"/>
            <a:ext cx="8305800" cy="4983163"/>
          </a:xfrm>
        </p:spPr>
        <p:txBody>
          <a:bodyPr/>
          <a:lstStyle/>
          <a:p>
            <a:pPr>
              <a:spcBef>
                <a:spcPts val="0"/>
              </a:spcBef>
            </a:pPr>
            <a:r>
              <a:rPr lang="en-US" sz="2400" dirty="0"/>
              <a:t>UO Budget</a:t>
            </a:r>
          </a:p>
          <a:p>
            <a:pPr>
              <a:spcBef>
                <a:spcPts val="0"/>
              </a:spcBef>
            </a:pPr>
            <a:endParaRPr lang="en-US" sz="2400" dirty="0"/>
          </a:p>
          <a:p>
            <a:pPr>
              <a:spcBef>
                <a:spcPts val="0"/>
              </a:spcBef>
            </a:pPr>
            <a:r>
              <a:rPr lang="en-US" sz="2400" dirty="0"/>
              <a:t>State Appropriation </a:t>
            </a:r>
          </a:p>
          <a:p>
            <a:pPr>
              <a:spcBef>
                <a:spcPts val="0"/>
              </a:spcBef>
            </a:pPr>
            <a:endParaRPr lang="en-US" sz="2400" dirty="0"/>
          </a:p>
          <a:p>
            <a:pPr>
              <a:spcBef>
                <a:spcPts val="0"/>
              </a:spcBef>
            </a:pPr>
            <a:r>
              <a:rPr lang="en-US" sz="2400" dirty="0"/>
              <a:t>Cost Drivers</a:t>
            </a:r>
          </a:p>
          <a:p>
            <a:pPr>
              <a:spcBef>
                <a:spcPts val="0"/>
              </a:spcBef>
            </a:pPr>
            <a:endParaRPr lang="en-US" sz="2400" dirty="0">
              <a:cs typeface="Arial"/>
            </a:endParaRPr>
          </a:p>
          <a:p>
            <a:pPr>
              <a:spcBef>
                <a:spcPts val="0"/>
              </a:spcBef>
            </a:pPr>
            <a:r>
              <a:rPr lang="en-US" sz="2400" dirty="0">
                <a:cs typeface="Arial"/>
              </a:rPr>
              <a:t>Guaranteed Tuition Program </a:t>
            </a:r>
          </a:p>
          <a:p>
            <a:pPr>
              <a:spcBef>
                <a:spcPts val="0"/>
              </a:spcBef>
            </a:pPr>
            <a:endParaRPr lang="en-US" sz="2400" dirty="0">
              <a:cs typeface="Arial"/>
            </a:endParaRPr>
          </a:p>
          <a:p>
            <a:pPr>
              <a:spcBef>
                <a:spcPts val="0"/>
              </a:spcBef>
            </a:pPr>
            <a:r>
              <a:rPr lang="en-US" sz="2400" dirty="0">
                <a:cs typeface="Arial"/>
              </a:rPr>
              <a:t>Info and Input on Tuition</a:t>
            </a:r>
          </a:p>
          <a:p>
            <a:pPr>
              <a:spcBef>
                <a:spcPts val="0"/>
              </a:spcBef>
            </a:pPr>
            <a:endParaRPr lang="en-US" sz="2400" dirty="0">
              <a:cs typeface="Arial"/>
            </a:endParaRPr>
          </a:p>
          <a:p>
            <a:pPr>
              <a:spcBef>
                <a:spcPts val="0"/>
              </a:spcBef>
            </a:pPr>
            <a:r>
              <a:rPr lang="en-US" sz="2400" dirty="0">
                <a:cs typeface="Arial"/>
              </a:rPr>
              <a:t>Small Group Discussion</a:t>
            </a:r>
            <a:endParaRPr lang="en-US" sz="3600" dirty="0">
              <a:cs typeface="Arial"/>
            </a:endParaRPr>
          </a:p>
          <a:p>
            <a:pPr lvl="1">
              <a:spcBef>
                <a:spcPts val="0"/>
              </a:spcBef>
              <a:spcAft>
                <a:spcPts val="600"/>
              </a:spcAft>
            </a:pPr>
            <a:endParaRPr lang="en-US" sz="4000" dirty="0">
              <a:cs typeface="Arial"/>
            </a:endParaRPr>
          </a:p>
        </p:txBody>
      </p:sp>
      <p:sp>
        <p:nvSpPr>
          <p:cNvPr id="2" name="Arrow: Right 1">
            <a:extLst>
              <a:ext uri="{FF2B5EF4-FFF2-40B4-BE49-F238E27FC236}">
                <a16:creationId xmlns:a16="http://schemas.microsoft.com/office/drawing/2014/main" id="{F9B832A1-E9E0-7853-E1C7-72F42D3869B2}"/>
              </a:ext>
            </a:extLst>
          </p:cNvPr>
          <p:cNvSpPr/>
          <p:nvPr/>
        </p:nvSpPr>
        <p:spPr bwMode="auto">
          <a:xfrm>
            <a:off x="762000" y="5086350"/>
            <a:ext cx="533400" cy="457200"/>
          </a:xfrm>
          <a:prstGeom prst="rightArrow">
            <a:avLst/>
          </a:prstGeom>
          <a:solidFill>
            <a:srgbClr val="007434"/>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440953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1143000" y="423658"/>
            <a:ext cx="7010400" cy="811720"/>
          </a:xfrm>
        </p:spPr>
        <p:txBody>
          <a:bodyPr/>
          <a:lstStyle/>
          <a:p>
            <a:pPr algn="l" eaLnBrk="1" hangingPunct="1"/>
            <a:r>
              <a:rPr lang="en-US" altLang="en-US" sz="3600" b="1" kern="0" dirty="0">
                <a:solidFill>
                  <a:srgbClr val="003300"/>
                </a:solidFill>
                <a:latin typeface="+mn-lt"/>
                <a:cs typeface="Arial" panose="020B0604020202020204" pitchFamily="34" charset="0"/>
              </a:rPr>
              <a:t>UO Budget Structure</a:t>
            </a:r>
          </a:p>
        </p:txBody>
      </p:sp>
      <p:sp>
        <p:nvSpPr>
          <p:cNvPr id="8" name="Rectangle 7"/>
          <p:cNvSpPr/>
          <p:nvPr/>
        </p:nvSpPr>
        <p:spPr>
          <a:xfrm>
            <a:off x="1981200" y="3283740"/>
            <a:ext cx="2362200" cy="26670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latin typeface="Arial" panose="020B0604020202020204" pitchFamily="34" charset="0"/>
              <a:cs typeface="Arial" panose="020B0604020202020204" pitchFamily="34" charset="0"/>
            </a:endParaRPr>
          </a:p>
        </p:txBody>
      </p:sp>
      <p:sp>
        <p:nvSpPr>
          <p:cNvPr id="9" name="Rectangle 8"/>
          <p:cNvSpPr/>
          <p:nvPr/>
        </p:nvSpPr>
        <p:spPr>
          <a:xfrm>
            <a:off x="2130650" y="3126030"/>
            <a:ext cx="1981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latin typeface="Arial" panose="020B0604020202020204" pitchFamily="34" charset="0"/>
              <a:cs typeface="Arial" panose="020B0604020202020204" pitchFamily="34" charset="0"/>
            </a:endParaRPr>
          </a:p>
          <a:p>
            <a:pPr algn="ctr">
              <a:defRPr/>
            </a:pPr>
            <a:r>
              <a:rPr lang="en-US" sz="1400" dirty="0">
                <a:solidFill>
                  <a:schemeClr val="tx1"/>
                </a:solidFill>
                <a:latin typeface="Arial" panose="020B0604020202020204" pitchFamily="34" charset="0"/>
                <a:cs typeface="Arial" panose="020B0604020202020204" pitchFamily="34" charset="0"/>
              </a:rPr>
              <a:t>School &amp; College Budgets</a:t>
            </a:r>
          </a:p>
          <a:p>
            <a:pPr algn="ctr">
              <a:defRPr/>
            </a:pPr>
            <a:endParaRPr lang="en-US" dirty="0">
              <a:solidFill>
                <a:schemeClr val="tx1"/>
              </a:solidFill>
              <a:latin typeface="Arial" panose="020B0604020202020204" pitchFamily="34" charset="0"/>
              <a:cs typeface="Arial" panose="020B0604020202020204" pitchFamily="34" charset="0"/>
            </a:endParaRPr>
          </a:p>
        </p:txBody>
      </p:sp>
      <p:sp>
        <p:nvSpPr>
          <p:cNvPr id="10" name="TextBox 9"/>
          <p:cNvSpPr txBox="1">
            <a:spLocks noChangeArrowheads="1"/>
          </p:cNvSpPr>
          <p:nvPr/>
        </p:nvSpPr>
        <p:spPr bwMode="auto">
          <a:xfrm>
            <a:off x="2135413" y="1384543"/>
            <a:ext cx="15103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ltLang="en-US" sz="2000" u="sng" dirty="0">
                <a:latin typeface="Arial" panose="020B0604020202020204" pitchFamily="34" charset="0"/>
                <a:cs typeface="Arial" panose="020B0604020202020204" pitchFamily="34" charset="0"/>
              </a:rPr>
              <a:t>E&amp;G Funds</a:t>
            </a:r>
          </a:p>
        </p:txBody>
      </p:sp>
      <p:sp>
        <p:nvSpPr>
          <p:cNvPr id="11" name="TextBox 10"/>
          <p:cNvSpPr txBox="1">
            <a:spLocks noChangeArrowheads="1"/>
          </p:cNvSpPr>
          <p:nvPr/>
        </p:nvSpPr>
        <p:spPr bwMode="auto">
          <a:xfrm>
            <a:off x="5029200" y="1371600"/>
            <a:ext cx="16081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ltLang="en-US" sz="2000" u="sng" dirty="0">
                <a:latin typeface="Arial" panose="020B0604020202020204" pitchFamily="34" charset="0"/>
                <a:cs typeface="Arial" panose="020B0604020202020204" pitchFamily="34" charset="0"/>
              </a:rPr>
              <a:t>Other Funds</a:t>
            </a:r>
          </a:p>
        </p:txBody>
      </p:sp>
      <p:sp>
        <p:nvSpPr>
          <p:cNvPr id="12" name="Rectangle 11"/>
          <p:cNvSpPr/>
          <p:nvPr/>
        </p:nvSpPr>
        <p:spPr>
          <a:xfrm>
            <a:off x="2130650" y="3964230"/>
            <a:ext cx="1981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latin typeface="Arial" panose="020B0604020202020204" pitchFamily="34" charset="0"/>
              <a:cs typeface="Arial" panose="020B0604020202020204" pitchFamily="34" charset="0"/>
            </a:endParaRPr>
          </a:p>
          <a:p>
            <a:pPr algn="ctr">
              <a:defRPr/>
            </a:pPr>
            <a:r>
              <a:rPr lang="en-US" sz="1400" dirty="0">
                <a:solidFill>
                  <a:schemeClr val="tx1"/>
                </a:solidFill>
                <a:latin typeface="Arial" panose="020B0604020202020204" pitchFamily="34" charset="0"/>
                <a:cs typeface="Arial" panose="020B0604020202020204" pitchFamily="34" charset="0"/>
              </a:rPr>
              <a:t>Central Admin</a:t>
            </a:r>
          </a:p>
          <a:p>
            <a:pPr algn="ctr">
              <a:defRPr/>
            </a:pPr>
            <a:r>
              <a:rPr lang="en-US" sz="1400" dirty="0">
                <a:solidFill>
                  <a:schemeClr val="tx1"/>
                </a:solidFill>
                <a:latin typeface="Arial" panose="020B0604020202020204" pitchFamily="34" charset="0"/>
                <a:cs typeface="Arial" panose="020B0604020202020204" pitchFamily="34" charset="0"/>
              </a:rPr>
              <a:t>Budgets</a:t>
            </a:r>
          </a:p>
          <a:p>
            <a:pPr algn="ctr">
              <a:defRPr/>
            </a:pPr>
            <a:endParaRPr lang="en-US"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2130650" y="4802430"/>
            <a:ext cx="1981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latin typeface="Arial" panose="020B0604020202020204" pitchFamily="34" charset="0"/>
              <a:cs typeface="Arial" panose="020B0604020202020204" pitchFamily="34" charset="0"/>
            </a:endParaRPr>
          </a:p>
          <a:p>
            <a:pPr algn="ctr">
              <a:defRPr/>
            </a:pPr>
            <a:r>
              <a:rPr lang="en-US" sz="1400" dirty="0">
                <a:solidFill>
                  <a:schemeClr val="tx1"/>
                </a:solidFill>
                <a:latin typeface="Arial" panose="020B0604020202020204" pitchFamily="34" charset="0"/>
                <a:cs typeface="Arial" panose="020B0604020202020204" pitchFamily="34" charset="0"/>
              </a:rPr>
              <a:t>Institutional Expenses</a:t>
            </a:r>
          </a:p>
          <a:p>
            <a:pPr algn="ctr">
              <a:defRPr/>
            </a:pPr>
            <a:r>
              <a:rPr lang="en-US" sz="1400" dirty="0">
                <a:solidFill>
                  <a:schemeClr val="tx1"/>
                </a:solidFill>
                <a:latin typeface="Arial" panose="020B0604020202020204" pitchFamily="34" charset="0"/>
                <a:cs typeface="Arial" panose="020B0604020202020204" pitchFamily="34" charset="0"/>
              </a:rPr>
              <a:t>(Debt, assessments, utilities, leases)</a:t>
            </a:r>
          </a:p>
          <a:p>
            <a:pPr algn="ctr">
              <a:defRPr/>
            </a:pPr>
            <a:endParaRPr lang="en-US" dirty="0">
              <a:solidFill>
                <a:schemeClr val="tx1"/>
              </a:solidFill>
              <a:latin typeface="Arial" panose="020B0604020202020204" pitchFamily="34" charset="0"/>
              <a:cs typeface="Arial" panose="020B0604020202020204" pitchFamily="34" charset="0"/>
            </a:endParaRPr>
          </a:p>
        </p:txBody>
      </p:sp>
      <p:sp>
        <p:nvSpPr>
          <p:cNvPr id="14" name="TextBox 13"/>
          <p:cNvSpPr txBox="1">
            <a:spLocks noChangeArrowheads="1"/>
          </p:cNvSpPr>
          <p:nvPr/>
        </p:nvSpPr>
        <p:spPr bwMode="auto">
          <a:xfrm>
            <a:off x="1902050" y="1786483"/>
            <a:ext cx="289855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l" eaLnBrk="1" hangingPunct="1">
              <a:buFont typeface="Arial" charset="0"/>
              <a:buChar char="•"/>
            </a:pPr>
            <a:r>
              <a:rPr lang="en-US" altLang="en-US" sz="1400" i="1" dirty="0">
                <a:latin typeface="Arial" panose="020B0604020202020204" pitchFamily="34" charset="0"/>
                <a:cs typeface="Arial" panose="020B0604020202020204" pitchFamily="34" charset="0"/>
              </a:rPr>
              <a:t>Tuition revenue</a:t>
            </a:r>
          </a:p>
          <a:p>
            <a:pPr algn="l" eaLnBrk="1" hangingPunct="1">
              <a:buFont typeface="Arial" charset="0"/>
              <a:buChar char="•"/>
            </a:pPr>
            <a:r>
              <a:rPr lang="en-US" altLang="en-US" sz="1400" i="1" dirty="0">
                <a:latin typeface="Arial" panose="020B0604020202020204" pitchFamily="34" charset="0"/>
                <a:cs typeface="Arial" panose="020B0604020202020204" pitchFamily="34" charset="0"/>
              </a:rPr>
              <a:t>State Appropriation</a:t>
            </a:r>
          </a:p>
          <a:p>
            <a:pPr algn="l" eaLnBrk="1" hangingPunct="1">
              <a:buFont typeface="Arial" charset="0"/>
              <a:buChar char="•"/>
            </a:pPr>
            <a:r>
              <a:rPr lang="en-US" altLang="en-US" sz="1400" i="1" dirty="0">
                <a:latin typeface="Arial" panose="020B0604020202020204" pitchFamily="34" charset="0"/>
                <a:cs typeface="Arial" panose="020B0604020202020204" pitchFamily="34" charset="0"/>
              </a:rPr>
              <a:t>F&amp;A Return</a:t>
            </a:r>
          </a:p>
          <a:p>
            <a:pPr algn="l" eaLnBrk="1" hangingPunct="1">
              <a:buFont typeface="Arial" charset="0"/>
              <a:buChar char="•"/>
            </a:pPr>
            <a:r>
              <a:rPr lang="en-US" altLang="en-US" sz="1400" i="1" dirty="0">
                <a:latin typeface="Arial" panose="020B0604020202020204" pitchFamily="34" charset="0"/>
                <a:cs typeface="Arial" panose="020B0604020202020204" pitchFamily="34" charset="0"/>
              </a:rPr>
              <a:t>Overhead revenue</a:t>
            </a:r>
          </a:p>
          <a:p>
            <a:pPr algn="l" eaLnBrk="1" hangingPunct="1">
              <a:buFont typeface="Arial" charset="0"/>
              <a:buChar char="•"/>
            </a:pPr>
            <a:r>
              <a:rPr lang="en-US" altLang="en-US" sz="1400" i="1" dirty="0">
                <a:latin typeface="Arial" panose="020B0604020202020204" pitchFamily="34" charset="0"/>
                <a:cs typeface="Arial" panose="020B0604020202020204" pitchFamily="34" charset="0"/>
              </a:rPr>
              <a:t>Fee revenue, interest earnings</a:t>
            </a:r>
          </a:p>
        </p:txBody>
      </p:sp>
      <p:sp>
        <p:nvSpPr>
          <p:cNvPr id="15" name="TextBox 14"/>
          <p:cNvSpPr txBox="1">
            <a:spLocks noChangeArrowheads="1"/>
          </p:cNvSpPr>
          <p:nvPr/>
        </p:nvSpPr>
        <p:spPr bwMode="auto">
          <a:xfrm>
            <a:off x="4876800" y="1784653"/>
            <a:ext cx="3070071"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l" eaLnBrk="1" hangingPunct="1">
              <a:buFont typeface="Arial" charset="0"/>
              <a:buChar char="•"/>
            </a:pPr>
            <a:r>
              <a:rPr lang="en-US" altLang="en-US" sz="1400" i="1" dirty="0">
                <a:latin typeface="Arial" panose="020B0604020202020204" pitchFamily="34" charset="0"/>
                <a:cs typeface="Arial" panose="020B0604020202020204" pitchFamily="34" charset="0"/>
              </a:rPr>
              <a:t>Grants and Contracts revenue</a:t>
            </a:r>
          </a:p>
          <a:p>
            <a:pPr algn="l" eaLnBrk="1" hangingPunct="1">
              <a:buFont typeface="Arial" charset="0"/>
              <a:buChar char="•"/>
            </a:pPr>
            <a:r>
              <a:rPr lang="en-US" altLang="en-US" sz="1400" i="1" dirty="0">
                <a:latin typeface="Arial" panose="020B0604020202020204" pitchFamily="34" charset="0"/>
                <a:cs typeface="Arial" panose="020B0604020202020204" pitchFamily="34" charset="0"/>
              </a:rPr>
              <a:t>Auxiliary Revenue</a:t>
            </a:r>
          </a:p>
          <a:p>
            <a:pPr algn="l" eaLnBrk="1" hangingPunct="1">
              <a:buFont typeface="Arial" charset="0"/>
              <a:buChar char="•"/>
            </a:pPr>
            <a:r>
              <a:rPr lang="en-US" altLang="en-US" sz="1400" i="1" dirty="0">
                <a:latin typeface="Arial" panose="020B0604020202020204" pitchFamily="34" charset="0"/>
                <a:cs typeface="Arial" panose="020B0604020202020204" pitchFamily="34" charset="0"/>
              </a:rPr>
              <a:t>Service Center Revenue</a:t>
            </a:r>
          </a:p>
          <a:p>
            <a:pPr algn="l" eaLnBrk="1" hangingPunct="1">
              <a:buFont typeface="Arial" charset="0"/>
              <a:buChar char="•"/>
            </a:pPr>
            <a:r>
              <a:rPr lang="en-US" altLang="en-US" sz="1400" i="1" dirty="0">
                <a:latin typeface="Arial" panose="020B0604020202020204" pitchFamily="34" charset="0"/>
                <a:cs typeface="Arial" panose="020B0604020202020204" pitchFamily="34" charset="0"/>
              </a:rPr>
              <a:t>Designated Operations Revenue</a:t>
            </a:r>
          </a:p>
          <a:p>
            <a:pPr algn="l" eaLnBrk="1" hangingPunct="1">
              <a:buFont typeface="Arial" charset="0"/>
              <a:buChar char="•"/>
            </a:pPr>
            <a:r>
              <a:rPr lang="en-US" altLang="en-US" sz="1400" i="1" dirty="0">
                <a:latin typeface="Arial" panose="020B0604020202020204" pitchFamily="34" charset="0"/>
                <a:cs typeface="Arial" panose="020B0604020202020204" pitchFamily="34" charset="0"/>
              </a:rPr>
              <a:t>Restricted gifts</a:t>
            </a:r>
          </a:p>
        </p:txBody>
      </p:sp>
      <p:sp>
        <p:nvSpPr>
          <p:cNvPr id="17" name="Rectangle 16"/>
          <p:cNvSpPr/>
          <p:nvPr/>
        </p:nvSpPr>
        <p:spPr>
          <a:xfrm>
            <a:off x="5105400" y="3124200"/>
            <a:ext cx="1981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latin typeface="Arial" panose="020B0604020202020204" pitchFamily="34" charset="0"/>
              <a:cs typeface="Arial" panose="020B0604020202020204" pitchFamily="34" charset="0"/>
            </a:endParaRPr>
          </a:p>
          <a:p>
            <a:pPr algn="ctr">
              <a:defRPr/>
            </a:pPr>
            <a:r>
              <a:rPr lang="en-US" sz="1400" dirty="0">
                <a:solidFill>
                  <a:schemeClr val="tx1"/>
                </a:solidFill>
                <a:latin typeface="Arial" panose="020B0604020202020204" pitchFamily="34" charset="0"/>
                <a:cs typeface="Arial" panose="020B0604020202020204" pitchFamily="34" charset="0"/>
              </a:rPr>
              <a:t>Grants &amp; Contracts</a:t>
            </a:r>
          </a:p>
          <a:p>
            <a:pPr algn="ctr">
              <a:defRPr/>
            </a:pPr>
            <a:endParaRPr lang="en-US" dirty="0">
              <a:solidFill>
                <a:schemeClr val="tx1"/>
              </a:solidFill>
              <a:latin typeface="Arial" panose="020B0604020202020204" pitchFamily="34" charset="0"/>
              <a:cs typeface="Arial" panose="020B0604020202020204" pitchFamily="34" charset="0"/>
            </a:endParaRPr>
          </a:p>
        </p:txBody>
      </p:sp>
      <p:sp>
        <p:nvSpPr>
          <p:cNvPr id="18" name="Rectangle 17"/>
          <p:cNvSpPr/>
          <p:nvPr/>
        </p:nvSpPr>
        <p:spPr>
          <a:xfrm>
            <a:off x="5105400" y="3962400"/>
            <a:ext cx="1981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latin typeface="Arial" panose="020B0604020202020204" pitchFamily="34" charset="0"/>
              <a:cs typeface="Arial" panose="020B0604020202020204" pitchFamily="34" charset="0"/>
            </a:endParaRPr>
          </a:p>
          <a:p>
            <a:pPr algn="ctr">
              <a:defRPr/>
            </a:pPr>
            <a:r>
              <a:rPr lang="en-US" sz="1400" dirty="0">
                <a:solidFill>
                  <a:schemeClr val="tx1"/>
                </a:solidFill>
                <a:latin typeface="Arial" panose="020B0604020202020204" pitchFamily="34" charset="0"/>
                <a:cs typeface="Arial" panose="020B0604020202020204" pitchFamily="34" charset="0"/>
              </a:rPr>
              <a:t>Plant Funds</a:t>
            </a:r>
          </a:p>
          <a:p>
            <a:pPr algn="ctr">
              <a:defRPr/>
            </a:pPr>
            <a:endParaRPr lang="en-US" dirty="0">
              <a:solidFill>
                <a:schemeClr val="tx1"/>
              </a:solidFill>
              <a:latin typeface="Arial" panose="020B0604020202020204" pitchFamily="34" charset="0"/>
              <a:cs typeface="Arial" panose="020B0604020202020204" pitchFamily="34" charset="0"/>
            </a:endParaRPr>
          </a:p>
        </p:txBody>
      </p:sp>
      <p:sp>
        <p:nvSpPr>
          <p:cNvPr id="19" name="Rectangle 18"/>
          <p:cNvSpPr/>
          <p:nvPr/>
        </p:nvSpPr>
        <p:spPr>
          <a:xfrm>
            <a:off x="5105400" y="4800600"/>
            <a:ext cx="1981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latin typeface="Arial" panose="020B0604020202020204" pitchFamily="34" charset="0"/>
              <a:cs typeface="Arial" panose="020B0604020202020204" pitchFamily="34" charset="0"/>
            </a:endParaRPr>
          </a:p>
          <a:p>
            <a:pPr algn="ctr">
              <a:defRPr/>
            </a:pPr>
            <a:r>
              <a:rPr lang="en-US" sz="1200" dirty="0">
                <a:solidFill>
                  <a:schemeClr val="tx1"/>
                </a:solidFill>
                <a:latin typeface="Arial" panose="020B0604020202020204" pitchFamily="34" charset="0"/>
                <a:cs typeface="Arial" panose="020B0604020202020204" pitchFamily="34" charset="0"/>
              </a:rPr>
              <a:t>Auxiliary, Service Centers, and Designated Ops Funds</a:t>
            </a:r>
          </a:p>
          <a:p>
            <a:pPr algn="ctr">
              <a:defRPr/>
            </a:pPr>
            <a:endParaRPr lang="en-US" dirty="0">
              <a:solidFill>
                <a:schemeClr val="tx1"/>
              </a:solidFill>
              <a:latin typeface="Arial" panose="020B0604020202020204" pitchFamily="34" charset="0"/>
              <a:cs typeface="Arial" panose="020B0604020202020204" pitchFamily="34" charset="0"/>
            </a:endParaRPr>
          </a:p>
        </p:txBody>
      </p:sp>
      <p:sp>
        <p:nvSpPr>
          <p:cNvPr id="20" name="Rectangle 19"/>
          <p:cNvSpPr/>
          <p:nvPr/>
        </p:nvSpPr>
        <p:spPr>
          <a:xfrm>
            <a:off x="5105400" y="5562600"/>
            <a:ext cx="1981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latin typeface="Arial" panose="020B0604020202020204" pitchFamily="34" charset="0"/>
              <a:cs typeface="Arial" panose="020B0604020202020204" pitchFamily="34" charset="0"/>
            </a:endParaRPr>
          </a:p>
          <a:p>
            <a:pPr algn="ctr">
              <a:defRPr/>
            </a:pPr>
            <a:r>
              <a:rPr lang="en-US" sz="1400" dirty="0">
                <a:solidFill>
                  <a:schemeClr val="tx1"/>
                </a:solidFill>
                <a:latin typeface="Arial" panose="020B0604020202020204" pitchFamily="34" charset="0"/>
                <a:cs typeface="Arial" panose="020B0604020202020204" pitchFamily="34" charset="0"/>
              </a:rPr>
              <a:t>Restricted Gifts</a:t>
            </a:r>
          </a:p>
          <a:p>
            <a:pPr algn="ctr">
              <a:defRPr/>
            </a:pP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00705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609600"/>
          </a:xfrm>
        </p:spPr>
        <p:txBody>
          <a:bodyPr>
            <a:noAutofit/>
          </a:bodyPr>
          <a:lstStyle/>
          <a:p>
            <a:r>
              <a:rPr lang="en-US" sz="3600" b="1" kern="0" dirty="0">
                <a:solidFill>
                  <a:srgbClr val="003300"/>
                </a:solidFill>
                <a:latin typeface="+mn-lt"/>
                <a:cs typeface="Arial" panose="020B0604020202020204" pitchFamily="34" charset="0"/>
              </a:rPr>
              <a:t>E&amp;G Fund Balance</a:t>
            </a:r>
          </a:p>
        </p:txBody>
      </p:sp>
      <p:graphicFrame>
        <p:nvGraphicFramePr>
          <p:cNvPr id="5" name="Content Placeholder 4"/>
          <p:cNvGraphicFramePr>
            <a:graphicFrameLocks noGrp="1"/>
          </p:cNvGraphicFramePr>
          <p:nvPr>
            <p:ph idx="1"/>
          </p:nvPr>
        </p:nvGraphicFramePr>
        <p:xfrm>
          <a:off x="152397" y="835826"/>
          <a:ext cx="8839203" cy="2902727"/>
        </p:xfrm>
        <a:graphic>
          <a:graphicData uri="http://schemas.openxmlformats.org/drawingml/2006/table">
            <a:tbl>
              <a:tblPr firstRow="1" bandRow="1">
                <a:tableStyleId>{073A0DAA-6AF3-43AB-8588-CEC1D06C72B9}</a:tableStyleId>
              </a:tblPr>
              <a:tblGrid>
                <a:gridCol w="1605376">
                  <a:extLst>
                    <a:ext uri="{9D8B030D-6E8A-4147-A177-3AD203B41FA5}">
                      <a16:colId xmlns:a16="http://schemas.microsoft.com/office/drawing/2014/main" val="3695909702"/>
                    </a:ext>
                  </a:extLst>
                </a:gridCol>
                <a:gridCol w="980119">
                  <a:extLst>
                    <a:ext uri="{9D8B030D-6E8A-4147-A177-3AD203B41FA5}">
                      <a16:colId xmlns:a16="http://schemas.microsoft.com/office/drawing/2014/main" val="3628622364"/>
                    </a:ext>
                  </a:extLst>
                </a:gridCol>
                <a:gridCol w="898436">
                  <a:extLst>
                    <a:ext uri="{9D8B030D-6E8A-4147-A177-3AD203B41FA5}">
                      <a16:colId xmlns:a16="http://schemas.microsoft.com/office/drawing/2014/main" val="2951169523"/>
                    </a:ext>
                  </a:extLst>
                </a:gridCol>
                <a:gridCol w="1089020">
                  <a:extLst>
                    <a:ext uri="{9D8B030D-6E8A-4147-A177-3AD203B41FA5}">
                      <a16:colId xmlns:a16="http://schemas.microsoft.com/office/drawing/2014/main" val="250922952"/>
                    </a:ext>
                  </a:extLst>
                </a:gridCol>
                <a:gridCol w="1133934">
                  <a:extLst>
                    <a:ext uri="{9D8B030D-6E8A-4147-A177-3AD203B41FA5}">
                      <a16:colId xmlns:a16="http://schemas.microsoft.com/office/drawing/2014/main" val="3668365473"/>
                    </a:ext>
                  </a:extLst>
                </a:gridCol>
                <a:gridCol w="1044106">
                  <a:extLst>
                    <a:ext uri="{9D8B030D-6E8A-4147-A177-3AD203B41FA5}">
                      <a16:colId xmlns:a16="http://schemas.microsoft.com/office/drawing/2014/main" val="1363216429"/>
                    </a:ext>
                  </a:extLst>
                </a:gridCol>
                <a:gridCol w="1044106">
                  <a:extLst>
                    <a:ext uri="{9D8B030D-6E8A-4147-A177-3AD203B41FA5}">
                      <a16:colId xmlns:a16="http://schemas.microsoft.com/office/drawing/2014/main" val="2355377694"/>
                    </a:ext>
                  </a:extLst>
                </a:gridCol>
                <a:gridCol w="1044106">
                  <a:extLst>
                    <a:ext uri="{9D8B030D-6E8A-4147-A177-3AD203B41FA5}">
                      <a16:colId xmlns:a16="http://schemas.microsoft.com/office/drawing/2014/main" val="1414055699"/>
                    </a:ext>
                  </a:extLst>
                </a:gridCol>
              </a:tblGrid>
              <a:tr h="436825">
                <a:tc>
                  <a:txBody>
                    <a:bodyPr/>
                    <a:lstStyle/>
                    <a:p>
                      <a:pPr algn="ctr"/>
                      <a:endParaRPr lang="en-US" sz="1800" dirty="0"/>
                    </a:p>
                  </a:txBody>
                  <a:tcPr/>
                </a:tc>
                <a:tc>
                  <a:txBody>
                    <a:bodyPr/>
                    <a:lstStyle/>
                    <a:p>
                      <a:pPr algn="ctr"/>
                      <a:r>
                        <a:rPr lang="en-US" sz="1600" dirty="0"/>
                        <a:t>FY2018</a:t>
                      </a:r>
                    </a:p>
                  </a:txBody>
                  <a:tcPr anchor="ctr"/>
                </a:tc>
                <a:tc>
                  <a:txBody>
                    <a:bodyPr/>
                    <a:lstStyle/>
                    <a:p>
                      <a:pPr algn="ctr"/>
                      <a:r>
                        <a:rPr lang="en-US" sz="1600" dirty="0"/>
                        <a:t>FY2019</a:t>
                      </a:r>
                    </a:p>
                  </a:txBody>
                  <a:tcPr anchor="ctr"/>
                </a:tc>
                <a:tc>
                  <a:txBody>
                    <a:bodyPr/>
                    <a:lstStyle/>
                    <a:p>
                      <a:pPr algn="ctr"/>
                      <a:r>
                        <a:rPr lang="en-US" sz="1600" dirty="0"/>
                        <a:t>FY2020</a:t>
                      </a:r>
                    </a:p>
                  </a:txBody>
                  <a:tcPr anchor="ctr"/>
                </a:tc>
                <a:tc>
                  <a:txBody>
                    <a:bodyPr/>
                    <a:lstStyle/>
                    <a:p>
                      <a:pPr algn="ctr"/>
                      <a:r>
                        <a:rPr lang="en-US" sz="1600" dirty="0"/>
                        <a:t>FY2021</a:t>
                      </a:r>
                    </a:p>
                  </a:txBody>
                  <a:tcPr anchor="ctr"/>
                </a:tc>
                <a:tc>
                  <a:txBody>
                    <a:bodyPr/>
                    <a:lstStyle/>
                    <a:p>
                      <a:pPr algn="ctr"/>
                      <a:r>
                        <a:rPr lang="en-US" sz="1600" dirty="0"/>
                        <a:t>FY2022</a:t>
                      </a:r>
                    </a:p>
                  </a:txBody>
                  <a:tcPr anchor="ctr"/>
                </a:tc>
                <a:tc>
                  <a:txBody>
                    <a:bodyPr/>
                    <a:lstStyle/>
                    <a:p>
                      <a:pPr algn="ctr"/>
                      <a:r>
                        <a:rPr lang="en-US" sz="1600" dirty="0"/>
                        <a:t>FY2023</a:t>
                      </a:r>
                    </a:p>
                  </a:txBody>
                  <a:tcPr anchor="ctr"/>
                </a:tc>
                <a:tc>
                  <a:txBody>
                    <a:bodyPr/>
                    <a:lstStyle/>
                    <a:p>
                      <a:pPr algn="ctr"/>
                      <a:r>
                        <a:rPr lang="en-US" sz="1600" dirty="0"/>
                        <a:t>FY2024</a:t>
                      </a:r>
                    </a:p>
                  </a:txBody>
                  <a:tcPr anchor="ctr"/>
                </a:tc>
                <a:extLst>
                  <a:ext uri="{0D108BD9-81ED-4DB2-BD59-A6C34878D82A}">
                    <a16:rowId xmlns:a16="http://schemas.microsoft.com/office/drawing/2014/main" val="1362572365"/>
                  </a:ext>
                </a:extLst>
              </a:tr>
              <a:tr h="679664">
                <a:tc>
                  <a:txBody>
                    <a:bodyPr/>
                    <a:lstStyle/>
                    <a:p>
                      <a:pPr algn="ctr"/>
                      <a:r>
                        <a:rPr lang="en-US" sz="1600" dirty="0">
                          <a:latin typeface="+mn-lt"/>
                        </a:rPr>
                        <a:t>Total Expenses</a:t>
                      </a:r>
                    </a:p>
                    <a:p>
                      <a:pPr algn="ctr"/>
                      <a:r>
                        <a:rPr lang="en-US" sz="1600" dirty="0">
                          <a:latin typeface="+mn-lt"/>
                        </a:rPr>
                        <a:t>including </a:t>
                      </a:r>
                      <a:r>
                        <a:rPr lang="en-US" sz="1600" dirty="0" err="1">
                          <a:latin typeface="+mn-lt"/>
                        </a:rPr>
                        <a:t>CapEx</a:t>
                      </a:r>
                      <a:endParaRPr lang="en-US" sz="1600" dirty="0">
                        <a:latin typeface="+mn-lt"/>
                      </a:endParaRPr>
                    </a:p>
                  </a:txBody>
                  <a:tcPr anchor="ctr"/>
                </a:tc>
                <a:tc>
                  <a:txBody>
                    <a:bodyPr/>
                    <a:lstStyle/>
                    <a:p>
                      <a:pPr algn="ctr" fontAlgn="t"/>
                      <a:r>
                        <a:rPr lang="en-US" sz="1600" b="0" i="0" u="none" strike="noStrike" dirty="0">
                          <a:solidFill>
                            <a:srgbClr val="000000"/>
                          </a:solidFill>
                          <a:effectLst/>
                          <a:latin typeface="+mn-lt"/>
                        </a:rPr>
                        <a:t> $520.0M</a:t>
                      </a:r>
                    </a:p>
                  </a:txBody>
                  <a:tcPr marL="9525" marR="9525" marT="9525" marB="0" anchor="ctr"/>
                </a:tc>
                <a:tc>
                  <a:txBody>
                    <a:bodyPr/>
                    <a:lstStyle/>
                    <a:p>
                      <a:pPr algn="ctr" fontAlgn="t"/>
                      <a:r>
                        <a:rPr lang="en-US" sz="1600" b="0" i="0" u="none" strike="noStrike" dirty="0">
                          <a:solidFill>
                            <a:srgbClr val="000000"/>
                          </a:solidFill>
                          <a:effectLst/>
                          <a:latin typeface="+mn-lt"/>
                        </a:rPr>
                        <a:t> $544.0M </a:t>
                      </a:r>
                    </a:p>
                  </a:txBody>
                  <a:tcPr marL="9525" marR="9525" marT="9525" marB="0" anchor="ctr"/>
                </a:tc>
                <a:tc>
                  <a:txBody>
                    <a:bodyPr/>
                    <a:lstStyle/>
                    <a:p>
                      <a:pPr algn="ctr" fontAlgn="t"/>
                      <a:r>
                        <a:rPr lang="en-US" sz="1600" b="0" i="0" u="none" strike="noStrike" dirty="0">
                          <a:solidFill>
                            <a:srgbClr val="000000"/>
                          </a:solidFill>
                          <a:effectLst/>
                          <a:latin typeface="+mn-lt"/>
                        </a:rPr>
                        <a:t> $552.6M </a:t>
                      </a:r>
                    </a:p>
                  </a:txBody>
                  <a:tcPr marL="9525" marR="9525" marT="9525" marB="0" anchor="ctr"/>
                </a:tc>
                <a:tc>
                  <a:txBody>
                    <a:bodyPr/>
                    <a:lstStyle/>
                    <a:p>
                      <a:pPr algn="ctr" fontAlgn="t"/>
                      <a:r>
                        <a:rPr lang="en-US" sz="1600" b="0" i="0" u="none" strike="noStrike" dirty="0">
                          <a:solidFill>
                            <a:srgbClr val="000000"/>
                          </a:solidFill>
                          <a:effectLst/>
                          <a:latin typeface="+mn-lt"/>
                        </a:rPr>
                        <a:t> $524.1M</a:t>
                      </a:r>
                    </a:p>
                  </a:txBody>
                  <a:tcPr marL="9525" marR="9525" marT="9525" marB="0" anchor="ctr"/>
                </a:tc>
                <a:tc>
                  <a:txBody>
                    <a:bodyPr/>
                    <a:lstStyle/>
                    <a:p>
                      <a:pPr algn="ctr" fontAlgn="t"/>
                      <a:r>
                        <a:rPr lang="en-US" sz="1600" b="0" i="0" u="none" strike="noStrike" dirty="0">
                          <a:solidFill>
                            <a:srgbClr val="000000"/>
                          </a:solidFill>
                          <a:effectLst/>
                          <a:latin typeface="+mn-lt"/>
                        </a:rPr>
                        <a:t> 564.5M </a:t>
                      </a:r>
                    </a:p>
                  </a:txBody>
                  <a:tcPr marL="9525" marR="9525" marT="9525" marB="0" anchor="ctr"/>
                </a:tc>
                <a:tc>
                  <a:txBody>
                    <a:bodyPr/>
                    <a:lstStyle/>
                    <a:p>
                      <a:pPr algn="ctr" fontAlgn="t"/>
                      <a:r>
                        <a:rPr lang="en-US" sz="1600" b="0" i="0" u="none" strike="noStrike" dirty="0">
                          <a:solidFill>
                            <a:srgbClr val="000000"/>
                          </a:solidFill>
                          <a:effectLst/>
                          <a:latin typeface="+mn-lt"/>
                        </a:rPr>
                        <a:t>$597.6M</a:t>
                      </a:r>
                    </a:p>
                  </a:txBody>
                  <a:tcPr marL="9525" marR="9525" marT="9525" marB="0" anchor="ctr"/>
                </a:tc>
                <a:tc>
                  <a:txBody>
                    <a:bodyPr/>
                    <a:lstStyle/>
                    <a:p>
                      <a:pPr algn="ctr" fontAlgn="t"/>
                      <a:r>
                        <a:rPr lang="en-US" sz="1600" b="0" i="0" u="none" strike="noStrike" dirty="0">
                          <a:solidFill>
                            <a:srgbClr val="000000"/>
                          </a:solidFill>
                          <a:effectLst/>
                          <a:latin typeface="+mn-lt"/>
                        </a:rPr>
                        <a:t>$650.0M</a:t>
                      </a:r>
                    </a:p>
                  </a:txBody>
                  <a:tcPr marL="9525" marR="9525" marT="9525" marB="0" anchor="ctr"/>
                </a:tc>
                <a:extLst>
                  <a:ext uri="{0D108BD9-81ED-4DB2-BD59-A6C34878D82A}">
                    <a16:rowId xmlns:a16="http://schemas.microsoft.com/office/drawing/2014/main" val="1715066365"/>
                  </a:ext>
                </a:extLst>
              </a:tr>
              <a:tr h="384158">
                <a:tc>
                  <a:txBody>
                    <a:bodyPr/>
                    <a:lstStyle/>
                    <a:p>
                      <a:pPr algn="ctr"/>
                      <a:r>
                        <a:rPr lang="en-US" sz="1600" dirty="0">
                          <a:latin typeface="+mn-lt"/>
                        </a:rPr>
                        <a:t>Weekly </a:t>
                      </a:r>
                      <a:r>
                        <a:rPr lang="en-US" sz="1600" dirty="0" err="1">
                          <a:latin typeface="+mn-lt"/>
                        </a:rPr>
                        <a:t>OpEx</a:t>
                      </a:r>
                      <a:endParaRPr lang="en-US" sz="1600" dirty="0">
                        <a:latin typeface="+mn-lt"/>
                      </a:endParaRPr>
                    </a:p>
                  </a:txBody>
                  <a:tcPr anchor="ctr"/>
                </a:tc>
                <a:tc>
                  <a:txBody>
                    <a:bodyPr/>
                    <a:lstStyle/>
                    <a:p>
                      <a:pPr algn="ctr" fontAlgn="t"/>
                      <a:r>
                        <a:rPr lang="en-US" sz="1600" b="0" i="0" u="none" strike="noStrike" dirty="0">
                          <a:solidFill>
                            <a:srgbClr val="000000"/>
                          </a:solidFill>
                          <a:effectLst/>
                          <a:latin typeface="+mn-lt"/>
                        </a:rPr>
                        <a:t> $10.0M</a:t>
                      </a:r>
                    </a:p>
                  </a:txBody>
                  <a:tcPr marL="9525" marR="9525" marT="9525" marB="0" anchor="ctr"/>
                </a:tc>
                <a:tc>
                  <a:txBody>
                    <a:bodyPr/>
                    <a:lstStyle/>
                    <a:p>
                      <a:pPr algn="ctr" fontAlgn="t"/>
                      <a:r>
                        <a:rPr lang="en-US" sz="1600" b="0" i="0" u="none" strike="noStrike" dirty="0">
                          <a:solidFill>
                            <a:srgbClr val="000000"/>
                          </a:solidFill>
                          <a:effectLst/>
                          <a:latin typeface="+mn-lt"/>
                        </a:rPr>
                        <a:t> 10.5M</a:t>
                      </a:r>
                    </a:p>
                  </a:txBody>
                  <a:tcPr marL="9525" marR="9525" marT="9525" marB="0" anchor="ctr"/>
                </a:tc>
                <a:tc>
                  <a:txBody>
                    <a:bodyPr/>
                    <a:lstStyle/>
                    <a:p>
                      <a:pPr algn="ctr" fontAlgn="t"/>
                      <a:r>
                        <a:rPr lang="en-US" sz="1600" b="0" i="0" u="none" strike="noStrike" dirty="0">
                          <a:solidFill>
                            <a:srgbClr val="000000"/>
                          </a:solidFill>
                          <a:effectLst/>
                          <a:latin typeface="+mn-lt"/>
                        </a:rPr>
                        <a:t> $10.6M</a:t>
                      </a:r>
                    </a:p>
                  </a:txBody>
                  <a:tcPr marL="9525" marR="9525" marT="9525" marB="0" anchor="ctr"/>
                </a:tc>
                <a:tc>
                  <a:txBody>
                    <a:bodyPr/>
                    <a:lstStyle/>
                    <a:p>
                      <a:pPr algn="ctr" fontAlgn="t"/>
                      <a:r>
                        <a:rPr lang="en-US" sz="1600" b="0" i="0" u="none" strike="noStrike" dirty="0">
                          <a:solidFill>
                            <a:srgbClr val="000000"/>
                          </a:solidFill>
                          <a:effectLst/>
                          <a:latin typeface="+mn-lt"/>
                        </a:rPr>
                        <a:t> $10.1M</a:t>
                      </a:r>
                    </a:p>
                  </a:txBody>
                  <a:tcPr marL="9525" marR="9525" marT="9525" marB="0" anchor="ctr"/>
                </a:tc>
                <a:tc>
                  <a:txBody>
                    <a:bodyPr/>
                    <a:lstStyle/>
                    <a:p>
                      <a:pPr algn="ctr" fontAlgn="t"/>
                      <a:r>
                        <a:rPr lang="en-US" sz="1600" b="0" i="0" u="none" strike="noStrike" dirty="0">
                          <a:solidFill>
                            <a:srgbClr val="000000"/>
                          </a:solidFill>
                          <a:effectLst/>
                          <a:latin typeface="+mn-lt"/>
                        </a:rPr>
                        <a:t> $10.9M</a:t>
                      </a:r>
                    </a:p>
                  </a:txBody>
                  <a:tcPr marL="9525" marR="9525" marT="9525" marB="0" anchor="ctr"/>
                </a:tc>
                <a:tc>
                  <a:txBody>
                    <a:bodyPr/>
                    <a:lstStyle/>
                    <a:p>
                      <a:pPr algn="ctr" fontAlgn="t"/>
                      <a:r>
                        <a:rPr lang="en-US" sz="1600" b="0" i="0" u="none" strike="noStrike" dirty="0">
                          <a:solidFill>
                            <a:srgbClr val="000000"/>
                          </a:solidFill>
                          <a:effectLst/>
                          <a:latin typeface="+mn-lt"/>
                        </a:rPr>
                        <a:t>$11.5M</a:t>
                      </a:r>
                    </a:p>
                  </a:txBody>
                  <a:tcPr marL="9525" marR="9525" marT="9525" marB="0" anchor="ctr"/>
                </a:tc>
                <a:tc>
                  <a:txBody>
                    <a:bodyPr/>
                    <a:lstStyle/>
                    <a:p>
                      <a:pPr algn="ctr" fontAlgn="t"/>
                      <a:r>
                        <a:rPr lang="en-US" sz="1600" b="0" i="0" u="none" strike="noStrike" dirty="0">
                          <a:solidFill>
                            <a:srgbClr val="000000"/>
                          </a:solidFill>
                          <a:effectLst/>
                          <a:latin typeface="+mn-lt"/>
                        </a:rPr>
                        <a:t>$12.5M</a:t>
                      </a:r>
                    </a:p>
                  </a:txBody>
                  <a:tcPr marL="9525" marR="9525" marT="9525" marB="0" anchor="ctr"/>
                </a:tc>
                <a:extLst>
                  <a:ext uri="{0D108BD9-81ED-4DB2-BD59-A6C34878D82A}">
                    <a16:rowId xmlns:a16="http://schemas.microsoft.com/office/drawing/2014/main" val="2678075971"/>
                  </a:ext>
                </a:extLst>
              </a:tr>
              <a:tr h="679664">
                <a:tc>
                  <a:txBody>
                    <a:bodyPr/>
                    <a:lstStyle/>
                    <a:p>
                      <a:pPr algn="ctr"/>
                      <a:r>
                        <a:rPr lang="en-US" sz="1600" dirty="0">
                          <a:latin typeface="+mn-lt"/>
                        </a:rPr>
                        <a:t>End of Year Fund Balance</a:t>
                      </a:r>
                    </a:p>
                  </a:txBody>
                  <a:tcPr anchor="ctr"/>
                </a:tc>
                <a:tc>
                  <a:txBody>
                    <a:bodyPr/>
                    <a:lstStyle/>
                    <a:p>
                      <a:pPr marL="0" algn="ctr" defTabSz="914400" rtl="0" eaLnBrk="1" fontAlgn="t" latinLnBrk="0" hangingPunct="1"/>
                      <a:r>
                        <a:rPr lang="en-US" sz="1600" b="0" i="0" u="none" strike="noStrike" kern="1200" dirty="0">
                          <a:solidFill>
                            <a:srgbClr val="000000"/>
                          </a:solidFill>
                          <a:effectLst/>
                          <a:latin typeface="+mn-lt"/>
                          <a:ea typeface="+mn-ea"/>
                          <a:cs typeface="+mn-cs"/>
                        </a:rPr>
                        <a:t> $80.0M</a:t>
                      </a:r>
                    </a:p>
                  </a:txBody>
                  <a:tcPr marL="9525" marR="9525" marT="9525" marB="0" anchor="ctr"/>
                </a:tc>
                <a:tc>
                  <a:txBody>
                    <a:bodyPr/>
                    <a:lstStyle/>
                    <a:p>
                      <a:pPr marL="0" algn="ctr" defTabSz="914400" rtl="0" eaLnBrk="1" fontAlgn="t" latinLnBrk="0" hangingPunct="1"/>
                      <a:r>
                        <a:rPr lang="en-US" sz="1600" b="0" i="0" u="none" strike="noStrike" kern="1200" dirty="0">
                          <a:solidFill>
                            <a:srgbClr val="000000"/>
                          </a:solidFill>
                          <a:effectLst/>
                          <a:latin typeface="+mn-lt"/>
                          <a:ea typeface="+mn-ea"/>
                          <a:cs typeface="+mn-cs"/>
                        </a:rPr>
                        <a:t>$65.4M </a:t>
                      </a:r>
                    </a:p>
                  </a:txBody>
                  <a:tcPr marL="9525" marR="9525" marT="9525" marB="0" anchor="ctr"/>
                </a:tc>
                <a:tc>
                  <a:txBody>
                    <a:bodyPr/>
                    <a:lstStyle/>
                    <a:p>
                      <a:pPr marL="0" algn="ctr" defTabSz="914400" rtl="0" eaLnBrk="1" fontAlgn="t" latinLnBrk="0" hangingPunct="1"/>
                      <a:r>
                        <a:rPr lang="en-US" sz="1600" b="0" i="0" u="none" strike="noStrike" kern="1200" dirty="0">
                          <a:solidFill>
                            <a:srgbClr val="000000"/>
                          </a:solidFill>
                          <a:effectLst/>
                          <a:latin typeface="+mn-lt"/>
                          <a:ea typeface="+mn-ea"/>
                          <a:cs typeface="+mn-cs"/>
                        </a:rPr>
                        <a:t> $56.7M</a:t>
                      </a:r>
                    </a:p>
                  </a:txBody>
                  <a:tcPr marL="9525" marR="9525" marT="9525" marB="0" anchor="ctr"/>
                </a:tc>
                <a:tc>
                  <a:txBody>
                    <a:bodyPr/>
                    <a:lstStyle/>
                    <a:p>
                      <a:pPr marL="0" algn="ctr" defTabSz="914400" rtl="0" eaLnBrk="1" fontAlgn="t" latinLnBrk="0" hangingPunct="1"/>
                      <a:r>
                        <a:rPr lang="en-US" sz="1600" b="0" i="0" u="none" strike="noStrike" kern="1200" dirty="0">
                          <a:solidFill>
                            <a:srgbClr val="000000"/>
                          </a:solidFill>
                          <a:effectLst/>
                          <a:latin typeface="+mn-lt"/>
                          <a:ea typeface="+mn-ea"/>
                          <a:cs typeface="+mn-cs"/>
                        </a:rPr>
                        <a:t> $65.3M</a:t>
                      </a:r>
                    </a:p>
                  </a:txBody>
                  <a:tcPr marL="9525" marR="9525" marT="9525" marB="0" anchor="ctr"/>
                </a:tc>
                <a:tc>
                  <a:txBody>
                    <a:bodyPr/>
                    <a:lstStyle/>
                    <a:p>
                      <a:pPr marL="0" algn="ctr" defTabSz="914400" rtl="0" eaLnBrk="1" fontAlgn="t" latinLnBrk="0" hangingPunct="1"/>
                      <a:r>
                        <a:rPr lang="en-US" sz="1600" b="0" i="0" u="none" strike="noStrike" kern="1200" dirty="0">
                          <a:solidFill>
                            <a:srgbClr val="000000"/>
                          </a:solidFill>
                          <a:effectLst/>
                          <a:latin typeface="+mn-lt"/>
                          <a:ea typeface="+mn-ea"/>
                          <a:cs typeface="+mn-cs"/>
                        </a:rPr>
                        <a:t> $93.3M</a:t>
                      </a:r>
                    </a:p>
                  </a:txBody>
                  <a:tcPr marL="9525" marR="9525" marT="9525" marB="0" anchor="ctr"/>
                </a:tc>
                <a:tc>
                  <a:txBody>
                    <a:bodyPr/>
                    <a:lstStyle/>
                    <a:p>
                      <a:pPr marL="0" algn="ctr" defTabSz="914400" rtl="0" eaLnBrk="1" fontAlgn="t" latinLnBrk="0" hangingPunct="1"/>
                      <a:r>
                        <a:rPr lang="en-US" sz="1600" b="0" i="0" u="none" strike="noStrike" kern="1200" dirty="0">
                          <a:solidFill>
                            <a:srgbClr val="000000"/>
                          </a:solidFill>
                          <a:effectLst/>
                          <a:latin typeface="+mn-lt"/>
                          <a:ea typeface="+mn-ea"/>
                          <a:cs typeface="+mn-cs"/>
                        </a:rPr>
                        <a:t>$114.3M</a:t>
                      </a:r>
                    </a:p>
                  </a:txBody>
                  <a:tcPr marL="9525" marR="9525" marT="9525" marB="0" anchor="ctr"/>
                </a:tc>
                <a:tc>
                  <a:txBody>
                    <a:bodyPr/>
                    <a:lstStyle/>
                    <a:p>
                      <a:pPr marL="0" algn="ctr" defTabSz="914400" rtl="0" eaLnBrk="1" fontAlgn="t" latinLnBrk="0" hangingPunct="1"/>
                      <a:r>
                        <a:rPr lang="en-US" sz="1600" b="0" i="0" u="none" strike="noStrike" kern="1200" dirty="0">
                          <a:solidFill>
                            <a:srgbClr val="000000"/>
                          </a:solidFill>
                          <a:effectLst/>
                          <a:latin typeface="+mn-lt"/>
                          <a:ea typeface="+mn-ea"/>
                          <a:cs typeface="+mn-cs"/>
                        </a:rPr>
                        <a:t>$118.4M</a:t>
                      </a:r>
                    </a:p>
                  </a:txBody>
                  <a:tcPr marL="9525" marR="9525" marT="9525" marB="0" anchor="ctr"/>
                </a:tc>
                <a:extLst>
                  <a:ext uri="{0D108BD9-81ED-4DB2-BD59-A6C34878D82A}">
                    <a16:rowId xmlns:a16="http://schemas.microsoft.com/office/drawing/2014/main" val="1454427436"/>
                  </a:ext>
                </a:extLst>
              </a:tr>
              <a:tr h="489063">
                <a:tc>
                  <a:txBody>
                    <a:bodyPr/>
                    <a:lstStyle/>
                    <a:p>
                      <a:pPr algn="ctr"/>
                      <a:r>
                        <a:rPr lang="en-US" sz="1600" b="1" dirty="0">
                          <a:latin typeface="+mn-lt"/>
                        </a:rPr>
                        <a:t>Weeks of </a:t>
                      </a:r>
                      <a:r>
                        <a:rPr lang="en-US" sz="1600" b="1" dirty="0" err="1">
                          <a:latin typeface="+mn-lt"/>
                        </a:rPr>
                        <a:t>OpEx</a:t>
                      </a:r>
                      <a:endParaRPr lang="en-US" sz="1600" b="1" dirty="0">
                        <a:latin typeface="+mn-lt"/>
                      </a:endParaRPr>
                    </a:p>
                  </a:txBody>
                  <a:tcPr anchor="ctr"/>
                </a:tc>
                <a:tc>
                  <a:txBody>
                    <a:bodyPr/>
                    <a:lstStyle/>
                    <a:p>
                      <a:pPr algn="ctr"/>
                      <a:r>
                        <a:rPr lang="en-US" sz="1600" b="1" dirty="0">
                          <a:latin typeface="+mn-lt"/>
                        </a:rPr>
                        <a:t>8.0</a:t>
                      </a:r>
                    </a:p>
                  </a:txBody>
                  <a:tcPr anchor="ctr"/>
                </a:tc>
                <a:tc>
                  <a:txBody>
                    <a:bodyPr/>
                    <a:lstStyle/>
                    <a:p>
                      <a:pPr algn="ctr"/>
                      <a:r>
                        <a:rPr lang="en-US" sz="1600" b="1" dirty="0">
                          <a:latin typeface="+mn-lt"/>
                        </a:rPr>
                        <a:t>6.3</a:t>
                      </a:r>
                    </a:p>
                  </a:txBody>
                  <a:tcPr anchor="ctr"/>
                </a:tc>
                <a:tc>
                  <a:txBody>
                    <a:bodyPr/>
                    <a:lstStyle/>
                    <a:p>
                      <a:pPr algn="ctr"/>
                      <a:r>
                        <a:rPr lang="en-US" sz="1600" b="1" dirty="0">
                          <a:latin typeface="+mn-lt"/>
                        </a:rPr>
                        <a:t>5.3</a:t>
                      </a:r>
                    </a:p>
                  </a:txBody>
                  <a:tcPr anchor="ctr"/>
                </a:tc>
                <a:tc>
                  <a:txBody>
                    <a:bodyPr/>
                    <a:lstStyle/>
                    <a:p>
                      <a:pPr algn="ctr"/>
                      <a:r>
                        <a:rPr lang="en-US" sz="1600" b="1" dirty="0">
                          <a:latin typeface="+mn-lt"/>
                        </a:rPr>
                        <a:t>6.5</a:t>
                      </a:r>
                    </a:p>
                  </a:txBody>
                  <a:tcPr anchor="ctr"/>
                </a:tc>
                <a:tc>
                  <a:txBody>
                    <a:bodyPr/>
                    <a:lstStyle/>
                    <a:p>
                      <a:pPr algn="ctr"/>
                      <a:r>
                        <a:rPr lang="en-US" sz="1600" b="1" dirty="0">
                          <a:latin typeface="+mn-lt"/>
                        </a:rPr>
                        <a:t>8.6</a:t>
                      </a:r>
                    </a:p>
                  </a:txBody>
                  <a:tcPr anchor="ctr"/>
                </a:tc>
                <a:tc>
                  <a:txBody>
                    <a:bodyPr/>
                    <a:lstStyle/>
                    <a:p>
                      <a:pPr algn="ctr"/>
                      <a:r>
                        <a:rPr lang="en-US" sz="1600" b="1" dirty="0">
                          <a:latin typeface="+mn-lt"/>
                        </a:rPr>
                        <a:t>9.9</a:t>
                      </a:r>
                    </a:p>
                  </a:txBody>
                  <a:tcPr anchor="ctr"/>
                </a:tc>
                <a:tc>
                  <a:txBody>
                    <a:bodyPr/>
                    <a:lstStyle/>
                    <a:p>
                      <a:pPr algn="ctr"/>
                      <a:r>
                        <a:rPr lang="en-US" sz="1600" b="1" dirty="0">
                          <a:latin typeface="+mn-lt"/>
                        </a:rPr>
                        <a:t>9.5</a:t>
                      </a:r>
                    </a:p>
                  </a:txBody>
                  <a:tcPr anchor="ctr"/>
                </a:tc>
                <a:extLst>
                  <a:ext uri="{0D108BD9-81ED-4DB2-BD59-A6C34878D82A}">
                    <a16:rowId xmlns:a16="http://schemas.microsoft.com/office/drawing/2014/main" val="4129016630"/>
                  </a:ext>
                </a:extLst>
              </a:tr>
            </a:tbl>
          </a:graphicData>
        </a:graphic>
      </p:graphicFrame>
      <p:graphicFrame>
        <p:nvGraphicFramePr>
          <p:cNvPr id="8" name="Chart 7" descr="Weeks of Operating Expenses &#10;&#10;A bar chart shows the weeks of operating expenses between FY2018-FY2024. The number of weeks is placed on the y-axis and the Fiscal Year (2018-2024) is on the x-axis. FY2023 had the most weeks (10), while FY2020 had the fewest (5). &#10;&#10;For details, message dsharp@uoregon.edu"/>
          <p:cNvGraphicFramePr>
            <a:graphicFrameLocks/>
          </p:cNvGraphicFramePr>
          <p:nvPr>
            <p:extLst>
              <p:ext uri="{D42A27DB-BD31-4B8C-83A1-F6EECF244321}">
                <p14:modId xmlns:p14="http://schemas.microsoft.com/office/powerpoint/2010/main" val="2623053451"/>
              </p:ext>
            </p:extLst>
          </p:nvPr>
        </p:nvGraphicFramePr>
        <p:xfrm>
          <a:off x="152397" y="3531478"/>
          <a:ext cx="8991605" cy="3297967"/>
        </p:xfrm>
        <a:graphic>
          <a:graphicData uri="http://schemas.openxmlformats.org/drawingml/2006/chart">
            <c:chart xmlns:c="http://schemas.openxmlformats.org/drawingml/2006/chart" xmlns:r="http://schemas.openxmlformats.org/officeDocument/2006/relationships" r:id="rId2"/>
          </a:graphicData>
        </a:graphic>
      </p:graphicFrame>
      <p:cxnSp>
        <p:nvCxnSpPr>
          <p:cNvPr id="3" name="Straight Connector 2">
            <a:extLst>
              <a:ext uri="{FF2B5EF4-FFF2-40B4-BE49-F238E27FC236}">
                <a16:creationId xmlns:a16="http://schemas.microsoft.com/office/drawing/2014/main" id="{7A0FBAB9-87D3-50C9-0E40-AC5CA6F4FFD0}"/>
              </a:ext>
            </a:extLst>
          </p:cNvPr>
          <p:cNvCxnSpPr/>
          <p:nvPr/>
        </p:nvCxnSpPr>
        <p:spPr bwMode="auto">
          <a:xfrm>
            <a:off x="304800" y="762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764716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21502E-A55A-1F6A-CC5F-90F84E11564B}"/>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263484F-90A1-8706-0C85-E4FB411721E0}"/>
              </a:ext>
            </a:extLst>
          </p:cNvPr>
          <p:cNvSpPr>
            <a:spLocks noGrp="1"/>
          </p:cNvSpPr>
          <p:nvPr>
            <p:ph type="sldNum" sz="quarter" idx="12"/>
          </p:nvPr>
        </p:nvSpPr>
        <p:spPr/>
        <p:txBody>
          <a:bodyPr/>
          <a:lstStyle/>
          <a:p>
            <a:pPr>
              <a:defRPr/>
            </a:pPr>
            <a:fld id="{D5A65DA0-CADD-4A81-BFE5-A527DFACE986}" type="slidenum">
              <a:rPr lang="en-US" smtClean="0"/>
              <a:pPr>
                <a:defRPr/>
              </a:pPr>
              <a:t>5</a:t>
            </a:fld>
            <a:endParaRPr lang="en-US" dirty="0"/>
          </a:p>
        </p:txBody>
      </p:sp>
      <p:pic>
        <p:nvPicPr>
          <p:cNvPr id="4" name="Picture 3">
            <a:extLst>
              <a:ext uri="{FF2B5EF4-FFF2-40B4-BE49-F238E27FC236}">
                <a16:creationId xmlns:a16="http://schemas.microsoft.com/office/drawing/2014/main" id="{F0CA18B7-4417-1A22-273F-D1B9203E5374}"/>
              </a:ext>
            </a:extLst>
          </p:cNvPr>
          <p:cNvPicPr>
            <a:picLocks noChangeAspect="1"/>
          </p:cNvPicPr>
          <p:nvPr/>
        </p:nvPicPr>
        <p:blipFill>
          <a:blip r:embed="rId2"/>
          <a:stretch>
            <a:fillRect/>
          </a:stretch>
        </p:blipFill>
        <p:spPr>
          <a:xfrm>
            <a:off x="76200" y="970104"/>
            <a:ext cx="9067800" cy="5735496"/>
          </a:xfrm>
          <a:prstGeom prst="rect">
            <a:avLst/>
          </a:prstGeom>
        </p:spPr>
      </p:pic>
      <p:cxnSp>
        <p:nvCxnSpPr>
          <p:cNvPr id="9" name="Straight Connector 8">
            <a:extLst>
              <a:ext uri="{FF2B5EF4-FFF2-40B4-BE49-F238E27FC236}">
                <a16:creationId xmlns:a16="http://schemas.microsoft.com/office/drawing/2014/main" id="{8326E0C8-75F7-8405-DDB0-A674DDF75956}"/>
              </a:ext>
            </a:extLst>
          </p:cNvPr>
          <p:cNvCxnSpPr/>
          <p:nvPr/>
        </p:nvCxnSpPr>
        <p:spPr bwMode="auto">
          <a:xfrm>
            <a:off x="304800" y="8382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7" name="Title 1">
            <a:extLst>
              <a:ext uri="{FF2B5EF4-FFF2-40B4-BE49-F238E27FC236}">
                <a16:creationId xmlns:a16="http://schemas.microsoft.com/office/drawing/2014/main" id="{9A2C0C11-2500-DBD6-67FF-FDDE16952E07}"/>
              </a:ext>
            </a:extLst>
          </p:cNvPr>
          <p:cNvSpPr txBox="1">
            <a:spLocks/>
          </p:cNvSpPr>
          <p:nvPr/>
        </p:nvSpPr>
        <p:spPr bwMode="auto">
          <a:xfrm>
            <a:off x="0" y="79773"/>
            <a:ext cx="9144000" cy="7584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r>
              <a:rPr lang="en-US" sz="2000" kern="0" dirty="0">
                <a:latin typeface="Arial" panose="020B0604020202020204" pitchFamily="34" charset="0"/>
                <a:cs typeface="Arial" panose="020B0604020202020204" pitchFamily="34" charset="0"/>
              </a:rPr>
              <a:t>Annual State Appropriations to </a:t>
            </a:r>
          </a:p>
          <a:p>
            <a:r>
              <a:rPr lang="en-US" sz="2000" kern="0" dirty="0">
                <a:latin typeface="Arial" panose="020B0604020202020204" pitchFamily="34" charset="0"/>
                <a:cs typeface="Arial" panose="020B0604020202020204" pitchFamily="34" charset="0"/>
              </a:rPr>
              <a:t>Public AAU Institutions, FY2022</a:t>
            </a:r>
          </a:p>
        </p:txBody>
      </p:sp>
    </p:spTree>
    <p:extLst>
      <p:ext uri="{BB962C8B-B14F-4D97-AF65-F5344CB8AC3E}">
        <p14:creationId xmlns:p14="http://schemas.microsoft.com/office/powerpoint/2010/main" val="2631845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bwMode="auto">
          <a:xfrm>
            <a:off x="0" y="79773"/>
            <a:ext cx="9144000" cy="7584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r>
              <a:rPr lang="en-US" sz="2000" kern="0" dirty="0">
                <a:latin typeface="Arial" panose="020B0604020202020204" pitchFamily="34" charset="0"/>
                <a:cs typeface="Arial" panose="020B0604020202020204" pitchFamily="34" charset="0"/>
              </a:rPr>
              <a:t>Public Higher Education Appropriations per FTE by State at </a:t>
            </a:r>
          </a:p>
          <a:p>
            <a:r>
              <a:rPr lang="en-US" sz="2000" kern="0" dirty="0">
                <a:latin typeface="Arial" panose="020B0604020202020204" pitchFamily="34" charset="0"/>
                <a:cs typeface="Arial" panose="020B0604020202020204" pitchFamily="34" charset="0"/>
              </a:rPr>
              <a:t>Four-Year Institutions, FY2022 (Adjusted)</a:t>
            </a:r>
          </a:p>
        </p:txBody>
      </p:sp>
      <p:pic>
        <p:nvPicPr>
          <p:cNvPr id="9" name="Picture 8"/>
          <p:cNvPicPr>
            <a:picLocks noChangeAspect="1"/>
          </p:cNvPicPr>
          <p:nvPr/>
        </p:nvPicPr>
        <p:blipFill>
          <a:blip r:embed="rId2"/>
          <a:stretch>
            <a:fillRect/>
          </a:stretch>
        </p:blipFill>
        <p:spPr>
          <a:xfrm>
            <a:off x="304800" y="914400"/>
            <a:ext cx="8422603" cy="5872163"/>
          </a:xfrm>
          <a:prstGeom prst="rect">
            <a:avLst/>
          </a:prstGeom>
        </p:spPr>
      </p:pic>
      <p:cxnSp>
        <p:nvCxnSpPr>
          <p:cNvPr id="3" name="Straight Connector 2">
            <a:extLst>
              <a:ext uri="{FF2B5EF4-FFF2-40B4-BE49-F238E27FC236}">
                <a16:creationId xmlns:a16="http://schemas.microsoft.com/office/drawing/2014/main" id="{5CF1EA2E-0E72-E100-4EED-37A0FF05D5CC}"/>
              </a:ext>
            </a:extLst>
          </p:cNvPr>
          <p:cNvCxnSpPr/>
          <p:nvPr/>
        </p:nvCxnSpPr>
        <p:spPr bwMode="auto">
          <a:xfrm>
            <a:off x="304800" y="8382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448321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0"/>
            <a:ext cx="8610600" cy="1112838"/>
          </a:xfrm>
        </p:spPr>
        <p:txBody>
          <a:bodyPr>
            <a:normAutofit/>
          </a:bodyPr>
          <a:lstStyle/>
          <a:p>
            <a:r>
              <a:rPr lang="en-US" sz="3600" dirty="0"/>
              <a:t>Comparative University Funding</a:t>
            </a:r>
          </a:p>
        </p:txBody>
      </p:sp>
      <p:graphicFrame>
        <p:nvGraphicFramePr>
          <p:cNvPr id="3" name="Table 2"/>
          <p:cNvGraphicFramePr>
            <a:graphicFrameLocks noGrp="1"/>
          </p:cNvGraphicFramePr>
          <p:nvPr/>
        </p:nvGraphicFramePr>
        <p:xfrm>
          <a:off x="146304" y="1297807"/>
          <a:ext cx="8851392" cy="5188513"/>
        </p:xfrm>
        <a:graphic>
          <a:graphicData uri="http://schemas.openxmlformats.org/drawingml/2006/table">
            <a:tbl>
              <a:tblPr firstRow="1" bandRow="1">
                <a:tableStyleId>{00A15C55-8517-42AA-B614-E9B94910E393}</a:tableStyleId>
              </a:tblPr>
              <a:tblGrid>
                <a:gridCol w="1828800">
                  <a:extLst>
                    <a:ext uri="{9D8B030D-6E8A-4147-A177-3AD203B41FA5}">
                      <a16:colId xmlns:a16="http://schemas.microsoft.com/office/drawing/2014/main" val="3874066685"/>
                    </a:ext>
                  </a:extLst>
                </a:gridCol>
                <a:gridCol w="877824">
                  <a:extLst>
                    <a:ext uri="{9D8B030D-6E8A-4147-A177-3AD203B41FA5}">
                      <a16:colId xmlns:a16="http://schemas.microsoft.com/office/drawing/2014/main" val="2118001508"/>
                    </a:ext>
                  </a:extLst>
                </a:gridCol>
                <a:gridCol w="877824">
                  <a:extLst>
                    <a:ext uri="{9D8B030D-6E8A-4147-A177-3AD203B41FA5}">
                      <a16:colId xmlns:a16="http://schemas.microsoft.com/office/drawing/2014/main" val="2730513296"/>
                    </a:ext>
                  </a:extLst>
                </a:gridCol>
                <a:gridCol w="877824">
                  <a:extLst>
                    <a:ext uri="{9D8B030D-6E8A-4147-A177-3AD203B41FA5}">
                      <a16:colId xmlns:a16="http://schemas.microsoft.com/office/drawing/2014/main" val="3324121322"/>
                    </a:ext>
                  </a:extLst>
                </a:gridCol>
                <a:gridCol w="877824">
                  <a:extLst>
                    <a:ext uri="{9D8B030D-6E8A-4147-A177-3AD203B41FA5}">
                      <a16:colId xmlns:a16="http://schemas.microsoft.com/office/drawing/2014/main" val="1348226393"/>
                    </a:ext>
                  </a:extLst>
                </a:gridCol>
                <a:gridCol w="877824">
                  <a:extLst>
                    <a:ext uri="{9D8B030D-6E8A-4147-A177-3AD203B41FA5}">
                      <a16:colId xmlns:a16="http://schemas.microsoft.com/office/drawing/2014/main" val="2441963027"/>
                    </a:ext>
                  </a:extLst>
                </a:gridCol>
                <a:gridCol w="877824">
                  <a:extLst>
                    <a:ext uri="{9D8B030D-6E8A-4147-A177-3AD203B41FA5}">
                      <a16:colId xmlns:a16="http://schemas.microsoft.com/office/drawing/2014/main" val="2260413308"/>
                    </a:ext>
                  </a:extLst>
                </a:gridCol>
                <a:gridCol w="877824">
                  <a:extLst>
                    <a:ext uri="{9D8B030D-6E8A-4147-A177-3AD203B41FA5}">
                      <a16:colId xmlns:a16="http://schemas.microsoft.com/office/drawing/2014/main" val="2634989886"/>
                    </a:ext>
                  </a:extLst>
                </a:gridCol>
                <a:gridCol w="877824">
                  <a:extLst>
                    <a:ext uri="{9D8B030D-6E8A-4147-A177-3AD203B41FA5}">
                      <a16:colId xmlns:a16="http://schemas.microsoft.com/office/drawing/2014/main" val="2014071175"/>
                    </a:ext>
                  </a:extLst>
                </a:gridCol>
              </a:tblGrid>
              <a:tr h="457200">
                <a:tc>
                  <a:txBody>
                    <a:bodyPr/>
                    <a:lstStyle/>
                    <a:p>
                      <a:pPr algn="ctr"/>
                      <a:r>
                        <a:rPr lang="en-US" sz="1800" dirty="0">
                          <a:latin typeface="Calibri" panose="020F0502020204030204" pitchFamily="34" charset="0"/>
                          <a:cs typeface="Calibri" panose="020F0502020204030204" pitchFamily="34" charset="0"/>
                        </a:rPr>
                        <a:t>FY 2024</a:t>
                      </a:r>
                    </a:p>
                  </a:txBody>
                  <a:tcPr anchor="ctr"/>
                </a:tc>
                <a:tc>
                  <a:txBody>
                    <a:bodyPr/>
                    <a:lstStyle/>
                    <a:p>
                      <a:pPr algn="ctr"/>
                      <a:r>
                        <a:rPr lang="en-US" sz="1800" dirty="0">
                          <a:latin typeface="Calibri" panose="020F0502020204030204" pitchFamily="34" charset="0"/>
                          <a:cs typeface="Calibri" panose="020F0502020204030204" pitchFamily="34" charset="0"/>
                        </a:rPr>
                        <a:t>EOU</a:t>
                      </a:r>
                    </a:p>
                  </a:txBody>
                  <a:tcPr anchor="ctr"/>
                </a:tc>
                <a:tc>
                  <a:txBody>
                    <a:bodyPr/>
                    <a:lstStyle/>
                    <a:p>
                      <a:pPr algn="ctr"/>
                      <a:r>
                        <a:rPr lang="en-US" sz="1800" dirty="0">
                          <a:latin typeface="Calibri" panose="020F0502020204030204" pitchFamily="34" charset="0"/>
                          <a:cs typeface="Calibri" panose="020F0502020204030204" pitchFamily="34" charset="0"/>
                        </a:rPr>
                        <a:t>OIT</a:t>
                      </a:r>
                    </a:p>
                  </a:txBody>
                  <a:tcPr anchor="ctr"/>
                </a:tc>
                <a:tc>
                  <a:txBody>
                    <a:bodyPr/>
                    <a:lstStyle/>
                    <a:p>
                      <a:pPr algn="ctr"/>
                      <a:r>
                        <a:rPr lang="en-US" sz="1800" dirty="0">
                          <a:latin typeface="Calibri" panose="020F0502020204030204" pitchFamily="34" charset="0"/>
                          <a:cs typeface="Calibri" panose="020F0502020204030204" pitchFamily="34" charset="0"/>
                        </a:rPr>
                        <a:t>OSU</a:t>
                      </a:r>
                    </a:p>
                  </a:txBody>
                  <a:tcPr anchor="ctr"/>
                </a:tc>
                <a:tc>
                  <a:txBody>
                    <a:bodyPr/>
                    <a:lstStyle/>
                    <a:p>
                      <a:pPr algn="ctr"/>
                      <a:r>
                        <a:rPr lang="en-US" sz="1800" dirty="0">
                          <a:latin typeface="Calibri" panose="020F0502020204030204" pitchFamily="34" charset="0"/>
                          <a:cs typeface="Calibri" panose="020F0502020204030204" pitchFamily="34" charset="0"/>
                        </a:rPr>
                        <a:t>PSU</a:t>
                      </a:r>
                    </a:p>
                  </a:txBody>
                  <a:tcPr anchor="ctr"/>
                </a:tc>
                <a:tc>
                  <a:txBody>
                    <a:bodyPr/>
                    <a:lstStyle/>
                    <a:p>
                      <a:pPr algn="ctr"/>
                      <a:r>
                        <a:rPr lang="en-US" sz="1800" dirty="0">
                          <a:latin typeface="Calibri" panose="020F0502020204030204" pitchFamily="34" charset="0"/>
                          <a:cs typeface="Calibri" panose="020F0502020204030204" pitchFamily="34" charset="0"/>
                        </a:rPr>
                        <a:t>SOU</a:t>
                      </a:r>
                    </a:p>
                  </a:txBody>
                  <a:tcPr anchor="ctr"/>
                </a:tc>
                <a:tc>
                  <a:txBody>
                    <a:bodyPr/>
                    <a:lstStyle/>
                    <a:p>
                      <a:pPr algn="ctr"/>
                      <a:r>
                        <a:rPr lang="en-US" sz="1800" dirty="0">
                          <a:latin typeface="Calibri" panose="020F0502020204030204" pitchFamily="34" charset="0"/>
                          <a:cs typeface="Calibri" panose="020F0502020204030204" pitchFamily="34" charset="0"/>
                        </a:rPr>
                        <a:t>UO</a:t>
                      </a:r>
                    </a:p>
                  </a:txBody>
                  <a:tcPr anchor="ctr"/>
                </a:tc>
                <a:tc>
                  <a:txBody>
                    <a:bodyPr/>
                    <a:lstStyle/>
                    <a:p>
                      <a:pPr algn="ctr"/>
                      <a:r>
                        <a:rPr lang="en-US" sz="1800" dirty="0">
                          <a:latin typeface="Calibri" panose="020F0502020204030204" pitchFamily="34" charset="0"/>
                          <a:cs typeface="Calibri" panose="020F0502020204030204" pitchFamily="34" charset="0"/>
                        </a:rPr>
                        <a:t>WOU</a:t>
                      </a:r>
                    </a:p>
                  </a:txBody>
                  <a:tcPr anchor="ctr"/>
                </a:tc>
                <a:tc>
                  <a:txBody>
                    <a:bodyPr/>
                    <a:lstStyle/>
                    <a:p>
                      <a:pPr algn="ctr"/>
                      <a:r>
                        <a:rPr lang="en-US" sz="1800" dirty="0">
                          <a:latin typeface="Calibri" panose="020F0502020204030204" pitchFamily="34" charset="0"/>
                          <a:cs typeface="Calibri" panose="020F0502020204030204" pitchFamily="34" charset="0"/>
                        </a:rPr>
                        <a:t>Total</a:t>
                      </a:r>
                    </a:p>
                  </a:txBody>
                  <a:tcPr anchor="ctr"/>
                </a:tc>
                <a:extLst>
                  <a:ext uri="{0D108BD9-81ED-4DB2-BD59-A6C34878D82A}">
                    <a16:rowId xmlns:a16="http://schemas.microsoft.com/office/drawing/2014/main" val="3863256986"/>
                  </a:ext>
                </a:extLst>
              </a:tr>
              <a:tr h="592463">
                <a:tc>
                  <a:txBody>
                    <a:bodyPr/>
                    <a:lstStyle/>
                    <a:p>
                      <a:pPr marL="0" algn="ctr" defTabSz="457200" rtl="0" eaLnBrk="1" latinLnBrk="0" hangingPunct="1"/>
                      <a:r>
                        <a:rPr lang="en-US" sz="1600" kern="1200" dirty="0">
                          <a:solidFill>
                            <a:schemeClr val="tx1"/>
                          </a:solidFill>
                          <a:latin typeface="Calibri" panose="020F0502020204030204" pitchFamily="34" charset="0"/>
                          <a:cs typeface="Calibri" panose="020F0502020204030204" pitchFamily="34" charset="0"/>
                        </a:rPr>
                        <a:t>Fundable Students </a:t>
                      </a:r>
                    </a:p>
                  </a:txBody>
                  <a:tcPr anchor="ctr"/>
                </a:tc>
                <a:tc>
                  <a:txBody>
                    <a:bodyPr/>
                    <a:lstStyle/>
                    <a:p>
                      <a:pPr marL="0" algn="ctr" defTabSz="914400" rtl="0" eaLnBrk="1" fontAlgn="b" latinLnBrk="0" hangingPunct="1"/>
                      <a:r>
                        <a:rPr lang="en-US" sz="1600" b="0" i="0" u="none" strike="noStrike" kern="1200" dirty="0">
                          <a:solidFill>
                            <a:srgbClr val="000000"/>
                          </a:solidFill>
                          <a:effectLst/>
                          <a:latin typeface="Calibri" panose="020F0502020204030204" pitchFamily="34" charset="0"/>
                          <a:ea typeface="+mn-ea"/>
                          <a:cs typeface="+mn-cs"/>
                        </a:rPr>
                        <a:t>1,532</a:t>
                      </a:r>
                    </a:p>
                  </a:txBody>
                  <a:tcPr marL="0" marR="0" marT="0" marB="0" anchor="ctr"/>
                </a:tc>
                <a:tc>
                  <a:txBody>
                    <a:bodyPr/>
                    <a:lstStyle/>
                    <a:p>
                      <a:pPr marL="0" algn="ctr" defTabSz="914400" rtl="0" eaLnBrk="1" fontAlgn="b" latinLnBrk="0" hangingPunct="1"/>
                      <a:r>
                        <a:rPr lang="en-US" sz="1600" b="0" i="0" u="none" strike="noStrike" kern="1200">
                          <a:solidFill>
                            <a:srgbClr val="000000"/>
                          </a:solidFill>
                          <a:effectLst/>
                          <a:latin typeface="Calibri" panose="020F0502020204030204" pitchFamily="34" charset="0"/>
                          <a:ea typeface="+mn-ea"/>
                          <a:cs typeface="+mn-cs"/>
                        </a:rPr>
                        <a:t>2,531</a:t>
                      </a:r>
                    </a:p>
                  </a:txBody>
                  <a:tcPr marL="0" marR="0" marT="0" marB="0" anchor="ctr"/>
                </a:tc>
                <a:tc>
                  <a:txBody>
                    <a:bodyPr/>
                    <a:lstStyle/>
                    <a:p>
                      <a:pPr marL="0" algn="ctr" defTabSz="914400" rtl="0" eaLnBrk="1" fontAlgn="b" latinLnBrk="0" hangingPunct="1"/>
                      <a:r>
                        <a:rPr lang="en-US" sz="1600" b="0" i="0" u="none" strike="noStrike" kern="1200" dirty="0">
                          <a:solidFill>
                            <a:srgbClr val="000000"/>
                          </a:solidFill>
                          <a:effectLst/>
                          <a:latin typeface="Calibri" panose="020F0502020204030204" pitchFamily="34" charset="0"/>
                          <a:ea typeface="+mn-ea"/>
                          <a:cs typeface="+mn-cs"/>
                        </a:rPr>
                        <a:t>17,936</a:t>
                      </a:r>
                    </a:p>
                  </a:txBody>
                  <a:tcPr marL="0" marR="0" marT="0" marB="0" anchor="ctr"/>
                </a:tc>
                <a:tc>
                  <a:txBody>
                    <a:bodyPr/>
                    <a:lstStyle/>
                    <a:p>
                      <a:pPr marL="0" algn="ctr" defTabSz="914400" rtl="0" eaLnBrk="1" fontAlgn="b" latinLnBrk="0" hangingPunct="1"/>
                      <a:r>
                        <a:rPr lang="en-US" sz="1600" b="0" i="0" u="none" strike="noStrike" kern="1200">
                          <a:solidFill>
                            <a:srgbClr val="000000"/>
                          </a:solidFill>
                          <a:effectLst/>
                          <a:latin typeface="Calibri" panose="020F0502020204030204" pitchFamily="34" charset="0"/>
                          <a:ea typeface="+mn-ea"/>
                          <a:cs typeface="+mn-cs"/>
                        </a:rPr>
                        <a:t>12,276</a:t>
                      </a:r>
                    </a:p>
                  </a:txBody>
                  <a:tcPr marL="0" marR="0" marT="0" marB="0" anchor="ctr"/>
                </a:tc>
                <a:tc>
                  <a:txBody>
                    <a:bodyPr/>
                    <a:lstStyle/>
                    <a:p>
                      <a:pPr marL="0" algn="ctr" defTabSz="914400" rtl="0" eaLnBrk="1" fontAlgn="b" latinLnBrk="0" hangingPunct="1"/>
                      <a:r>
                        <a:rPr lang="en-US" sz="1600" b="0" i="0" u="none" strike="noStrike" kern="1200" dirty="0">
                          <a:solidFill>
                            <a:srgbClr val="000000"/>
                          </a:solidFill>
                          <a:effectLst/>
                          <a:latin typeface="Calibri" panose="020F0502020204030204" pitchFamily="34" charset="0"/>
                          <a:ea typeface="+mn-ea"/>
                          <a:cs typeface="+mn-cs"/>
                        </a:rPr>
                        <a:t>2,395</a:t>
                      </a:r>
                    </a:p>
                  </a:txBody>
                  <a:tcPr marL="0" marR="0" marT="0" marB="0" anchor="ctr"/>
                </a:tc>
                <a:tc>
                  <a:txBody>
                    <a:bodyPr/>
                    <a:lstStyle/>
                    <a:p>
                      <a:pPr marL="0" algn="ctr" defTabSz="914400" rtl="0" eaLnBrk="1" fontAlgn="b" latinLnBrk="0" hangingPunct="1"/>
                      <a:r>
                        <a:rPr lang="en-US" sz="1600" b="0" i="0" u="none" strike="noStrike" kern="1200" dirty="0">
                          <a:solidFill>
                            <a:srgbClr val="000000"/>
                          </a:solidFill>
                          <a:effectLst/>
                          <a:latin typeface="Calibri" panose="020F0502020204030204" pitchFamily="34" charset="0"/>
                          <a:ea typeface="+mn-ea"/>
                          <a:cs typeface="+mn-cs"/>
                        </a:rPr>
                        <a:t>12,794</a:t>
                      </a:r>
                    </a:p>
                  </a:txBody>
                  <a:tcPr marL="0" marR="0" marT="0" marB="0" anchor="ctr"/>
                </a:tc>
                <a:tc>
                  <a:txBody>
                    <a:bodyPr/>
                    <a:lstStyle/>
                    <a:p>
                      <a:pPr marL="0" algn="ctr" defTabSz="914400" rtl="0" eaLnBrk="1" fontAlgn="b" latinLnBrk="0" hangingPunct="1"/>
                      <a:r>
                        <a:rPr lang="en-US" sz="1600" b="0" i="0" u="none" strike="noStrike" kern="1200" dirty="0">
                          <a:solidFill>
                            <a:srgbClr val="000000"/>
                          </a:solidFill>
                          <a:effectLst/>
                          <a:latin typeface="Calibri" panose="020F0502020204030204" pitchFamily="34" charset="0"/>
                          <a:ea typeface="+mn-ea"/>
                          <a:cs typeface="+mn-cs"/>
                        </a:rPr>
                        <a:t>3,061</a:t>
                      </a:r>
                    </a:p>
                  </a:txBody>
                  <a:tcPr marL="0" marR="0" marT="0" marB="0" anchor="ctr"/>
                </a:tc>
                <a:tc>
                  <a:txBody>
                    <a:bodyPr/>
                    <a:lstStyle/>
                    <a:p>
                      <a:pPr marL="0" algn="ctr" defTabSz="914400" rtl="0" eaLnBrk="1" fontAlgn="b" latinLnBrk="0" hangingPunct="1"/>
                      <a:r>
                        <a:rPr lang="en-US" sz="1600" b="0" i="0" u="none" strike="noStrike" kern="1200" dirty="0">
                          <a:solidFill>
                            <a:srgbClr val="000000"/>
                          </a:solidFill>
                          <a:effectLst/>
                          <a:latin typeface="Calibri" panose="020F0502020204030204" pitchFamily="34" charset="0"/>
                          <a:ea typeface="+mn-ea"/>
                          <a:cs typeface="+mn-cs"/>
                        </a:rPr>
                        <a:t>52,526</a:t>
                      </a:r>
                    </a:p>
                  </a:txBody>
                  <a:tcPr marL="0" marR="0" marT="0" marB="0" anchor="ctr"/>
                </a:tc>
                <a:extLst>
                  <a:ext uri="{0D108BD9-81ED-4DB2-BD59-A6C34878D82A}">
                    <a16:rowId xmlns:a16="http://schemas.microsoft.com/office/drawing/2014/main" val="2307389336"/>
                  </a:ext>
                </a:extLst>
              </a:tr>
              <a:tr h="152400">
                <a:tc gridSpan="9">
                  <a:txBody>
                    <a:bodyPr/>
                    <a:lstStyle/>
                    <a:p>
                      <a:pPr marL="0" algn="ctr" defTabSz="457200" rtl="0" eaLnBrk="1" latinLnBrk="0" hangingPunct="1"/>
                      <a:endParaRPr lang="en-US" sz="1600" b="0" kern="1200" dirty="0">
                        <a:solidFill>
                          <a:schemeClr val="dk1"/>
                        </a:solidFill>
                        <a:latin typeface="Calibri" panose="020F0502020204030204" pitchFamily="34" charset="0"/>
                        <a:ea typeface="+mn-ea"/>
                        <a:cs typeface="Calibri" panose="020F0502020204030204" pitchFamily="34" charset="0"/>
                      </a:endParaRPr>
                    </a:p>
                  </a:txBody>
                  <a:tcPr anchor="ctr">
                    <a:solidFill>
                      <a:srgbClr val="007434"/>
                    </a:solidFill>
                  </a:tcPr>
                </a:tc>
                <a:tc hMerge="1">
                  <a:txBody>
                    <a:bodyPr/>
                    <a:lstStyle/>
                    <a:p>
                      <a:endParaRPr lang="en-US"/>
                    </a:p>
                  </a:txBody>
                  <a:tcPr/>
                </a:tc>
                <a:tc hMerge="1">
                  <a:txBody>
                    <a:bodyPr/>
                    <a:lstStyle/>
                    <a:p>
                      <a:pPr marL="0" algn="ctr" defTabSz="457200" rtl="0" eaLnBrk="1" fontAlgn="b" latinLnBrk="0" hangingPunct="1"/>
                      <a:endParaRPr lang="en-US" sz="100" b="0" kern="1200" dirty="0">
                        <a:solidFill>
                          <a:schemeClr val="dk1"/>
                        </a:solidFill>
                        <a:latin typeface="Helvetica" panose="020B0604020202020204" pitchFamily="34" charset="0"/>
                        <a:ea typeface="+mn-ea"/>
                        <a:cs typeface="Helvetica" panose="020B0604020202020204" pitchFamily="34" charset="0"/>
                      </a:endParaRPr>
                    </a:p>
                  </a:txBody>
                  <a:tcPr marL="9525" marR="9525" marT="9525" marB="0" anchor="ctr">
                    <a:solidFill>
                      <a:srgbClr val="007434"/>
                    </a:solidFill>
                  </a:tcPr>
                </a:tc>
                <a:tc hMerge="1">
                  <a:txBody>
                    <a:bodyPr/>
                    <a:lstStyle/>
                    <a:p>
                      <a:pPr marL="0" algn="ctr" defTabSz="457200" rtl="0" eaLnBrk="1" fontAlgn="b" latinLnBrk="0" hangingPunct="1"/>
                      <a:endParaRPr lang="en-US" sz="100" b="0" kern="1200" dirty="0">
                        <a:solidFill>
                          <a:schemeClr val="dk1"/>
                        </a:solidFill>
                        <a:latin typeface="Helvetica" panose="020B0604020202020204" pitchFamily="34" charset="0"/>
                        <a:ea typeface="+mn-ea"/>
                        <a:cs typeface="Helvetica" panose="020B0604020202020204" pitchFamily="34" charset="0"/>
                      </a:endParaRPr>
                    </a:p>
                  </a:txBody>
                  <a:tcPr marL="9525" marR="9525" marT="9525" marB="0" anchor="ctr">
                    <a:solidFill>
                      <a:srgbClr val="007434"/>
                    </a:solidFill>
                  </a:tcPr>
                </a:tc>
                <a:tc hMerge="1">
                  <a:txBody>
                    <a:bodyPr/>
                    <a:lstStyle/>
                    <a:p>
                      <a:pPr marL="0" algn="ctr" defTabSz="457200" rtl="0" eaLnBrk="1" fontAlgn="b" latinLnBrk="0" hangingPunct="1"/>
                      <a:endParaRPr lang="en-US" sz="100" b="0" kern="1200" dirty="0">
                        <a:solidFill>
                          <a:schemeClr val="dk1"/>
                        </a:solidFill>
                        <a:latin typeface="Helvetica" panose="020B0604020202020204" pitchFamily="34" charset="0"/>
                        <a:ea typeface="+mn-ea"/>
                        <a:cs typeface="Helvetica" panose="020B0604020202020204" pitchFamily="34" charset="0"/>
                      </a:endParaRPr>
                    </a:p>
                  </a:txBody>
                  <a:tcPr marL="9525" marR="9525" marT="9525" marB="0" anchor="ctr">
                    <a:solidFill>
                      <a:srgbClr val="007434"/>
                    </a:solidFill>
                  </a:tcPr>
                </a:tc>
                <a:tc hMerge="1">
                  <a:txBody>
                    <a:bodyPr/>
                    <a:lstStyle/>
                    <a:p>
                      <a:pPr marL="0" algn="ctr" defTabSz="457200" rtl="0" eaLnBrk="1" fontAlgn="b" latinLnBrk="0" hangingPunct="1"/>
                      <a:endParaRPr lang="en-US" sz="100" b="0" kern="1200" dirty="0">
                        <a:solidFill>
                          <a:schemeClr val="dk1"/>
                        </a:solidFill>
                        <a:latin typeface="Helvetica" panose="020B0604020202020204" pitchFamily="34" charset="0"/>
                        <a:ea typeface="+mn-ea"/>
                        <a:cs typeface="Helvetica" panose="020B0604020202020204" pitchFamily="34" charset="0"/>
                      </a:endParaRPr>
                    </a:p>
                  </a:txBody>
                  <a:tcPr marL="9525" marR="9525" marT="9525" marB="0" anchor="ctr">
                    <a:solidFill>
                      <a:srgbClr val="007434"/>
                    </a:solidFill>
                  </a:tcPr>
                </a:tc>
                <a:tc hMerge="1">
                  <a:txBody>
                    <a:bodyPr/>
                    <a:lstStyle/>
                    <a:p>
                      <a:pPr marL="0" algn="ctr" defTabSz="457200" rtl="0" eaLnBrk="1" fontAlgn="b" latinLnBrk="0" hangingPunct="1"/>
                      <a:endParaRPr lang="en-US" sz="100" b="0" kern="1200" dirty="0">
                        <a:solidFill>
                          <a:schemeClr val="dk1"/>
                        </a:solidFill>
                        <a:latin typeface="Helvetica" panose="020B0604020202020204" pitchFamily="34" charset="0"/>
                        <a:ea typeface="+mn-ea"/>
                        <a:cs typeface="Helvetica" panose="020B0604020202020204" pitchFamily="34" charset="0"/>
                      </a:endParaRPr>
                    </a:p>
                  </a:txBody>
                  <a:tcPr marL="9525" marR="9525" marT="9525" marB="0" anchor="ctr">
                    <a:solidFill>
                      <a:srgbClr val="007434"/>
                    </a:solidFill>
                  </a:tcPr>
                </a:tc>
                <a:tc hMerge="1">
                  <a:txBody>
                    <a:bodyPr/>
                    <a:lstStyle/>
                    <a:p>
                      <a:pPr marL="0" algn="ctr" defTabSz="457200" rtl="0" eaLnBrk="1" fontAlgn="b" latinLnBrk="0" hangingPunct="1"/>
                      <a:endParaRPr lang="en-US" sz="100" b="0" kern="1200" dirty="0">
                        <a:solidFill>
                          <a:schemeClr val="dk1"/>
                        </a:solidFill>
                        <a:latin typeface="Helvetica" panose="020B0604020202020204" pitchFamily="34" charset="0"/>
                        <a:ea typeface="+mn-ea"/>
                        <a:cs typeface="Helvetica" panose="020B0604020202020204" pitchFamily="34" charset="0"/>
                      </a:endParaRPr>
                    </a:p>
                  </a:txBody>
                  <a:tcPr marL="9525" marR="9525" marT="9525" marB="0" anchor="ctr">
                    <a:solidFill>
                      <a:srgbClr val="007434"/>
                    </a:solidFill>
                  </a:tcPr>
                </a:tc>
                <a:tc hMerge="1">
                  <a:txBody>
                    <a:bodyPr/>
                    <a:lstStyle/>
                    <a:p>
                      <a:endParaRPr lang="en-US"/>
                    </a:p>
                  </a:txBody>
                  <a:tcPr/>
                </a:tc>
                <a:extLst>
                  <a:ext uri="{0D108BD9-81ED-4DB2-BD59-A6C34878D82A}">
                    <a16:rowId xmlns:a16="http://schemas.microsoft.com/office/drawing/2014/main" val="2105119598"/>
                  </a:ext>
                </a:extLst>
              </a:tr>
              <a:tr h="794644">
                <a:tc>
                  <a:txBody>
                    <a:bodyPr/>
                    <a:lstStyle/>
                    <a:p>
                      <a:pPr marL="0" algn="ctr" defTabSz="457200" rtl="0" eaLnBrk="1" fontAlgn="b" latinLnBrk="0" hangingPunct="1"/>
                      <a:r>
                        <a:rPr lang="en-US" sz="1600" kern="1200" dirty="0">
                          <a:latin typeface="Calibri" panose="020F0502020204030204" pitchFamily="34" charset="0"/>
                          <a:cs typeface="Calibri" panose="020F0502020204030204" pitchFamily="34" charset="0"/>
                        </a:rPr>
                        <a:t>PUSF Funding </a:t>
                      </a:r>
                      <a:endParaRPr lang="en-US" sz="1600" b="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tc>
                  <a:txBody>
                    <a:bodyPr/>
                    <a:lstStyle/>
                    <a:p>
                      <a:pPr marL="0" algn="ctr" defTabSz="914400" rtl="0" eaLnBrk="1" fontAlgn="b" latinLnBrk="0" hangingPunct="1"/>
                      <a:r>
                        <a:rPr lang="en-US" sz="1600" b="0" i="0" u="none" strike="noStrike" kern="1200">
                          <a:solidFill>
                            <a:srgbClr val="000000"/>
                          </a:solidFill>
                          <a:effectLst/>
                          <a:latin typeface="Calibri" panose="020F0502020204030204" pitchFamily="34" charset="0"/>
                          <a:ea typeface="+mn-ea"/>
                          <a:cs typeface="+mn-cs"/>
                        </a:rPr>
                        <a:t>$23.2M</a:t>
                      </a:r>
                    </a:p>
                  </a:txBody>
                  <a:tcPr marL="0" marR="0" marT="0" marB="0" anchor="ctr"/>
                </a:tc>
                <a:tc>
                  <a:txBody>
                    <a:bodyPr/>
                    <a:lstStyle/>
                    <a:p>
                      <a:pPr marL="0" algn="ctr" defTabSz="914400" rtl="0" eaLnBrk="1" fontAlgn="b" latinLnBrk="0" hangingPunct="1"/>
                      <a:r>
                        <a:rPr lang="en-US" sz="1600" b="0" i="0" u="none" strike="noStrike" kern="1200">
                          <a:solidFill>
                            <a:srgbClr val="000000"/>
                          </a:solidFill>
                          <a:effectLst/>
                          <a:latin typeface="Calibri" panose="020F0502020204030204" pitchFamily="34" charset="0"/>
                          <a:ea typeface="+mn-ea"/>
                          <a:cs typeface="+mn-cs"/>
                        </a:rPr>
                        <a:t>$34.3M</a:t>
                      </a:r>
                    </a:p>
                  </a:txBody>
                  <a:tcPr marL="0" marR="0" marT="0" marB="0" anchor="ctr"/>
                </a:tc>
                <a:tc>
                  <a:txBody>
                    <a:bodyPr/>
                    <a:lstStyle/>
                    <a:p>
                      <a:pPr marL="0" algn="ctr" defTabSz="914400" rtl="0" eaLnBrk="1" fontAlgn="b" latinLnBrk="0" hangingPunct="1"/>
                      <a:r>
                        <a:rPr lang="en-US" sz="1600" b="0" i="0" u="none" strike="noStrike" kern="1200">
                          <a:solidFill>
                            <a:srgbClr val="000000"/>
                          </a:solidFill>
                          <a:effectLst/>
                          <a:latin typeface="Calibri" panose="020F0502020204030204" pitchFamily="34" charset="0"/>
                          <a:ea typeface="+mn-ea"/>
                          <a:cs typeface="+mn-cs"/>
                        </a:rPr>
                        <a:t>$159.2M</a:t>
                      </a:r>
                    </a:p>
                  </a:txBody>
                  <a:tcPr marL="0" marR="0" marT="0" marB="0" anchor="ctr"/>
                </a:tc>
                <a:tc>
                  <a:txBody>
                    <a:bodyPr/>
                    <a:lstStyle/>
                    <a:p>
                      <a:pPr marL="0" algn="ctr" defTabSz="914400" rtl="0" eaLnBrk="1" fontAlgn="b" latinLnBrk="0" hangingPunct="1"/>
                      <a:r>
                        <a:rPr lang="en-US" sz="1600" b="0" i="0" u="none" strike="noStrike" kern="1200">
                          <a:solidFill>
                            <a:srgbClr val="000000"/>
                          </a:solidFill>
                          <a:effectLst/>
                          <a:latin typeface="Calibri" panose="020F0502020204030204" pitchFamily="34" charset="0"/>
                          <a:ea typeface="+mn-ea"/>
                          <a:cs typeface="+mn-cs"/>
                        </a:rPr>
                        <a:t>$119.8M</a:t>
                      </a:r>
                    </a:p>
                  </a:txBody>
                  <a:tcPr marL="0" marR="0" marT="0" marB="0" anchor="ctr"/>
                </a:tc>
                <a:tc>
                  <a:txBody>
                    <a:bodyPr/>
                    <a:lstStyle/>
                    <a:p>
                      <a:pPr marL="0" algn="ctr" defTabSz="914400" rtl="0" eaLnBrk="1" fontAlgn="b" latinLnBrk="0" hangingPunct="1"/>
                      <a:r>
                        <a:rPr lang="en-US" sz="1600" b="0" i="0" u="none" strike="noStrike" kern="1200">
                          <a:solidFill>
                            <a:srgbClr val="000000"/>
                          </a:solidFill>
                          <a:effectLst/>
                          <a:latin typeface="Calibri" panose="020F0502020204030204" pitchFamily="34" charset="0"/>
                          <a:ea typeface="+mn-ea"/>
                          <a:cs typeface="+mn-cs"/>
                        </a:rPr>
                        <a:t>$27.5M</a:t>
                      </a:r>
                    </a:p>
                  </a:txBody>
                  <a:tcPr marL="0" marR="0" marT="0" marB="0" anchor="ctr"/>
                </a:tc>
                <a:tc>
                  <a:txBody>
                    <a:bodyPr/>
                    <a:lstStyle/>
                    <a:p>
                      <a:pPr marL="0" algn="ctr" defTabSz="914400" rtl="0" eaLnBrk="1" fontAlgn="b" latinLnBrk="0" hangingPunct="1"/>
                      <a:r>
                        <a:rPr lang="en-US" sz="1600" b="0" i="0" u="none" strike="noStrike" kern="1200">
                          <a:solidFill>
                            <a:srgbClr val="000000"/>
                          </a:solidFill>
                          <a:effectLst/>
                          <a:latin typeface="Calibri" panose="020F0502020204030204" pitchFamily="34" charset="0"/>
                          <a:ea typeface="+mn-ea"/>
                          <a:cs typeface="+mn-cs"/>
                        </a:rPr>
                        <a:t>$92.4M</a:t>
                      </a:r>
                    </a:p>
                  </a:txBody>
                  <a:tcPr marL="0" marR="0" marT="0" marB="0" anchor="ctr"/>
                </a:tc>
                <a:tc>
                  <a:txBody>
                    <a:bodyPr/>
                    <a:lstStyle/>
                    <a:p>
                      <a:pPr marL="0" algn="ctr" defTabSz="914400" rtl="0" eaLnBrk="1" fontAlgn="b" latinLnBrk="0" hangingPunct="1"/>
                      <a:r>
                        <a:rPr lang="en-US" sz="1600" b="0" i="0" u="none" strike="noStrike" kern="1200">
                          <a:solidFill>
                            <a:srgbClr val="000000"/>
                          </a:solidFill>
                          <a:effectLst/>
                          <a:latin typeface="Calibri" panose="020F0502020204030204" pitchFamily="34" charset="0"/>
                          <a:ea typeface="+mn-ea"/>
                          <a:cs typeface="+mn-cs"/>
                        </a:rPr>
                        <a:t>$33.1M</a:t>
                      </a:r>
                    </a:p>
                  </a:txBody>
                  <a:tcPr marL="0" marR="0" marT="0" marB="0" anchor="ctr"/>
                </a:tc>
                <a:tc>
                  <a:txBody>
                    <a:bodyPr/>
                    <a:lstStyle/>
                    <a:p>
                      <a:pPr marL="0" algn="ctr" defTabSz="914400" rtl="0" eaLnBrk="1" fontAlgn="b" latinLnBrk="0" hangingPunct="1"/>
                      <a:r>
                        <a:rPr lang="en-US" sz="1600" b="0" i="0" u="none" strike="noStrike" kern="1200" dirty="0">
                          <a:solidFill>
                            <a:srgbClr val="000000"/>
                          </a:solidFill>
                          <a:effectLst/>
                          <a:latin typeface="Calibri" panose="020F0502020204030204" pitchFamily="34" charset="0"/>
                          <a:ea typeface="+mn-ea"/>
                          <a:cs typeface="+mn-cs"/>
                        </a:rPr>
                        <a:t>$489.5M</a:t>
                      </a:r>
                    </a:p>
                  </a:txBody>
                  <a:tcPr marL="0" marR="0" marT="0" marB="0" anchor="ctr"/>
                </a:tc>
                <a:extLst>
                  <a:ext uri="{0D108BD9-81ED-4DB2-BD59-A6C34878D82A}">
                    <a16:rowId xmlns:a16="http://schemas.microsoft.com/office/drawing/2014/main" val="811706081"/>
                  </a:ext>
                </a:extLst>
              </a:tr>
              <a:tr h="811363">
                <a:tc>
                  <a:txBody>
                    <a:bodyPr/>
                    <a:lstStyle/>
                    <a:p>
                      <a:pPr marL="0" algn="ctr" defTabSz="457200" rtl="0" eaLnBrk="1" latinLnBrk="0" hangingPunct="1"/>
                      <a:r>
                        <a:rPr lang="en-US" sz="1600" b="1" kern="1200" dirty="0">
                          <a:solidFill>
                            <a:schemeClr val="tx1"/>
                          </a:solidFill>
                          <a:latin typeface="Calibri" panose="020F0502020204030204" pitchFamily="34" charset="0"/>
                          <a:cs typeface="Calibri" panose="020F0502020204030204" pitchFamily="34" charset="0"/>
                        </a:rPr>
                        <a:t>PUSF Funding Per Fundable Student</a:t>
                      </a:r>
                      <a:endParaRPr lang="en-US" sz="1600" b="1" kern="1200" dirty="0">
                        <a:solidFill>
                          <a:schemeClr val="tx1"/>
                        </a:solidFill>
                        <a:latin typeface="Calibri" panose="020F0502020204030204" pitchFamily="34" charset="0"/>
                        <a:ea typeface="+mn-ea"/>
                        <a:cs typeface="Calibri" panose="020F0502020204030204" pitchFamily="34" charset="0"/>
                      </a:endParaRPr>
                    </a:p>
                  </a:txBody>
                  <a:tcPr anchor="ctr"/>
                </a:tc>
                <a:tc>
                  <a:txBody>
                    <a:bodyPr/>
                    <a:lstStyle/>
                    <a:p>
                      <a:pPr marL="0" algn="ctr" defTabSz="914400" rtl="0" eaLnBrk="1" fontAlgn="b" latinLnBrk="0" hangingPunct="1"/>
                      <a:r>
                        <a:rPr lang="en-US" sz="1600" b="1" i="0" u="none" strike="noStrike" kern="1200">
                          <a:solidFill>
                            <a:srgbClr val="000000"/>
                          </a:solidFill>
                          <a:effectLst/>
                          <a:latin typeface="Calibri" panose="020F0502020204030204" pitchFamily="34" charset="0"/>
                          <a:ea typeface="+mn-ea"/>
                          <a:cs typeface="+mn-cs"/>
                        </a:rPr>
                        <a:t>$15,161 </a:t>
                      </a:r>
                    </a:p>
                  </a:txBody>
                  <a:tcPr marL="0" marR="0" marT="0" marB="0" anchor="ctr"/>
                </a:tc>
                <a:tc>
                  <a:txBody>
                    <a:bodyPr/>
                    <a:lstStyle/>
                    <a:p>
                      <a:pPr marL="0" algn="ctr" defTabSz="914400" rtl="0" eaLnBrk="1" fontAlgn="b" latinLnBrk="0" hangingPunct="1"/>
                      <a:r>
                        <a:rPr lang="en-US" sz="1600" b="1" i="0" u="none" strike="noStrike" kern="1200">
                          <a:solidFill>
                            <a:srgbClr val="000000"/>
                          </a:solidFill>
                          <a:effectLst/>
                          <a:latin typeface="Calibri" panose="020F0502020204030204" pitchFamily="34" charset="0"/>
                          <a:ea typeface="+mn-ea"/>
                          <a:cs typeface="+mn-cs"/>
                        </a:rPr>
                        <a:t>$13,532 </a:t>
                      </a:r>
                    </a:p>
                  </a:txBody>
                  <a:tcPr marL="0" marR="0" marT="0" marB="0" anchor="ctr"/>
                </a:tc>
                <a:tc>
                  <a:txBody>
                    <a:bodyPr/>
                    <a:lstStyle/>
                    <a:p>
                      <a:pPr marL="0" algn="ctr" defTabSz="914400" rtl="0" eaLnBrk="1" fontAlgn="b" latinLnBrk="0" hangingPunct="1"/>
                      <a:r>
                        <a:rPr lang="en-US" sz="1600" b="1" i="0" u="none" strike="noStrike" kern="1200">
                          <a:solidFill>
                            <a:srgbClr val="000000"/>
                          </a:solidFill>
                          <a:effectLst/>
                          <a:latin typeface="Calibri" panose="020F0502020204030204" pitchFamily="34" charset="0"/>
                          <a:ea typeface="+mn-ea"/>
                          <a:cs typeface="+mn-cs"/>
                        </a:rPr>
                        <a:t>$8,874 </a:t>
                      </a:r>
                    </a:p>
                  </a:txBody>
                  <a:tcPr marL="0" marR="0" marT="0" marB="0" anchor="ctr"/>
                </a:tc>
                <a:tc>
                  <a:txBody>
                    <a:bodyPr/>
                    <a:lstStyle/>
                    <a:p>
                      <a:pPr marL="0" algn="ctr" defTabSz="914400" rtl="0" eaLnBrk="1" fontAlgn="b" latinLnBrk="0" hangingPunct="1"/>
                      <a:r>
                        <a:rPr lang="en-US" sz="1600" b="1" i="0" u="none" strike="noStrike" kern="1200">
                          <a:solidFill>
                            <a:srgbClr val="000000"/>
                          </a:solidFill>
                          <a:effectLst/>
                          <a:latin typeface="Calibri" panose="020F0502020204030204" pitchFamily="34" charset="0"/>
                          <a:ea typeface="+mn-ea"/>
                          <a:cs typeface="+mn-cs"/>
                        </a:rPr>
                        <a:t>$9,760 </a:t>
                      </a:r>
                    </a:p>
                  </a:txBody>
                  <a:tcPr marL="0" marR="0" marT="0" marB="0" anchor="ctr"/>
                </a:tc>
                <a:tc>
                  <a:txBody>
                    <a:bodyPr/>
                    <a:lstStyle/>
                    <a:p>
                      <a:pPr marL="0" algn="ctr" defTabSz="914400" rtl="0" eaLnBrk="1" fontAlgn="b" latinLnBrk="0" hangingPunct="1"/>
                      <a:r>
                        <a:rPr lang="en-US" sz="1600" b="1" i="0" u="none" strike="noStrike" kern="1200" dirty="0">
                          <a:solidFill>
                            <a:srgbClr val="000000"/>
                          </a:solidFill>
                          <a:effectLst/>
                          <a:latin typeface="Calibri" panose="020F0502020204030204" pitchFamily="34" charset="0"/>
                          <a:ea typeface="+mn-ea"/>
                          <a:cs typeface="+mn-cs"/>
                        </a:rPr>
                        <a:t>$11,482 </a:t>
                      </a:r>
                    </a:p>
                  </a:txBody>
                  <a:tcPr marL="0" marR="0" marT="0" marB="0" anchor="ctr"/>
                </a:tc>
                <a:tc>
                  <a:txBody>
                    <a:bodyPr/>
                    <a:lstStyle/>
                    <a:p>
                      <a:pPr marL="0" algn="ctr" defTabSz="914400" rtl="0" eaLnBrk="1" fontAlgn="b" latinLnBrk="0" hangingPunct="1"/>
                      <a:r>
                        <a:rPr lang="en-US" sz="1600" b="1" i="0" u="none" strike="noStrike" kern="1200">
                          <a:solidFill>
                            <a:srgbClr val="000000"/>
                          </a:solidFill>
                          <a:effectLst/>
                          <a:latin typeface="Calibri" panose="020F0502020204030204" pitchFamily="34" charset="0"/>
                          <a:ea typeface="+mn-ea"/>
                          <a:cs typeface="+mn-cs"/>
                        </a:rPr>
                        <a:t>$7,224 </a:t>
                      </a:r>
                    </a:p>
                  </a:txBody>
                  <a:tcPr marL="0" marR="0" marT="0" marB="0" anchor="ctr"/>
                </a:tc>
                <a:tc>
                  <a:txBody>
                    <a:bodyPr/>
                    <a:lstStyle/>
                    <a:p>
                      <a:pPr marL="0" algn="ctr" defTabSz="914400" rtl="0" eaLnBrk="1" fontAlgn="b" latinLnBrk="0" hangingPunct="1"/>
                      <a:r>
                        <a:rPr lang="en-US" sz="1600" b="1" i="0" u="none" strike="noStrike" kern="1200" dirty="0">
                          <a:solidFill>
                            <a:srgbClr val="000000"/>
                          </a:solidFill>
                          <a:effectLst/>
                          <a:latin typeface="Calibri" panose="020F0502020204030204" pitchFamily="34" charset="0"/>
                          <a:ea typeface="+mn-ea"/>
                          <a:cs typeface="+mn-cs"/>
                        </a:rPr>
                        <a:t>$10,803 </a:t>
                      </a:r>
                    </a:p>
                  </a:txBody>
                  <a:tcPr marL="0" marR="0" marT="0" marB="0" anchor="ctr"/>
                </a:tc>
                <a:tc>
                  <a:txBody>
                    <a:bodyPr/>
                    <a:lstStyle/>
                    <a:p>
                      <a:pPr marL="0" algn="ctr" defTabSz="914400" rtl="0" eaLnBrk="1" fontAlgn="b" latinLnBrk="0" hangingPunct="1"/>
                      <a:r>
                        <a:rPr lang="en-US" sz="1600" b="1" i="0" u="none" strike="noStrike" kern="1200" dirty="0">
                          <a:solidFill>
                            <a:srgbClr val="000000"/>
                          </a:solidFill>
                          <a:effectLst/>
                          <a:latin typeface="Calibri" panose="020F0502020204030204" pitchFamily="34" charset="0"/>
                          <a:ea typeface="+mn-ea"/>
                          <a:cs typeface="+mn-cs"/>
                        </a:rPr>
                        <a:t>$9,318 </a:t>
                      </a:r>
                    </a:p>
                  </a:txBody>
                  <a:tcPr marL="0" marR="0" marT="0" marB="0" anchor="ctr"/>
                </a:tc>
                <a:extLst>
                  <a:ext uri="{0D108BD9-81ED-4DB2-BD59-A6C34878D82A}">
                    <a16:rowId xmlns:a16="http://schemas.microsoft.com/office/drawing/2014/main" val="1529832287"/>
                  </a:ext>
                </a:extLst>
              </a:tr>
              <a:tr h="0">
                <a:tc gridSpan="9">
                  <a:txBody>
                    <a:bodyPr/>
                    <a:lstStyle/>
                    <a:p>
                      <a:pPr marL="0" algn="ctr" defTabSz="457200" rtl="0" eaLnBrk="1" latinLnBrk="0" hangingPunct="1"/>
                      <a:endParaRPr lang="en-US" sz="1600" b="0" kern="1200" dirty="0">
                        <a:solidFill>
                          <a:schemeClr val="dk1"/>
                        </a:solidFill>
                        <a:latin typeface="Calibri" panose="020F0502020204030204" pitchFamily="34" charset="0"/>
                        <a:ea typeface="+mn-ea"/>
                        <a:cs typeface="Calibri" panose="020F0502020204030204" pitchFamily="34" charset="0"/>
                      </a:endParaRPr>
                    </a:p>
                  </a:txBody>
                  <a:tcPr anchor="ctr">
                    <a:solidFill>
                      <a:srgbClr val="007434"/>
                    </a:solidFill>
                  </a:tcPr>
                </a:tc>
                <a:tc hMerge="1">
                  <a:txBody>
                    <a:bodyPr/>
                    <a:lstStyle/>
                    <a:p>
                      <a:endParaRPr lang="en-US"/>
                    </a:p>
                  </a:txBody>
                  <a:tcPr/>
                </a:tc>
                <a:tc hMerge="1">
                  <a:txBody>
                    <a:bodyPr/>
                    <a:lstStyle/>
                    <a:p>
                      <a:pPr marL="0" algn="ctr" defTabSz="457200" rtl="0" eaLnBrk="1" fontAlgn="b" latinLnBrk="0" hangingPunct="1"/>
                      <a:endParaRPr lang="en-US" sz="100" b="0" kern="1200" dirty="0">
                        <a:solidFill>
                          <a:schemeClr val="dk1"/>
                        </a:solidFill>
                        <a:latin typeface="Helvetica" panose="020B0604020202020204" pitchFamily="34" charset="0"/>
                        <a:ea typeface="+mn-ea"/>
                        <a:cs typeface="Helvetica" panose="020B0604020202020204" pitchFamily="34" charset="0"/>
                      </a:endParaRPr>
                    </a:p>
                  </a:txBody>
                  <a:tcPr marL="9525" marR="9525" marT="9525" marB="0" anchor="ctr">
                    <a:solidFill>
                      <a:srgbClr val="007434"/>
                    </a:solidFill>
                  </a:tcPr>
                </a:tc>
                <a:tc hMerge="1">
                  <a:txBody>
                    <a:bodyPr/>
                    <a:lstStyle/>
                    <a:p>
                      <a:pPr marL="0" algn="ctr" defTabSz="457200" rtl="0" eaLnBrk="1" fontAlgn="b" latinLnBrk="0" hangingPunct="1"/>
                      <a:endParaRPr lang="en-US" sz="100" b="0" kern="1200" dirty="0">
                        <a:solidFill>
                          <a:schemeClr val="dk1"/>
                        </a:solidFill>
                        <a:latin typeface="Helvetica" panose="020B0604020202020204" pitchFamily="34" charset="0"/>
                        <a:ea typeface="+mn-ea"/>
                        <a:cs typeface="Helvetica" panose="020B0604020202020204" pitchFamily="34" charset="0"/>
                      </a:endParaRPr>
                    </a:p>
                  </a:txBody>
                  <a:tcPr marL="9525" marR="9525" marT="9525" marB="0" anchor="ctr">
                    <a:solidFill>
                      <a:srgbClr val="007434"/>
                    </a:solidFill>
                  </a:tcPr>
                </a:tc>
                <a:tc hMerge="1">
                  <a:txBody>
                    <a:bodyPr/>
                    <a:lstStyle/>
                    <a:p>
                      <a:pPr marL="0" algn="ctr" defTabSz="457200" rtl="0" eaLnBrk="1" fontAlgn="b" latinLnBrk="0" hangingPunct="1"/>
                      <a:endParaRPr lang="en-US" sz="100" b="0" kern="1200" dirty="0">
                        <a:solidFill>
                          <a:schemeClr val="dk1"/>
                        </a:solidFill>
                        <a:latin typeface="Helvetica" panose="020B0604020202020204" pitchFamily="34" charset="0"/>
                        <a:ea typeface="+mn-ea"/>
                        <a:cs typeface="Helvetica" panose="020B0604020202020204" pitchFamily="34" charset="0"/>
                      </a:endParaRPr>
                    </a:p>
                  </a:txBody>
                  <a:tcPr marL="9525" marR="9525" marT="9525" marB="0" anchor="ctr">
                    <a:solidFill>
                      <a:srgbClr val="007434"/>
                    </a:solidFill>
                  </a:tcPr>
                </a:tc>
                <a:tc hMerge="1">
                  <a:txBody>
                    <a:bodyPr/>
                    <a:lstStyle/>
                    <a:p>
                      <a:pPr marL="0" algn="ctr" defTabSz="457200" rtl="0" eaLnBrk="1" fontAlgn="b" latinLnBrk="0" hangingPunct="1"/>
                      <a:endParaRPr lang="en-US" sz="100" b="0" kern="1200" dirty="0">
                        <a:solidFill>
                          <a:schemeClr val="dk1"/>
                        </a:solidFill>
                        <a:latin typeface="Helvetica" panose="020B0604020202020204" pitchFamily="34" charset="0"/>
                        <a:ea typeface="+mn-ea"/>
                        <a:cs typeface="Helvetica" panose="020B0604020202020204" pitchFamily="34" charset="0"/>
                      </a:endParaRPr>
                    </a:p>
                  </a:txBody>
                  <a:tcPr marL="9525" marR="9525" marT="9525" marB="0" anchor="ctr">
                    <a:solidFill>
                      <a:srgbClr val="007434"/>
                    </a:solidFill>
                  </a:tcPr>
                </a:tc>
                <a:tc hMerge="1">
                  <a:txBody>
                    <a:bodyPr/>
                    <a:lstStyle/>
                    <a:p>
                      <a:pPr marL="0" algn="ctr" defTabSz="457200" rtl="0" eaLnBrk="1" fontAlgn="b" latinLnBrk="0" hangingPunct="1"/>
                      <a:endParaRPr lang="en-US" sz="100" b="0" kern="1200" dirty="0">
                        <a:solidFill>
                          <a:schemeClr val="dk1"/>
                        </a:solidFill>
                        <a:latin typeface="Helvetica" panose="020B0604020202020204" pitchFamily="34" charset="0"/>
                        <a:ea typeface="+mn-ea"/>
                        <a:cs typeface="Helvetica" panose="020B0604020202020204" pitchFamily="34" charset="0"/>
                      </a:endParaRPr>
                    </a:p>
                  </a:txBody>
                  <a:tcPr marL="9525" marR="9525" marT="9525" marB="0" anchor="ctr">
                    <a:solidFill>
                      <a:srgbClr val="007434"/>
                    </a:solidFill>
                  </a:tcPr>
                </a:tc>
                <a:tc hMerge="1">
                  <a:txBody>
                    <a:bodyPr/>
                    <a:lstStyle/>
                    <a:p>
                      <a:pPr marL="0" algn="ctr" defTabSz="457200" rtl="0" eaLnBrk="1" fontAlgn="b" latinLnBrk="0" hangingPunct="1"/>
                      <a:endParaRPr lang="en-US" sz="100" b="0" kern="1200" dirty="0">
                        <a:solidFill>
                          <a:schemeClr val="dk1"/>
                        </a:solidFill>
                        <a:latin typeface="Helvetica" panose="020B0604020202020204" pitchFamily="34" charset="0"/>
                        <a:ea typeface="+mn-ea"/>
                        <a:cs typeface="Helvetica" panose="020B0604020202020204" pitchFamily="34" charset="0"/>
                      </a:endParaRPr>
                    </a:p>
                  </a:txBody>
                  <a:tcPr marL="9525" marR="9525" marT="9525" marB="0" anchor="ctr">
                    <a:solidFill>
                      <a:srgbClr val="007434"/>
                    </a:solidFill>
                  </a:tcPr>
                </a:tc>
                <a:tc hMerge="1">
                  <a:txBody>
                    <a:bodyPr/>
                    <a:lstStyle/>
                    <a:p>
                      <a:endParaRPr lang="en-US"/>
                    </a:p>
                  </a:txBody>
                  <a:tcPr/>
                </a:tc>
                <a:extLst>
                  <a:ext uri="{0D108BD9-81ED-4DB2-BD59-A6C34878D82A}">
                    <a16:rowId xmlns:a16="http://schemas.microsoft.com/office/drawing/2014/main" val="1742323551"/>
                  </a:ext>
                </a:extLst>
              </a:tr>
              <a:tr h="810516">
                <a:tc>
                  <a:txBody>
                    <a:bodyPr/>
                    <a:lstStyle/>
                    <a:p>
                      <a:pPr marL="0" algn="ctr" defTabSz="457200" rtl="0" eaLnBrk="1" fontAlgn="b" latinLnBrk="0" hangingPunct="1"/>
                      <a:r>
                        <a:rPr lang="en-US" sz="1600" kern="1200" dirty="0">
                          <a:latin typeface="Calibri" panose="020F0502020204030204" pitchFamily="34" charset="0"/>
                          <a:cs typeface="Calibri" panose="020F0502020204030204" pitchFamily="34" charset="0"/>
                        </a:rPr>
                        <a:t>Total FY 2024 </a:t>
                      </a:r>
                    </a:p>
                    <a:p>
                      <a:pPr marL="0" algn="ctr" defTabSz="457200" rtl="0" eaLnBrk="1" fontAlgn="b" latinLnBrk="0" hangingPunct="1"/>
                      <a:r>
                        <a:rPr lang="en-US" sz="1600" kern="1200" dirty="0">
                          <a:latin typeface="Calibri" panose="020F0502020204030204" pitchFamily="34" charset="0"/>
                          <a:cs typeface="Calibri" panose="020F0502020204030204" pitchFamily="34" charset="0"/>
                        </a:rPr>
                        <a:t>State Funding</a:t>
                      </a:r>
                      <a:endParaRPr lang="en-US" sz="1600" b="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tc>
                  <a:txBody>
                    <a:bodyPr/>
                    <a:lstStyle/>
                    <a:p>
                      <a:pPr marL="0" algn="ctr" defTabSz="914400" rtl="0" eaLnBrk="1" fontAlgn="b" latinLnBrk="0" hangingPunct="1"/>
                      <a:r>
                        <a:rPr lang="en-US" sz="1600" b="0" i="0" u="none" strike="noStrike" kern="1200">
                          <a:solidFill>
                            <a:srgbClr val="000000"/>
                          </a:solidFill>
                          <a:effectLst/>
                          <a:latin typeface="Calibri" panose="020F0502020204030204" pitchFamily="34" charset="0"/>
                          <a:ea typeface="+mn-ea"/>
                          <a:cs typeface="+mn-cs"/>
                        </a:rPr>
                        <a:t>$25.7M</a:t>
                      </a:r>
                    </a:p>
                  </a:txBody>
                  <a:tcPr marL="0" marR="0" marT="0" marB="0" anchor="ctr"/>
                </a:tc>
                <a:tc>
                  <a:txBody>
                    <a:bodyPr/>
                    <a:lstStyle/>
                    <a:p>
                      <a:pPr marL="0" algn="ctr" defTabSz="914400" rtl="0" eaLnBrk="1" fontAlgn="b" latinLnBrk="0" hangingPunct="1"/>
                      <a:r>
                        <a:rPr lang="en-US" sz="1600" b="0" i="0" u="none" strike="noStrike" kern="1200">
                          <a:solidFill>
                            <a:srgbClr val="000000"/>
                          </a:solidFill>
                          <a:effectLst/>
                          <a:latin typeface="Calibri" panose="020F0502020204030204" pitchFamily="34" charset="0"/>
                          <a:ea typeface="+mn-ea"/>
                          <a:cs typeface="+mn-cs"/>
                        </a:rPr>
                        <a:t>$38.1M</a:t>
                      </a:r>
                    </a:p>
                  </a:txBody>
                  <a:tcPr marL="0" marR="0" marT="0" marB="0" anchor="ctr"/>
                </a:tc>
                <a:tc>
                  <a:txBody>
                    <a:bodyPr/>
                    <a:lstStyle/>
                    <a:p>
                      <a:pPr marL="0" algn="ctr" defTabSz="914400" rtl="0" eaLnBrk="1" fontAlgn="b" latinLnBrk="0" hangingPunct="1"/>
                      <a:r>
                        <a:rPr lang="en-US" sz="1600" b="0" i="0" u="none" strike="noStrike" kern="1200">
                          <a:solidFill>
                            <a:srgbClr val="000000"/>
                          </a:solidFill>
                          <a:effectLst/>
                          <a:latin typeface="Calibri" panose="020F0502020204030204" pitchFamily="34" charset="0"/>
                          <a:ea typeface="+mn-ea"/>
                          <a:cs typeface="+mn-cs"/>
                        </a:rPr>
                        <a:t>$301.3M</a:t>
                      </a:r>
                    </a:p>
                  </a:txBody>
                  <a:tcPr marL="0" marR="0" marT="0" marB="0" anchor="ctr"/>
                </a:tc>
                <a:tc>
                  <a:txBody>
                    <a:bodyPr/>
                    <a:lstStyle/>
                    <a:p>
                      <a:pPr marL="0" algn="ctr" defTabSz="914400" rtl="0" eaLnBrk="1" fontAlgn="b" latinLnBrk="0" hangingPunct="1"/>
                      <a:r>
                        <a:rPr lang="en-US" sz="1600" b="0" i="0" u="none" strike="noStrike" kern="1200">
                          <a:solidFill>
                            <a:srgbClr val="000000"/>
                          </a:solidFill>
                          <a:effectLst/>
                          <a:latin typeface="Calibri" panose="020F0502020204030204" pitchFamily="34" charset="0"/>
                          <a:ea typeface="+mn-ea"/>
                          <a:cs typeface="+mn-cs"/>
                        </a:rPr>
                        <a:t>$131.1M</a:t>
                      </a:r>
                    </a:p>
                  </a:txBody>
                  <a:tcPr marL="0" marR="0" marT="0" marB="0" anchor="ctr"/>
                </a:tc>
                <a:tc>
                  <a:txBody>
                    <a:bodyPr/>
                    <a:lstStyle/>
                    <a:p>
                      <a:pPr marL="0" algn="ctr" defTabSz="914400" rtl="0" eaLnBrk="1" fontAlgn="b" latinLnBrk="0" hangingPunct="1"/>
                      <a:r>
                        <a:rPr lang="en-US" sz="1600" b="0" i="0" u="none" strike="noStrike" kern="1200">
                          <a:solidFill>
                            <a:srgbClr val="000000"/>
                          </a:solidFill>
                          <a:effectLst/>
                          <a:latin typeface="Calibri" panose="020F0502020204030204" pitchFamily="34" charset="0"/>
                          <a:ea typeface="+mn-ea"/>
                          <a:cs typeface="+mn-cs"/>
                        </a:rPr>
                        <a:t>$30.0M</a:t>
                      </a:r>
                    </a:p>
                  </a:txBody>
                  <a:tcPr marL="0" marR="0" marT="0" marB="0" anchor="ctr"/>
                </a:tc>
                <a:tc>
                  <a:txBody>
                    <a:bodyPr/>
                    <a:lstStyle/>
                    <a:p>
                      <a:pPr marL="0" algn="ctr" defTabSz="914400" rtl="0" eaLnBrk="1" fontAlgn="b" latinLnBrk="0" hangingPunct="1"/>
                      <a:r>
                        <a:rPr lang="en-US" sz="1600" b="0" i="0" u="none" strike="noStrike" kern="1200">
                          <a:solidFill>
                            <a:srgbClr val="000000"/>
                          </a:solidFill>
                          <a:effectLst/>
                          <a:latin typeface="Calibri" panose="020F0502020204030204" pitchFamily="34" charset="0"/>
                          <a:ea typeface="+mn-ea"/>
                          <a:cs typeface="+mn-cs"/>
                        </a:rPr>
                        <a:t>$97.0M</a:t>
                      </a:r>
                    </a:p>
                  </a:txBody>
                  <a:tcPr marL="0" marR="0" marT="0" marB="0" anchor="ctr"/>
                </a:tc>
                <a:tc>
                  <a:txBody>
                    <a:bodyPr/>
                    <a:lstStyle/>
                    <a:p>
                      <a:pPr marL="0" algn="ctr" defTabSz="914400" rtl="0" eaLnBrk="1" fontAlgn="b" latinLnBrk="0" hangingPunct="1"/>
                      <a:r>
                        <a:rPr lang="en-US" sz="1600" b="0" i="0" u="none" strike="noStrike" kern="1200">
                          <a:solidFill>
                            <a:srgbClr val="000000"/>
                          </a:solidFill>
                          <a:effectLst/>
                          <a:latin typeface="Calibri" panose="020F0502020204030204" pitchFamily="34" charset="0"/>
                          <a:ea typeface="+mn-ea"/>
                          <a:cs typeface="+mn-cs"/>
                        </a:rPr>
                        <a:t>$35.8M</a:t>
                      </a:r>
                    </a:p>
                  </a:txBody>
                  <a:tcPr marL="0" marR="0" marT="0" marB="0" anchor="ctr"/>
                </a:tc>
                <a:tc>
                  <a:txBody>
                    <a:bodyPr/>
                    <a:lstStyle/>
                    <a:p>
                      <a:pPr marL="0" algn="ctr" defTabSz="914400" rtl="0" eaLnBrk="1" fontAlgn="b" latinLnBrk="0" hangingPunct="1"/>
                      <a:r>
                        <a:rPr lang="en-US" sz="1600" b="0" i="0" u="none" strike="noStrike" kern="1200" dirty="0">
                          <a:solidFill>
                            <a:srgbClr val="000000"/>
                          </a:solidFill>
                          <a:effectLst/>
                          <a:latin typeface="Calibri" panose="020F0502020204030204" pitchFamily="34" charset="0"/>
                          <a:ea typeface="+mn-ea"/>
                          <a:cs typeface="+mn-cs"/>
                        </a:rPr>
                        <a:t>$659.1M</a:t>
                      </a:r>
                    </a:p>
                  </a:txBody>
                  <a:tcPr marL="0" marR="0" marT="0" marB="0" anchor="ctr"/>
                </a:tc>
                <a:extLst>
                  <a:ext uri="{0D108BD9-81ED-4DB2-BD59-A6C34878D82A}">
                    <a16:rowId xmlns:a16="http://schemas.microsoft.com/office/drawing/2014/main" val="3756910556"/>
                  </a:ext>
                </a:extLst>
              </a:tr>
              <a:tr h="1051767">
                <a:tc>
                  <a:txBody>
                    <a:bodyPr/>
                    <a:lstStyle/>
                    <a:p>
                      <a:pPr marL="0" algn="ctr" defTabSz="457200" rtl="0" eaLnBrk="1" fontAlgn="b" latinLnBrk="0" hangingPunct="1"/>
                      <a:r>
                        <a:rPr lang="en-US" sz="1600" b="1" kern="1200" dirty="0">
                          <a:solidFill>
                            <a:schemeClr val="tx1"/>
                          </a:solidFill>
                          <a:latin typeface="Calibri" panose="020F0502020204030204" pitchFamily="34" charset="0"/>
                          <a:cs typeface="Calibri" panose="020F0502020204030204" pitchFamily="34" charset="0"/>
                        </a:rPr>
                        <a:t>State Funding per Fundable Student</a:t>
                      </a:r>
                      <a:endParaRPr lang="en-US" sz="1600" b="1" kern="1200" dirty="0">
                        <a:solidFill>
                          <a:schemeClr val="tx1"/>
                        </a:solidFill>
                        <a:latin typeface="Calibri" panose="020F0502020204030204" pitchFamily="34" charset="0"/>
                        <a:ea typeface="+mn-ea"/>
                        <a:cs typeface="Calibri" panose="020F0502020204030204" pitchFamily="34" charset="0"/>
                      </a:endParaRPr>
                    </a:p>
                  </a:txBody>
                  <a:tcPr anchor="ctr"/>
                </a:tc>
                <a:tc>
                  <a:txBody>
                    <a:bodyPr/>
                    <a:lstStyle/>
                    <a:p>
                      <a:pPr marL="0" algn="ctr" defTabSz="914400" rtl="0" eaLnBrk="1" fontAlgn="b" latinLnBrk="0" hangingPunct="1"/>
                      <a:r>
                        <a:rPr lang="en-US" sz="1600" b="1" i="0" u="none" strike="noStrike" kern="1200">
                          <a:solidFill>
                            <a:srgbClr val="000000"/>
                          </a:solidFill>
                          <a:effectLst/>
                          <a:latin typeface="Calibri" panose="020F0502020204030204" pitchFamily="34" charset="0"/>
                          <a:ea typeface="+mn-ea"/>
                          <a:cs typeface="+mn-cs"/>
                        </a:rPr>
                        <a:t>$16,760 </a:t>
                      </a:r>
                    </a:p>
                  </a:txBody>
                  <a:tcPr marL="0" marR="0" marT="0" marB="0" anchor="ctr"/>
                </a:tc>
                <a:tc>
                  <a:txBody>
                    <a:bodyPr/>
                    <a:lstStyle/>
                    <a:p>
                      <a:pPr marL="0" algn="ctr" defTabSz="914400" rtl="0" eaLnBrk="1" fontAlgn="b" latinLnBrk="0" hangingPunct="1"/>
                      <a:r>
                        <a:rPr lang="en-US" sz="1600" b="1" i="0" u="none" strike="noStrike" kern="1200">
                          <a:solidFill>
                            <a:srgbClr val="000000"/>
                          </a:solidFill>
                          <a:effectLst/>
                          <a:latin typeface="Calibri" panose="020F0502020204030204" pitchFamily="34" charset="0"/>
                          <a:ea typeface="+mn-ea"/>
                          <a:cs typeface="+mn-cs"/>
                        </a:rPr>
                        <a:t>$15,056 </a:t>
                      </a:r>
                    </a:p>
                  </a:txBody>
                  <a:tcPr marL="0" marR="0" marT="0" marB="0" anchor="ctr"/>
                </a:tc>
                <a:tc>
                  <a:txBody>
                    <a:bodyPr/>
                    <a:lstStyle/>
                    <a:p>
                      <a:pPr marL="0" algn="ctr" defTabSz="914400" rtl="0" eaLnBrk="1" fontAlgn="b" latinLnBrk="0" hangingPunct="1"/>
                      <a:r>
                        <a:rPr lang="en-US" sz="1600" b="1" i="0" u="none" strike="noStrike" kern="1200">
                          <a:solidFill>
                            <a:srgbClr val="000000"/>
                          </a:solidFill>
                          <a:effectLst/>
                          <a:latin typeface="Calibri" panose="020F0502020204030204" pitchFamily="34" charset="0"/>
                          <a:ea typeface="+mn-ea"/>
                          <a:cs typeface="+mn-cs"/>
                        </a:rPr>
                        <a:t>$16,798 </a:t>
                      </a:r>
                    </a:p>
                  </a:txBody>
                  <a:tcPr marL="0" marR="0" marT="0" marB="0" anchor="ctr"/>
                </a:tc>
                <a:tc>
                  <a:txBody>
                    <a:bodyPr/>
                    <a:lstStyle/>
                    <a:p>
                      <a:pPr marL="0" algn="ctr" defTabSz="914400" rtl="0" eaLnBrk="1" fontAlgn="b" latinLnBrk="0" hangingPunct="1"/>
                      <a:r>
                        <a:rPr lang="en-US" sz="1600" b="1" i="0" u="none" strike="noStrike" kern="1200">
                          <a:solidFill>
                            <a:srgbClr val="000000"/>
                          </a:solidFill>
                          <a:effectLst/>
                          <a:latin typeface="Calibri" panose="020F0502020204030204" pitchFamily="34" charset="0"/>
                          <a:ea typeface="+mn-ea"/>
                          <a:cs typeface="+mn-cs"/>
                        </a:rPr>
                        <a:t>$10,683 </a:t>
                      </a:r>
                    </a:p>
                  </a:txBody>
                  <a:tcPr marL="0" marR="0" marT="0" marB="0" anchor="ctr"/>
                </a:tc>
                <a:tc>
                  <a:txBody>
                    <a:bodyPr/>
                    <a:lstStyle/>
                    <a:p>
                      <a:pPr marL="0" algn="ctr" defTabSz="914400" rtl="0" eaLnBrk="1" fontAlgn="b" latinLnBrk="0" hangingPunct="1"/>
                      <a:r>
                        <a:rPr lang="en-US" sz="1600" b="1" i="0" u="none" strike="noStrike" kern="1200">
                          <a:solidFill>
                            <a:srgbClr val="000000"/>
                          </a:solidFill>
                          <a:effectLst/>
                          <a:latin typeface="Calibri" panose="020F0502020204030204" pitchFamily="34" charset="0"/>
                          <a:ea typeface="+mn-ea"/>
                          <a:cs typeface="+mn-cs"/>
                        </a:rPr>
                        <a:t>$12,532 </a:t>
                      </a:r>
                    </a:p>
                  </a:txBody>
                  <a:tcPr marL="0" marR="0" marT="0" marB="0" anchor="ctr"/>
                </a:tc>
                <a:tc>
                  <a:txBody>
                    <a:bodyPr/>
                    <a:lstStyle/>
                    <a:p>
                      <a:pPr marL="0" algn="ctr" defTabSz="914400" rtl="0" eaLnBrk="1" fontAlgn="b" latinLnBrk="0" hangingPunct="1"/>
                      <a:r>
                        <a:rPr lang="en-US" sz="1600" b="1" i="0" u="none" strike="noStrike" kern="1200" dirty="0">
                          <a:solidFill>
                            <a:srgbClr val="000000"/>
                          </a:solidFill>
                          <a:effectLst/>
                          <a:latin typeface="Calibri" panose="020F0502020204030204" pitchFamily="34" charset="0"/>
                          <a:ea typeface="+mn-ea"/>
                          <a:cs typeface="+mn-cs"/>
                        </a:rPr>
                        <a:t>$7,584 </a:t>
                      </a:r>
                    </a:p>
                  </a:txBody>
                  <a:tcPr marL="0" marR="0" marT="0" marB="0" anchor="ctr"/>
                </a:tc>
                <a:tc>
                  <a:txBody>
                    <a:bodyPr/>
                    <a:lstStyle/>
                    <a:p>
                      <a:pPr marL="0" algn="ctr" defTabSz="914400" rtl="0" eaLnBrk="1" fontAlgn="b" latinLnBrk="0" hangingPunct="1"/>
                      <a:r>
                        <a:rPr lang="en-US" sz="1600" b="1" i="0" u="none" strike="noStrike" kern="1200">
                          <a:solidFill>
                            <a:srgbClr val="000000"/>
                          </a:solidFill>
                          <a:effectLst/>
                          <a:latin typeface="Calibri" panose="020F0502020204030204" pitchFamily="34" charset="0"/>
                          <a:ea typeface="+mn-ea"/>
                          <a:cs typeface="+mn-cs"/>
                        </a:rPr>
                        <a:t>$11,699 </a:t>
                      </a:r>
                    </a:p>
                  </a:txBody>
                  <a:tcPr marL="0" marR="0" marT="0" marB="0" anchor="ctr"/>
                </a:tc>
                <a:tc>
                  <a:txBody>
                    <a:bodyPr/>
                    <a:lstStyle/>
                    <a:p>
                      <a:pPr marL="0" algn="ctr" defTabSz="914400" rtl="0" eaLnBrk="1" fontAlgn="b" latinLnBrk="0" hangingPunct="1"/>
                      <a:r>
                        <a:rPr lang="en-US" sz="1600" b="1" i="0" u="none" strike="noStrike" kern="1200" dirty="0">
                          <a:solidFill>
                            <a:srgbClr val="000000"/>
                          </a:solidFill>
                          <a:effectLst/>
                          <a:latin typeface="Calibri" panose="020F0502020204030204" pitchFamily="34" charset="0"/>
                          <a:ea typeface="+mn-ea"/>
                          <a:cs typeface="+mn-cs"/>
                        </a:rPr>
                        <a:t>$12,548 </a:t>
                      </a:r>
                    </a:p>
                  </a:txBody>
                  <a:tcPr marL="0" marR="0" marT="0" marB="0" anchor="ctr"/>
                </a:tc>
                <a:extLst>
                  <a:ext uri="{0D108BD9-81ED-4DB2-BD59-A6C34878D82A}">
                    <a16:rowId xmlns:a16="http://schemas.microsoft.com/office/drawing/2014/main" val="1929965478"/>
                  </a:ext>
                </a:extLst>
              </a:tr>
            </a:tbl>
          </a:graphicData>
        </a:graphic>
      </p:graphicFrame>
      <p:sp>
        <p:nvSpPr>
          <p:cNvPr id="2" name="Slide Number Placeholder 1"/>
          <p:cNvSpPr>
            <a:spLocks noGrp="1"/>
          </p:cNvSpPr>
          <p:nvPr>
            <p:ph type="sldNum" sz="quarter" idx="12"/>
          </p:nvPr>
        </p:nvSpPr>
        <p:spPr/>
        <p:txBody>
          <a:bodyPr/>
          <a:lstStyle/>
          <a:p>
            <a:pPr>
              <a:defRPr/>
            </a:pPr>
            <a:fld id="{F8A924EB-DF99-4028-85D9-83375C07342F}" type="slidenum">
              <a:rPr lang="en-US" smtClean="0"/>
              <a:pPr>
                <a:defRPr/>
              </a:pPr>
              <a:t>7</a:t>
            </a:fld>
            <a:endParaRPr lang="en-US" dirty="0"/>
          </a:p>
        </p:txBody>
      </p:sp>
      <p:sp>
        <p:nvSpPr>
          <p:cNvPr id="5" name="Rectangle 4">
            <a:extLst>
              <a:ext uri="{FF2B5EF4-FFF2-40B4-BE49-F238E27FC236}">
                <a16:creationId xmlns:a16="http://schemas.microsoft.com/office/drawing/2014/main" id="{DB8605C9-A6A7-2012-388B-228F155D3159}"/>
              </a:ext>
            </a:extLst>
          </p:cNvPr>
          <p:cNvSpPr/>
          <p:nvPr/>
        </p:nvSpPr>
        <p:spPr bwMode="auto">
          <a:xfrm>
            <a:off x="6350558" y="1296203"/>
            <a:ext cx="888442" cy="5200110"/>
          </a:xfrm>
          <a:prstGeom prst="rect">
            <a:avLst/>
          </a:prstGeom>
          <a:solidFill>
            <a:srgbClr val="E2E11B">
              <a:alpha val="30000"/>
            </a:srgbClr>
          </a:solidFill>
          <a:ln w="38100" cap="flat" cmpd="sng" algn="ctr">
            <a:solidFill>
              <a:srgbClr val="E2E11B"/>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dirty="0"/>
          </a:p>
        </p:txBody>
      </p:sp>
      <p:cxnSp>
        <p:nvCxnSpPr>
          <p:cNvPr id="6" name="Straight Connector 5">
            <a:extLst>
              <a:ext uri="{FF2B5EF4-FFF2-40B4-BE49-F238E27FC236}">
                <a16:creationId xmlns:a16="http://schemas.microsoft.com/office/drawing/2014/main" id="{66C6442C-A837-DBEC-A1D4-A963DDEBC1DA}"/>
              </a:ext>
            </a:extLst>
          </p:cNvPr>
          <p:cNvCxnSpPr/>
          <p:nvPr/>
        </p:nvCxnSpPr>
        <p:spPr bwMode="auto">
          <a:xfrm>
            <a:off x="304800" y="9144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4038636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730379315"/>
              </p:ext>
            </p:extLst>
          </p:nvPr>
        </p:nvGraphicFramePr>
        <p:xfrm>
          <a:off x="152400" y="1295400"/>
          <a:ext cx="8851392" cy="4145280"/>
        </p:xfrm>
        <a:graphic>
          <a:graphicData uri="http://schemas.openxmlformats.org/drawingml/2006/table">
            <a:tbl>
              <a:tblPr firstRow="1" bandRow="1">
                <a:tableStyleId>{073A0DAA-6AF3-43AB-8588-CEC1D06C72B9}</a:tableStyleId>
              </a:tblPr>
              <a:tblGrid>
                <a:gridCol w="1828800">
                  <a:extLst>
                    <a:ext uri="{9D8B030D-6E8A-4147-A177-3AD203B41FA5}">
                      <a16:colId xmlns:a16="http://schemas.microsoft.com/office/drawing/2014/main" val="3874066685"/>
                    </a:ext>
                  </a:extLst>
                </a:gridCol>
                <a:gridCol w="838200">
                  <a:extLst>
                    <a:ext uri="{9D8B030D-6E8A-4147-A177-3AD203B41FA5}">
                      <a16:colId xmlns:a16="http://schemas.microsoft.com/office/drawing/2014/main" val="4107265948"/>
                    </a:ext>
                  </a:extLst>
                </a:gridCol>
                <a:gridCol w="838200">
                  <a:extLst>
                    <a:ext uri="{9D8B030D-6E8A-4147-A177-3AD203B41FA5}">
                      <a16:colId xmlns:a16="http://schemas.microsoft.com/office/drawing/2014/main" val="2730513296"/>
                    </a:ext>
                  </a:extLst>
                </a:gridCol>
                <a:gridCol w="838200">
                  <a:extLst>
                    <a:ext uri="{9D8B030D-6E8A-4147-A177-3AD203B41FA5}">
                      <a16:colId xmlns:a16="http://schemas.microsoft.com/office/drawing/2014/main" val="3324121322"/>
                    </a:ext>
                  </a:extLst>
                </a:gridCol>
                <a:gridCol w="838200">
                  <a:extLst>
                    <a:ext uri="{9D8B030D-6E8A-4147-A177-3AD203B41FA5}">
                      <a16:colId xmlns:a16="http://schemas.microsoft.com/office/drawing/2014/main" val="1348226393"/>
                    </a:ext>
                  </a:extLst>
                </a:gridCol>
                <a:gridCol w="838200">
                  <a:extLst>
                    <a:ext uri="{9D8B030D-6E8A-4147-A177-3AD203B41FA5}">
                      <a16:colId xmlns:a16="http://schemas.microsoft.com/office/drawing/2014/main" val="2441963027"/>
                    </a:ext>
                  </a:extLst>
                </a:gridCol>
                <a:gridCol w="838200">
                  <a:extLst>
                    <a:ext uri="{9D8B030D-6E8A-4147-A177-3AD203B41FA5}">
                      <a16:colId xmlns:a16="http://schemas.microsoft.com/office/drawing/2014/main" val="2260413308"/>
                    </a:ext>
                  </a:extLst>
                </a:gridCol>
                <a:gridCol w="838200">
                  <a:extLst>
                    <a:ext uri="{9D8B030D-6E8A-4147-A177-3AD203B41FA5}">
                      <a16:colId xmlns:a16="http://schemas.microsoft.com/office/drawing/2014/main" val="2634989886"/>
                    </a:ext>
                  </a:extLst>
                </a:gridCol>
                <a:gridCol w="1155192">
                  <a:extLst>
                    <a:ext uri="{9D8B030D-6E8A-4147-A177-3AD203B41FA5}">
                      <a16:colId xmlns:a16="http://schemas.microsoft.com/office/drawing/2014/main" val="4015872724"/>
                    </a:ext>
                  </a:extLst>
                </a:gridCol>
              </a:tblGrid>
              <a:tr h="457200">
                <a:tc>
                  <a:txBody>
                    <a:bodyPr/>
                    <a:lstStyle/>
                    <a:p>
                      <a:pPr algn="ctr"/>
                      <a:r>
                        <a:rPr lang="en-US" sz="1800" dirty="0">
                          <a:latin typeface="Calibri" panose="020F0502020204030204" pitchFamily="34" charset="0"/>
                          <a:cs typeface="Calibri" panose="020F0502020204030204" pitchFamily="34" charset="0"/>
                        </a:rPr>
                        <a:t>FY 2024</a:t>
                      </a:r>
                    </a:p>
                  </a:txBody>
                  <a:tcPr anchor="ctr"/>
                </a:tc>
                <a:tc>
                  <a:txBody>
                    <a:bodyPr/>
                    <a:lstStyle/>
                    <a:p>
                      <a:pPr algn="ctr"/>
                      <a:r>
                        <a:rPr lang="en-US" sz="1800" dirty="0">
                          <a:latin typeface="Calibri" panose="020F0502020204030204" pitchFamily="34" charset="0"/>
                          <a:cs typeface="Calibri" panose="020F0502020204030204" pitchFamily="34" charset="0"/>
                        </a:rPr>
                        <a:t>EOU</a:t>
                      </a:r>
                    </a:p>
                  </a:txBody>
                  <a:tcPr anchor="ctr"/>
                </a:tc>
                <a:tc>
                  <a:txBody>
                    <a:bodyPr/>
                    <a:lstStyle/>
                    <a:p>
                      <a:pPr algn="ctr"/>
                      <a:r>
                        <a:rPr lang="en-US" sz="1800" dirty="0">
                          <a:latin typeface="Calibri" panose="020F0502020204030204" pitchFamily="34" charset="0"/>
                          <a:cs typeface="Calibri" panose="020F0502020204030204" pitchFamily="34" charset="0"/>
                        </a:rPr>
                        <a:t>OIT</a:t>
                      </a:r>
                    </a:p>
                  </a:txBody>
                  <a:tcPr anchor="ctr"/>
                </a:tc>
                <a:tc>
                  <a:txBody>
                    <a:bodyPr/>
                    <a:lstStyle/>
                    <a:p>
                      <a:pPr algn="ctr"/>
                      <a:r>
                        <a:rPr lang="en-US" sz="1800" dirty="0">
                          <a:latin typeface="Calibri" panose="020F0502020204030204" pitchFamily="34" charset="0"/>
                          <a:cs typeface="Calibri" panose="020F0502020204030204" pitchFamily="34" charset="0"/>
                        </a:rPr>
                        <a:t>OSU</a:t>
                      </a:r>
                    </a:p>
                  </a:txBody>
                  <a:tcPr anchor="ctr"/>
                </a:tc>
                <a:tc>
                  <a:txBody>
                    <a:bodyPr/>
                    <a:lstStyle/>
                    <a:p>
                      <a:pPr algn="ctr"/>
                      <a:r>
                        <a:rPr lang="en-US" sz="1800" dirty="0">
                          <a:latin typeface="Calibri" panose="020F0502020204030204" pitchFamily="34" charset="0"/>
                          <a:cs typeface="Calibri" panose="020F0502020204030204" pitchFamily="34" charset="0"/>
                        </a:rPr>
                        <a:t>PSU</a:t>
                      </a:r>
                    </a:p>
                  </a:txBody>
                  <a:tcPr anchor="ctr"/>
                </a:tc>
                <a:tc>
                  <a:txBody>
                    <a:bodyPr/>
                    <a:lstStyle/>
                    <a:p>
                      <a:pPr algn="ctr"/>
                      <a:r>
                        <a:rPr lang="en-US" sz="1800" dirty="0">
                          <a:latin typeface="Calibri" panose="020F0502020204030204" pitchFamily="34" charset="0"/>
                          <a:cs typeface="Calibri" panose="020F0502020204030204" pitchFamily="34" charset="0"/>
                        </a:rPr>
                        <a:t>SOU</a:t>
                      </a:r>
                    </a:p>
                  </a:txBody>
                  <a:tcPr anchor="ctr"/>
                </a:tc>
                <a:tc>
                  <a:txBody>
                    <a:bodyPr/>
                    <a:lstStyle/>
                    <a:p>
                      <a:pPr algn="ctr"/>
                      <a:r>
                        <a:rPr lang="en-US" sz="1800" dirty="0">
                          <a:latin typeface="Calibri" panose="020F0502020204030204" pitchFamily="34" charset="0"/>
                          <a:cs typeface="Calibri" panose="020F0502020204030204" pitchFamily="34" charset="0"/>
                        </a:rPr>
                        <a:t>UO</a:t>
                      </a:r>
                    </a:p>
                  </a:txBody>
                  <a:tcPr anchor="ctr"/>
                </a:tc>
                <a:tc>
                  <a:txBody>
                    <a:bodyPr/>
                    <a:lstStyle/>
                    <a:p>
                      <a:pPr algn="ctr"/>
                      <a:r>
                        <a:rPr lang="en-US" sz="1800" dirty="0">
                          <a:latin typeface="Calibri" panose="020F0502020204030204" pitchFamily="34" charset="0"/>
                          <a:cs typeface="Calibri" panose="020F0502020204030204" pitchFamily="34" charset="0"/>
                        </a:rPr>
                        <a:t>WOU</a:t>
                      </a:r>
                    </a:p>
                  </a:txBody>
                  <a:tcPr anchor="ctr"/>
                </a:tc>
                <a:tc>
                  <a:txBody>
                    <a:bodyPr/>
                    <a:lstStyle/>
                    <a:p>
                      <a:pPr algn="ctr"/>
                      <a:r>
                        <a:rPr lang="en-US" sz="1800" dirty="0">
                          <a:latin typeface="Calibri" panose="020F0502020204030204" pitchFamily="34" charset="0"/>
                          <a:cs typeface="Calibri" panose="020F0502020204030204" pitchFamily="34" charset="0"/>
                        </a:rPr>
                        <a:t>Total</a:t>
                      </a:r>
                    </a:p>
                  </a:txBody>
                  <a:tcPr anchor="ctr"/>
                </a:tc>
                <a:extLst>
                  <a:ext uri="{0D108BD9-81ED-4DB2-BD59-A6C34878D82A}">
                    <a16:rowId xmlns:a16="http://schemas.microsoft.com/office/drawing/2014/main" val="3863256986"/>
                  </a:ext>
                </a:extLst>
              </a:tr>
              <a:tr h="461022">
                <a:tc>
                  <a:txBody>
                    <a:bodyPr/>
                    <a:lstStyle/>
                    <a:p>
                      <a:pPr algn="ctr" rtl="0" fontAlgn="ctr"/>
                      <a:r>
                        <a:rPr lang="en-US" sz="1600" b="0" i="0" u="none" strike="noStrike">
                          <a:solidFill>
                            <a:srgbClr val="000000"/>
                          </a:solidFill>
                          <a:effectLst/>
                          <a:latin typeface="Calibri" panose="020F0502020204030204" pitchFamily="34" charset="0"/>
                        </a:rPr>
                        <a:t>Net Tuition Revenue</a:t>
                      </a:r>
                    </a:p>
                  </a:txBody>
                  <a:tcPr marL="6350" marR="6350" marT="6350" marB="0" anchor="ctr"/>
                </a:tc>
                <a:tc>
                  <a:txBody>
                    <a:bodyPr/>
                    <a:lstStyle/>
                    <a:p>
                      <a:pPr algn="ctr" fontAlgn="b"/>
                      <a:r>
                        <a:rPr lang="en-US" sz="1600" b="0" i="0" u="none" strike="noStrike" dirty="0">
                          <a:solidFill>
                            <a:srgbClr val="000000"/>
                          </a:solidFill>
                          <a:effectLst/>
                          <a:latin typeface="Calibri" panose="020F0502020204030204" pitchFamily="34" charset="0"/>
                        </a:rPr>
                        <a:t>$23.9M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$31.4M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$469.7M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$175.2M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$33.9M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$504.3M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$31.5M</a:t>
                      </a:r>
                    </a:p>
                  </a:txBody>
                  <a:tcPr marL="0" marR="0" marT="0" marB="0" anchor="ctr"/>
                </a:tc>
                <a:tc>
                  <a:txBody>
                    <a:bodyPr/>
                    <a:lstStyle/>
                    <a:p>
                      <a:pPr algn="ctr" fontAlgn="b"/>
                      <a:r>
                        <a:rPr lang="en-US" sz="1600" b="0" i="0" u="none" strike="noStrike" dirty="0">
                          <a:solidFill>
                            <a:srgbClr val="000000"/>
                          </a:solidFill>
                          <a:effectLst/>
                          <a:latin typeface="Calibri" panose="020F0502020204030204" pitchFamily="34" charset="0"/>
                        </a:rPr>
                        <a:t>$1,269.9M</a:t>
                      </a:r>
                    </a:p>
                  </a:txBody>
                  <a:tcPr marL="0" marR="0" marT="0" marB="0" anchor="ctr"/>
                </a:tc>
                <a:extLst>
                  <a:ext uri="{0D108BD9-81ED-4DB2-BD59-A6C34878D82A}">
                    <a16:rowId xmlns:a16="http://schemas.microsoft.com/office/drawing/2014/main" val="304653712"/>
                  </a:ext>
                </a:extLst>
              </a:tr>
              <a:tr h="461022">
                <a:tc>
                  <a:txBody>
                    <a:bodyPr/>
                    <a:lstStyle/>
                    <a:p>
                      <a:pPr algn="ctr" rtl="0" fontAlgn="ctr"/>
                      <a:r>
                        <a:rPr lang="en-US" sz="1600" b="0" i="0" u="none" strike="noStrike">
                          <a:solidFill>
                            <a:srgbClr val="000000"/>
                          </a:solidFill>
                          <a:effectLst/>
                          <a:latin typeface="Calibri" panose="020F0502020204030204" pitchFamily="34" charset="0"/>
                        </a:rPr>
                        <a:t>State &amp; Governmental Appropriations</a:t>
                      </a:r>
                    </a:p>
                  </a:txBody>
                  <a:tcPr marL="6350" marR="6350" marT="6350" marB="0" anchor="ctr"/>
                </a:tc>
                <a:tc>
                  <a:txBody>
                    <a:bodyPr/>
                    <a:lstStyle/>
                    <a:p>
                      <a:pPr algn="ctr" fontAlgn="b"/>
                      <a:r>
                        <a:rPr lang="en-US" sz="1600" b="0" i="0" u="none" strike="noStrike">
                          <a:solidFill>
                            <a:srgbClr val="000000"/>
                          </a:solidFill>
                          <a:effectLst/>
                          <a:latin typeface="Calibri" panose="020F0502020204030204" pitchFamily="34" charset="0"/>
                        </a:rPr>
                        <a:t>$25.4M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$36.8M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$302.7M</a:t>
                      </a:r>
                    </a:p>
                  </a:txBody>
                  <a:tcPr marL="0" marR="0" marT="0" marB="0" anchor="ctr"/>
                </a:tc>
                <a:tc>
                  <a:txBody>
                    <a:bodyPr/>
                    <a:lstStyle/>
                    <a:p>
                      <a:pPr algn="ctr" fontAlgn="b"/>
                      <a:r>
                        <a:rPr lang="en-US" sz="1600" b="0" i="0" u="none" strike="noStrike" dirty="0">
                          <a:solidFill>
                            <a:srgbClr val="000000"/>
                          </a:solidFill>
                          <a:effectLst/>
                          <a:latin typeface="Calibri" panose="020F0502020204030204" pitchFamily="34" charset="0"/>
                        </a:rPr>
                        <a:t>$131.6M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$27.9M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$98.2M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$34.8M</a:t>
                      </a:r>
                    </a:p>
                  </a:txBody>
                  <a:tcPr marL="0" marR="0" marT="0" marB="0" anchor="ctr"/>
                </a:tc>
                <a:tc>
                  <a:txBody>
                    <a:bodyPr/>
                    <a:lstStyle/>
                    <a:p>
                      <a:pPr algn="ctr" fontAlgn="b"/>
                      <a:r>
                        <a:rPr lang="en-US" sz="1600" b="0" i="0" u="none" strike="noStrike" dirty="0">
                          <a:solidFill>
                            <a:srgbClr val="000000"/>
                          </a:solidFill>
                          <a:effectLst/>
                          <a:latin typeface="Calibri" panose="020F0502020204030204" pitchFamily="34" charset="0"/>
                        </a:rPr>
                        <a:t>$657.4M</a:t>
                      </a:r>
                    </a:p>
                  </a:txBody>
                  <a:tcPr marL="0" marR="0" marT="0" marB="0" anchor="ctr"/>
                </a:tc>
                <a:extLst>
                  <a:ext uri="{0D108BD9-81ED-4DB2-BD59-A6C34878D82A}">
                    <a16:rowId xmlns:a16="http://schemas.microsoft.com/office/drawing/2014/main" val="1646877452"/>
                  </a:ext>
                </a:extLst>
              </a:tr>
              <a:tr h="461022">
                <a:tc>
                  <a:txBody>
                    <a:bodyPr/>
                    <a:lstStyle/>
                    <a:p>
                      <a:pPr algn="ctr" rtl="0" fontAlgn="ctr"/>
                      <a:r>
                        <a:rPr lang="en-US" sz="1600" b="0" i="0" u="none" strike="noStrike">
                          <a:solidFill>
                            <a:srgbClr val="000000"/>
                          </a:solidFill>
                          <a:effectLst/>
                          <a:latin typeface="Calibri" panose="020F0502020204030204" pitchFamily="34" charset="0"/>
                        </a:rPr>
                        <a:t>Other Revenue</a:t>
                      </a:r>
                    </a:p>
                  </a:txBody>
                  <a:tcPr marL="6350" marR="6350" marT="6350" marB="0" anchor="ctr"/>
                </a:tc>
                <a:tc>
                  <a:txBody>
                    <a:bodyPr/>
                    <a:lstStyle/>
                    <a:p>
                      <a:pPr algn="ctr" fontAlgn="b"/>
                      <a:r>
                        <a:rPr lang="en-US" sz="1600" b="0" i="0" u="none" strike="noStrike">
                          <a:solidFill>
                            <a:srgbClr val="000000"/>
                          </a:solidFill>
                          <a:effectLst/>
                          <a:latin typeface="Calibri" panose="020F0502020204030204" pitchFamily="34" charset="0"/>
                        </a:rPr>
                        <a:t>$2.9M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$3.8M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$142.4M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$40.1M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$3.6M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$52.6M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$4.8M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$250.3M</a:t>
                      </a:r>
                    </a:p>
                  </a:txBody>
                  <a:tcPr marL="0" marR="0" marT="0" marB="0" anchor="ctr"/>
                </a:tc>
                <a:extLst>
                  <a:ext uri="{0D108BD9-81ED-4DB2-BD59-A6C34878D82A}">
                    <a16:rowId xmlns:a16="http://schemas.microsoft.com/office/drawing/2014/main" val="3211479837"/>
                  </a:ext>
                </a:extLst>
              </a:tr>
              <a:tr h="597277">
                <a:tc>
                  <a:txBody>
                    <a:bodyPr/>
                    <a:lstStyle/>
                    <a:p>
                      <a:pPr algn="ctr" rtl="0" fontAlgn="ctr"/>
                      <a:r>
                        <a:rPr lang="en-US" sz="1600" b="0" i="0" u="none" strike="noStrike" dirty="0">
                          <a:solidFill>
                            <a:srgbClr val="000000"/>
                          </a:solidFill>
                          <a:effectLst/>
                          <a:latin typeface="Calibri" panose="020F0502020204030204" pitchFamily="34" charset="0"/>
                        </a:rPr>
                        <a:t>Total E&amp;G Revenue</a:t>
                      </a:r>
                    </a:p>
                  </a:txBody>
                  <a:tcPr marL="6350" marR="6350" marT="6350" marB="0" anchor="ctr"/>
                </a:tc>
                <a:tc>
                  <a:txBody>
                    <a:bodyPr/>
                    <a:lstStyle/>
                    <a:p>
                      <a:pPr algn="ctr" fontAlgn="b"/>
                      <a:r>
                        <a:rPr lang="en-US" sz="1600" b="0" i="0" u="none" strike="noStrike">
                          <a:solidFill>
                            <a:srgbClr val="000000"/>
                          </a:solidFill>
                          <a:effectLst/>
                          <a:latin typeface="Calibri" panose="020F0502020204030204" pitchFamily="34" charset="0"/>
                        </a:rPr>
                        <a:t>$52.3M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$72.0M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$914.8M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$347.0M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$65.4M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$655.1M</a:t>
                      </a:r>
                    </a:p>
                  </a:txBody>
                  <a:tcPr marL="0" marR="0" marT="0" marB="0" anchor="ctr"/>
                </a:tc>
                <a:tc>
                  <a:txBody>
                    <a:bodyPr/>
                    <a:lstStyle/>
                    <a:p>
                      <a:pPr algn="ctr" fontAlgn="b"/>
                      <a:r>
                        <a:rPr lang="en-US" sz="1600" b="0" i="0" u="none" strike="noStrike" dirty="0">
                          <a:solidFill>
                            <a:srgbClr val="000000"/>
                          </a:solidFill>
                          <a:effectLst/>
                          <a:latin typeface="Calibri" panose="020F0502020204030204" pitchFamily="34" charset="0"/>
                        </a:rPr>
                        <a:t>$71.0M</a:t>
                      </a: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$2,177.5M</a:t>
                      </a:r>
                    </a:p>
                  </a:txBody>
                  <a:tcPr marL="0" marR="0" marT="0" marB="0" anchor="ctr"/>
                </a:tc>
                <a:extLst>
                  <a:ext uri="{0D108BD9-81ED-4DB2-BD59-A6C34878D82A}">
                    <a16:rowId xmlns:a16="http://schemas.microsoft.com/office/drawing/2014/main" val="130756492"/>
                  </a:ext>
                </a:extLst>
              </a:tr>
              <a:tr h="1095609">
                <a:tc>
                  <a:txBody>
                    <a:bodyPr/>
                    <a:lstStyle/>
                    <a:p>
                      <a:pPr algn="ctr" rtl="0" fontAlgn="ctr"/>
                      <a:r>
                        <a:rPr lang="en-US" sz="1600" b="1" i="0" u="none" strike="noStrike" dirty="0">
                          <a:solidFill>
                            <a:srgbClr val="000000"/>
                          </a:solidFill>
                          <a:effectLst/>
                          <a:latin typeface="Calibri" panose="020F0502020204030204" pitchFamily="34" charset="0"/>
                        </a:rPr>
                        <a:t>Percentage of E&amp;G Funded with State &amp; Governmental Appropriations</a:t>
                      </a:r>
                    </a:p>
                  </a:txBody>
                  <a:tcPr marL="6350" marR="6350" marT="6350" marB="0" anchor="ctr"/>
                </a:tc>
                <a:tc>
                  <a:txBody>
                    <a:bodyPr/>
                    <a:lstStyle/>
                    <a:p>
                      <a:pPr algn="ctr" rtl="0" fontAlgn="ctr"/>
                      <a:r>
                        <a:rPr lang="en-US" sz="1600" b="1" i="0" u="none" strike="noStrike">
                          <a:solidFill>
                            <a:srgbClr val="000000"/>
                          </a:solidFill>
                          <a:effectLst/>
                          <a:latin typeface="Calibri" panose="020F0502020204030204" pitchFamily="34" charset="0"/>
                        </a:rPr>
                        <a:t>48.7%</a:t>
                      </a:r>
                    </a:p>
                  </a:txBody>
                  <a:tcPr marL="0" marR="0" marT="0" marB="0" anchor="ctr"/>
                </a:tc>
                <a:tc>
                  <a:txBody>
                    <a:bodyPr/>
                    <a:lstStyle/>
                    <a:p>
                      <a:pPr algn="ctr" rtl="0" fontAlgn="ctr"/>
                      <a:r>
                        <a:rPr lang="en-US" sz="1600" b="1" i="0" u="none" strike="noStrike">
                          <a:solidFill>
                            <a:srgbClr val="000000"/>
                          </a:solidFill>
                          <a:effectLst/>
                          <a:latin typeface="Calibri" panose="020F0502020204030204" pitchFamily="34" charset="0"/>
                        </a:rPr>
                        <a:t>51.2%</a:t>
                      </a:r>
                    </a:p>
                  </a:txBody>
                  <a:tcPr marL="0" marR="0" marT="0" marB="0" anchor="ctr"/>
                </a:tc>
                <a:tc>
                  <a:txBody>
                    <a:bodyPr/>
                    <a:lstStyle/>
                    <a:p>
                      <a:pPr algn="ctr" rtl="0" fontAlgn="ctr"/>
                      <a:r>
                        <a:rPr lang="en-US" sz="1600" b="1" i="0" u="none" strike="noStrike">
                          <a:solidFill>
                            <a:srgbClr val="000000"/>
                          </a:solidFill>
                          <a:effectLst/>
                          <a:latin typeface="Calibri" panose="020F0502020204030204" pitchFamily="34" charset="0"/>
                        </a:rPr>
                        <a:t>33.1%</a:t>
                      </a:r>
                    </a:p>
                  </a:txBody>
                  <a:tcPr marL="0" marR="0" marT="0" marB="0" anchor="ctr"/>
                </a:tc>
                <a:tc>
                  <a:txBody>
                    <a:bodyPr/>
                    <a:lstStyle/>
                    <a:p>
                      <a:pPr algn="ctr" rtl="0" fontAlgn="ctr"/>
                      <a:r>
                        <a:rPr lang="en-US" sz="1600" b="1" i="0" u="none" strike="noStrike">
                          <a:solidFill>
                            <a:srgbClr val="000000"/>
                          </a:solidFill>
                          <a:effectLst/>
                          <a:latin typeface="Calibri" panose="020F0502020204030204" pitchFamily="34" charset="0"/>
                        </a:rPr>
                        <a:t>37.9%</a:t>
                      </a:r>
                    </a:p>
                  </a:txBody>
                  <a:tcPr marL="0" marR="0" marT="0" marB="0" anchor="ctr"/>
                </a:tc>
                <a:tc>
                  <a:txBody>
                    <a:bodyPr/>
                    <a:lstStyle/>
                    <a:p>
                      <a:pPr algn="ctr" rtl="0" fontAlgn="ctr"/>
                      <a:r>
                        <a:rPr lang="en-US" sz="1600" b="1" i="0" u="none" strike="noStrike">
                          <a:solidFill>
                            <a:srgbClr val="000000"/>
                          </a:solidFill>
                          <a:effectLst/>
                          <a:latin typeface="Calibri" panose="020F0502020204030204" pitchFamily="34" charset="0"/>
                        </a:rPr>
                        <a:t>42.6%</a:t>
                      </a:r>
                    </a:p>
                  </a:txBody>
                  <a:tcPr marL="0" marR="0" marT="0" marB="0" anchor="ctr"/>
                </a:tc>
                <a:tc>
                  <a:txBody>
                    <a:bodyPr/>
                    <a:lstStyle/>
                    <a:p>
                      <a:pPr algn="ctr" rtl="0" fontAlgn="ctr"/>
                      <a:r>
                        <a:rPr lang="en-US" sz="1600" b="1" i="0" u="none" strike="noStrike">
                          <a:solidFill>
                            <a:srgbClr val="000000"/>
                          </a:solidFill>
                          <a:effectLst/>
                          <a:latin typeface="Calibri" panose="020F0502020204030204" pitchFamily="34" charset="0"/>
                        </a:rPr>
                        <a:t>15.0%</a:t>
                      </a:r>
                    </a:p>
                  </a:txBody>
                  <a:tcPr marL="0" marR="0" marT="0" marB="0" anchor="ctr"/>
                </a:tc>
                <a:tc>
                  <a:txBody>
                    <a:bodyPr/>
                    <a:lstStyle/>
                    <a:p>
                      <a:pPr algn="ctr" rtl="0" fontAlgn="ctr"/>
                      <a:r>
                        <a:rPr lang="en-US" sz="1600" b="1" i="0" u="none" strike="noStrike" dirty="0">
                          <a:solidFill>
                            <a:srgbClr val="000000"/>
                          </a:solidFill>
                          <a:effectLst/>
                          <a:latin typeface="Calibri" panose="020F0502020204030204" pitchFamily="34" charset="0"/>
                        </a:rPr>
                        <a:t>48.9%</a:t>
                      </a:r>
                    </a:p>
                  </a:txBody>
                  <a:tcPr marL="0" marR="0" marT="0" marB="0" anchor="ctr"/>
                </a:tc>
                <a:tc>
                  <a:txBody>
                    <a:bodyPr/>
                    <a:lstStyle/>
                    <a:p>
                      <a:pPr algn="ctr" rtl="0" fontAlgn="ctr"/>
                      <a:r>
                        <a:rPr lang="en-US" sz="1600" b="1" i="0" u="none" strike="noStrike" dirty="0">
                          <a:solidFill>
                            <a:srgbClr val="000000"/>
                          </a:solidFill>
                          <a:effectLst/>
                          <a:latin typeface="Calibri" panose="020F0502020204030204" pitchFamily="34" charset="0"/>
                        </a:rPr>
                        <a:t>30.2%</a:t>
                      </a:r>
                    </a:p>
                  </a:txBody>
                  <a:tcPr marL="0" marR="0" marT="0" marB="0" anchor="ctr"/>
                </a:tc>
                <a:extLst>
                  <a:ext uri="{0D108BD9-81ED-4DB2-BD59-A6C34878D82A}">
                    <a16:rowId xmlns:a16="http://schemas.microsoft.com/office/drawing/2014/main" val="2498995360"/>
                  </a:ext>
                </a:extLst>
              </a:tr>
              <a:tr h="328644">
                <a:tc gridSpan="9">
                  <a:txBody>
                    <a:bodyPr/>
                    <a:lstStyle/>
                    <a:p>
                      <a:pPr marL="0" algn="ctr" defTabSz="457200" rtl="0" eaLnBrk="1" latinLnBrk="0" hangingPunct="1"/>
                      <a:endParaRPr lang="en-US" sz="1600" b="0" kern="1200" dirty="0">
                        <a:solidFill>
                          <a:schemeClr val="dk1"/>
                        </a:solidFill>
                        <a:latin typeface="Calibri" panose="020F0502020204030204" pitchFamily="34" charset="0"/>
                        <a:ea typeface="+mn-ea"/>
                        <a:cs typeface="Calibri" panose="020F0502020204030204" pitchFamily="34" charset="0"/>
                      </a:endParaRPr>
                    </a:p>
                  </a:txBody>
                  <a:tcPr anchor="ctr">
                    <a:solidFill>
                      <a:srgbClr val="007434"/>
                    </a:solidFill>
                  </a:tcPr>
                </a:tc>
                <a:tc hMerge="1">
                  <a:txBody>
                    <a:bodyPr/>
                    <a:lstStyle/>
                    <a:p>
                      <a:pPr marL="0" algn="ctr" defTabSz="457200" rtl="0" eaLnBrk="1" fontAlgn="b" latinLnBrk="0" hangingPunct="1"/>
                      <a:endParaRPr lang="en-US" sz="1600" b="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solidFill>
                      <a:srgbClr val="007434"/>
                    </a:solidFill>
                  </a:tcPr>
                </a:tc>
                <a:tc hMerge="1">
                  <a:txBody>
                    <a:bodyPr/>
                    <a:lstStyle/>
                    <a:p>
                      <a:pPr marL="0" algn="ctr" defTabSz="457200" rtl="0" eaLnBrk="1" fontAlgn="b" latinLnBrk="0" hangingPunct="1"/>
                      <a:endParaRPr lang="en-US" sz="1600" b="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solidFill>
                      <a:srgbClr val="007434"/>
                    </a:solidFill>
                  </a:tcPr>
                </a:tc>
                <a:tc hMerge="1">
                  <a:txBody>
                    <a:bodyPr/>
                    <a:lstStyle/>
                    <a:p>
                      <a:pPr marL="0" algn="ctr" defTabSz="457200" rtl="0" eaLnBrk="1" fontAlgn="b" latinLnBrk="0" hangingPunct="1"/>
                      <a:endParaRPr lang="en-US" sz="1600" b="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solidFill>
                      <a:srgbClr val="007434"/>
                    </a:solidFill>
                  </a:tcPr>
                </a:tc>
                <a:tc hMerge="1">
                  <a:txBody>
                    <a:bodyPr/>
                    <a:lstStyle/>
                    <a:p>
                      <a:pPr marL="0" algn="ctr" defTabSz="457200" rtl="0" eaLnBrk="1" fontAlgn="b" latinLnBrk="0" hangingPunct="1"/>
                      <a:endParaRPr lang="en-US" sz="1600" b="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solidFill>
                      <a:srgbClr val="007434"/>
                    </a:solidFill>
                  </a:tcPr>
                </a:tc>
                <a:tc hMerge="1">
                  <a:txBody>
                    <a:bodyPr/>
                    <a:lstStyle/>
                    <a:p>
                      <a:pPr marL="0" algn="ctr" defTabSz="457200" rtl="0" eaLnBrk="1" fontAlgn="b" latinLnBrk="0" hangingPunct="1"/>
                      <a:endParaRPr lang="en-US" sz="1600" b="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solidFill>
                      <a:srgbClr val="007434"/>
                    </a:solidFill>
                  </a:tcPr>
                </a:tc>
                <a:tc hMerge="1">
                  <a:txBody>
                    <a:bodyPr/>
                    <a:lstStyle/>
                    <a:p>
                      <a:pPr marL="0" algn="ctr" defTabSz="457200" rtl="0" eaLnBrk="1" fontAlgn="b" latinLnBrk="0" hangingPunct="1"/>
                      <a:endParaRPr lang="en-US" sz="1600" b="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solidFill>
                      <a:srgbClr val="007434"/>
                    </a:solidFill>
                  </a:tcPr>
                </a:tc>
                <a:tc hMerge="1">
                  <a:txBody>
                    <a:bodyPr/>
                    <a:lstStyle/>
                    <a:p>
                      <a:pPr marL="0" algn="ctr" defTabSz="457200" rtl="0" eaLnBrk="1" fontAlgn="b" latinLnBrk="0" hangingPunct="1"/>
                      <a:endParaRPr lang="en-US" sz="1600" b="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solidFill>
                      <a:srgbClr val="007434"/>
                    </a:solidFill>
                  </a:tcPr>
                </a:tc>
                <a:tc hMerge="1">
                  <a:txBody>
                    <a:bodyPr/>
                    <a:lstStyle/>
                    <a:p>
                      <a:pPr marL="0" algn="ctr" defTabSz="457200" rtl="0" eaLnBrk="1" fontAlgn="b" latinLnBrk="0" hangingPunct="1"/>
                      <a:endParaRPr lang="en-US" sz="1600" b="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solidFill>
                      <a:srgbClr val="007434"/>
                    </a:solidFill>
                  </a:tcPr>
                </a:tc>
                <a:extLst>
                  <a:ext uri="{0D108BD9-81ED-4DB2-BD59-A6C34878D82A}">
                    <a16:rowId xmlns:a16="http://schemas.microsoft.com/office/drawing/2014/main" val="3692951534"/>
                  </a:ext>
                </a:extLst>
              </a:tr>
            </a:tbl>
          </a:graphicData>
        </a:graphic>
      </p:graphicFrame>
      <p:sp>
        <p:nvSpPr>
          <p:cNvPr id="2" name="TextBox 1"/>
          <p:cNvSpPr txBox="1"/>
          <p:nvPr/>
        </p:nvSpPr>
        <p:spPr>
          <a:xfrm>
            <a:off x="228600" y="6029980"/>
            <a:ext cx="6591299" cy="523220"/>
          </a:xfrm>
          <a:prstGeom prst="rect">
            <a:avLst/>
          </a:prstGeom>
          <a:noFill/>
        </p:spPr>
        <p:txBody>
          <a:bodyPr wrap="square" rtlCol="0">
            <a:spAutoFit/>
          </a:bodyPr>
          <a:lstStyle/>
          <a:p>
            <a:pPr algn="l"/>
            <a:r>
              <a:rPr lang="en-US" sz="1400" dirty="0"/>
              <a:t>Sources: </a:t>
            </a:r>
          </a:p>
          <a:p>
            <a:pPr algn="l"/>
            <a:r>
              <a:rPr lang="en-US" sz="1400" dirty="0"/>
              <a:t>Various university FYE Actual BOT Management Reports. WOU Q3 Forecast.</a:t>
            </a:r>
          </a:p>
        </p:txBody>
      </p:sp>
      <p:sp>
        <p:nvSpPr>
          <p:cNvPr id="5" name="Slide Number Placeholder 4"/>
          <p:cNvSpPr>
            <a:spLocks noGrp="1"/>
          </p:cNvSpPr>
          <p:nvPr>
            <p:ph type="sldNum" sz="quarter" idx="12"/>
          </p:nvPr>
        </p:nvSpPr>
        <p:spPr/>
        <p:txBody>
          <a:bodyPr/>
          <a:lstStyle/>
          <a:p>
            <a:pPr>
              <a:defRPr/>
            </a:pPr>
            <a:fld id="{F8A924EB-DF99-4028-85D9-83375C07342F}" type="slidenum">
              <a:rPr lang="en-US" smtClean="0"/>
              <a:pPr>
                <a:defRPr/>
              </a:pPr>
              <a:t>8</a:t>
            </a:fld>
            <a:endParaRPr lang="en-US" dirty="0"/>
          </a:p>
        </p:txBody>
      </p:sp>
      <p:sp>
        <p:nvSpPr>
          <p:cNvPr id="6" name="Rectangle 5">
            <a:extLst>
              <a:ext uri="{FF2B5EF4-FFF2-40B4-BE49-F238E27FC236}">
                <a16:creationId xmlns:a16="http://schemas.microsoft.com/office/drawing/2014/main" id="{B2244311-0B2B-C3A1-D2DC-1DEC637CC2E4}"/>
              </a:ext>
            </a:extLst>
          </p:cNvPr>
          <p:cNvSpPr/>
          <p:nvPr/>
        </p:nvSpPr>
        <p:spPr bwMode="auto">
          <a:xfrm>
            <a:off x="6198158" y="1295400"/>
            <a:ext cx="812242" cy="3810000"/>
          </a:xfrm>
          <a:prstGeom prst="rect">
            <a:avLst/>
          </a:prstGeom>
          <a:solidFill>
            <a:srgbClr val="E2E11B">
              <a:alpha val="30000"/>
            </a:srgbClr>
          </a:solidFill>
          <a:ln w="38100" cap="flat" cmpd="sng" algn="ctr">
            <a:solidFill>
              <a:srgbClr val="E2E11B"/>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dirty="0"/>
          </a:p>
        </p:txBody>
      </p:sp>
      <p:cxnSp>
        <p:nvCxnSpPr>
          <p:cNvPr id="7" name="Straight Connector 6">
            <a:extLst>
              <a:ext uri="{FF2B5EF4-FFF2-40B4-BE49-F238E27FC236}">
                <a16:creationId xmlns:a16="http://schemas.microsoft.com/office/drawing/2014/main" id="{690946D8-FA48-2455-B1F4-2788EA6FFAEF}"/>
              </a:ext>
            </a:extLst>
          </p:cNvPr>
          <p:cNvCxnSpPr/>
          <p:nvPr/>
        </p:nvCxnSpPr>
        <p:spPr bwMode="auto">
          <a:xfrm>
            <a:off x="304800" y="9144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0" name="Title 3">
            <a:extLst>
              <a:ext uri="{FF2B5EF4-FFF2-40B4-BE49-F238E27FC236}">
                <a16:creationId xmlns:a16="http://schemas.microsoft.com/office/drawing/2014/main" id="{03E798A3-35FA-C77B-73B4-3F0E432A57A9}"/>
              </a:ext>
            </a:extLst>
          </p:cNvPr>
          <p:cNvSpPr>
            <a:spLocks noGrp="1"/>
          </p:cNvSpPr>
          <p:nvPr>
            <p:ph type="title"/>
          </p:nvPr>
        </p:nvSpPr>
        <p:spPr>
          <a:xfrm>
            <a:off x="304800" y="0"/>
            <a:ext cx="8610600" cy="1112838"/>
          </a:xfrm>
        </p:spPr>
        <p:txBody>
          <a:bodyPr>
            <a:normAutofit/>
          </a:bodyPr>
          <a:lstStyle/>
          <a:p>
            <a:r>
              <a:rPr lang="en-US" sz="3600" dirty="0"/>
              <a:t>Comparative University Funding</a:t>
            </a:r>
          </a:p>
        </p:txBody>
      </p:sp>
    </p:spTree>
    <p:extLst>
      <p:ext uri="{BB962C8B-B14F-4D97-AF65-F5344CB8AC3E}">
        <p14:creationId xmlns:p14="http://schemas.microsoft.com/office/powerpoint/2010/main" val="545426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slide2" descr="State appropriations per student FTE among AAU publics (FY2022)&#10;&#10;A horizontal bar graph showing the State Appropriations per Student FTE among AAU publics for the Fiscal Year 2022. Institutions are placed on the y axis and the amount of state appropriation per student in increments of $2000 is on the x axis. An average of $10,701 is included. The University of Oregon is the second lowest on the graph, with $3,934 (only above the University of Colorado-Boulder-$3,163). &#10;&#10;For details, message dsharp@uoregon.edu">
            <a:extLst>
              <a:ext uri="{FF2B5EF4-FFF2-40B4-BE49-F238E27FC236}">
                <a16:creationId xmlns:a16="http://schemas.microsoft.com/office/drawing/2014/main" id="{3FA9334A-21EB-CB9A-9C94-378DF65832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566" y="358712"/>
            <a:ext cx="8970867" cy="6346888"/>
          </a:xfrm>
          <a:prstGeom prst="rect">
            <a:avLst/>
          </a:prstGeom>
        </p:spPr>
      </p:pic>
    </p:spTree>
    <p:extLst>
      <p:ext uri="{BB962C8B-B14F-4D97-AF65-F5344CB8AC3E}">
        <p14:creationId xmlns:p14="http://schemas.microsoft.com/office/powerpoint/2010/main" val="2208052182"/>
      </p:ext>
    </p:extLst>
  </p:cSld>
  <p:clrMapOvr>
    <a:masterClrMapping/>
  </p:clrMapOvr>
</p:sld>
</file>

<file path=ppt/theme/theme1.xml><?xml version="1.0" encoding="utf-8"?>
<a:theme xmlns:a="http://schemas.openxmlformats.org/drawingml/2006/main" name="Default Design">
  <a:themeElements>
    <a:clrScheme name="Custom 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0069B8"/>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42589</TotalTime>
  <Words>1689</Words>
  <Application>Microsoft Office PowerPoint</Application>
  <PresentationFormat>On-screen Show (4:3)</PresentationFormat>
  <Paragraphs>475</Paragraphs>
  <Slides>24</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Default Design</vt:lpstr>
      <vt:lpstr>Student Tuition Forum Financial Briefing</vt:lpstr>
      <vt:lpstr>PowerPoint Presentation</vt:lpstr>
      <vt:lpstr>UO Budget Structure</vt:lpstr>
      <vt:lpstr>E&amp;G Fund Balance</vt:lpstr>
      <vt:lpstr>PowerPoint Presentation</vt:lpstr>
      <vt:lpstr>PowerPoint Presentation</vt:lpstr>
      <vt:lpstr>Comparative University Funding</vt:lpstr>
      <vt:lpstr>Comparative University Funding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Average Historical Annual Undergraduate Tuition Rate Increases – Analysis conducted in FY2020</vt:lpstr>
      <vt:lpstr> New Resident Undergraduate Students  Graduation Time 4 years Analysis Conducted in FY2020 Assumed Annual Increases 5% - Average 5 Year Historical Rate 5 year Guaranteed rate $254.62 per SCH (9.75% increase) </vt:lpstr>
      <vt:lpstr> New Resident Undergraduate Students  Graduation Time 5 years Analysis Conducted in FY2020 Assumed Annual Increases 5% - Average 5 Year Historical Rate 5 year Guaranteed rate $254.62 per SCH (9.75% increase) </vt:lpstr>
      <vt:lpstr> New Resident Undergraduate Students  Graduation Time 8 years Analysis Conducted in FY2020 Assumed Annual Increases 5% - Average 5 Year Historical Rate 5 year Guaranteed rate $254.62 per SCH (9.75% increase) </vt:lpstr>
      <vt:lpstr>Advantages of Guaranteed Tuition Program for Students</vt:lpstr>
      <vt:lpstr>Advantages of Guaranteed Tuition Program for Institution</vt:lpstr>
      <vt:lpstr>Opportunities for Learning and Input</vt:lpstr>
      <vt:lpstr>PowerPoint Presentation</vt:lpstr>
    </vt:vector>
  </TitlesOfParts>
  <Company>ORSA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University of Oregon</dc:creator>
  <cp:lastModifiedBy>Author</cp:lastModifiedBy>
  <cp:revision>1456</cp:revision>
  <cp:lastPrinted>2025-01-14T23:16:13Z</cp:lastPrinted>
  <dcterms:created xsi:type="dcterms:W3CDTF">2006-10-01T23:20:38Z</dcterms:created>
  <dcterms:modified xsi:type="dcterms:W3CDTF">2025-01-14T23:16:19Z</dcterms:modified>
</cp:coreProperties>
</file>