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56" r:id="rId5"/>
    <p:sldId id="257" r:id="rId6"/>
    <p:sldId id="259" r:id="rId7"/>
    <p:sldId id="260" r:id="rId8"/>
    <p:sldId id="258" r:id="rId9"/>
    <p:sldId id="261" r:id="rId10"/>
  </p:sldIdLst>
  <p:sldSz cx="12192000" cy="6858000"/>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05" d="100"/>
          <a:sy n="105" d="100"/>
        </p:scale>
        <p:origin x="7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937" cy="36648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438180" y="0"/>
            <a:ext cx="4160937" cy="366486"/>
          </a:xfrm>
          <a:prstGeom prst="rect">
            <a:avLst/>
          </a:prstGeom>
        </p:spPr>
        <p:txBody>
          <a:bodyPr vert="horz" lIns="91440" tIns="45720" rIns="91440" bIns="45720" rtlCol="0"/>
          <a:lstStyle>
            <a:lvl1pPr algn="r">
              <a:defRPr sz="1200"/>
            </a:lvl1pPr>
          </a:lstStyle>
          <a:p>
            <a:fld id="{9FC4AA4A-587B-48D7-9890-AF545B22EEE6}" type="datetimeFigureOut">
              <a:rPr lang="en-US" smtClean="0"/>
              <a:t>1/26/2023</a:t>
            </a:fld>
            <a:endParaRPr lang="en-US"/>
          </a:p>
        </p:txBody>
      </p:sp>
      <p:sp>
        <p:nvSpPr>
          <p:cNvPr id="4" name="Footer Placeholder 3"/>
          <p:cNvSpPr>
            <a:spLocks noGrp="1"/>
          </p:cNvSpPr>
          <p:nvPr>
            <p:ph type="ftr" sz="quarter" idx="2"/>
          </p:nvPr>
        </p:nvSpPr>
        <p:spPr>
          <a:xfrm>
            <a:off x="0" y="6948715"/>
            <a:ext cx="4160937" cy="36648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438180" y="6948715"/>
            <a:ext cx="4160937" cy="366485"/>
          </a:xfrm>
          <a:prstGeom prst="rect">
            <a:avLst/>
          </a:prstGeom>
        </p:spPr>
        <p:txBody>
          <a:bodyPr vert="horz" lIns="91440" tIns="45720" rIns="91440" bIns="45720" rtlCol="0" anchor="b"/>
          <a:lstStyle>
            <a:lvl1pPr algn="r">
              <a:defRPr sz="1200"/>
            </a:lvl1pPr>
          </a:lstStyle>
          <a:p>
            <a:fld id="{B2EC3969-237E-4070-A262-83B9B8BEEF98}" type="slidenum">
              <a:rPr lang="en-US" smtClean="0"/>
              <a:t>‹#›</a:t>
            </a:fld>
            <a:endParaRPr lang="en-US"/>
          </a:p>
        </p:txBody>
      </p:sp>
    </p:spTree>
    <p:extLst>
      <p:ext uri="{BB962C8B-B14F-4D97-AF65-F5344CB8AC3E}">
        <p14:creationId xmlns:p14="http://schemas.microsoft.com/office/powerpoint/2010/main" val="2163957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703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5438458" y="0"/>
            <a:ext cx="4160520" cy="367030"/>
          </a:xfrm>
          <a:prstGeom prst="rect">
            <a:avLst/>
          </a:prstGeom>
        </p:spPr>
        <p:txBody>
          <a:bodyPr vert="horz" lIns="96661" tIns="48331" rIns="96661" bIns="48331" rtlCol="0"/>
          <a:lstStyle>
            <a:lvl1pPr algn="r">
              <a:defRPr sz="1300"/>
            </a:lvl1pPr>
          </a:lstStyle>
          <a:p>
            <a:fld id="{34720263-4FA9-46A2-90ED-FEA9EA51AEDC}" type="datetimeFigureOut">
              <a:rPr lang="en-US" smtClean="0"/>
              <a:t>1/26/2023</a:t>
            </a:fld>
            <a:endParaRPr lang="en-US"/>
          </a:p>
        </p:txBody>
      </p:sp>
      <p:sp>
        <p:nvSpPr>
          <p:cNvPr id="4" name="Slide Image Placeholder 3"/>
          <p:cNvSpPr>
            <a:spLocks noGrp="1" noRot="1" noChangeAspect="1"/>
          </p:cNvSpPr>
          <p:nvPr>
            <p:ph type="sldImg" idx="2"/>
          </p:nvPr>
        </p:nvSpPr>
        <p:spPr>
          <a:xfrm>
            <a:off x="2606675" y="914400"/>
            <a:ext cx="4387850" cy="2468563"/>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960120" y="3520440"/>
            <a:ext cx="7680960" cy="288036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7029"/>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5438458" y="6948171"/>
            <a:ext cx="4160520" cy="367029"/>
          </a:xfrm>
          <a:prstGeom prst="rect">
            <a:avLst/>
          </a:prstGeom>
        </p:spPr>
        <p:txBody>
          <a:bodyPr vert="horz" lIns="96661" tIns="48331" rIns="96661" bIns="48331" rtlCol="0" anchor="b"/>
          <a:lstStyle>
            <a:lvl1pPr algn="r">
              <a:defRPr sz="1300"/>
            </a:lvl1pPr>
          </a:lstStyle>
          <a:p>
            <a:fld id="{DA18D06D-9567-4F51-970E-AEAF0F0BF712}" type="slidenum">
              <a:rPr lang="en-US" smtClean="0"/>
              <a:t>‹#›</a:t>
            </a:fld>
            <a:endParaRPr lang="en-US"/>
          </a:p>
        </p:txBody>
      </p:sp>
    </p:spTree>
    <p:extLst>
      <p:ext uri="{BB962C8B-B14F-4D97-AF65-F5344CB8AC3E}">
        <p14:creationId xmlns:p14="http://schemas.microsoft.com/office/powerpoint/2010/main" val="1750568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D8C63-1C95-AD19-587D-23F8EFD2CA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4706F4-E669-3306-FEF6-684DA3D97E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0E665F-8220-F3F4-56E3-0C8A55DE872E}"/>
              </a:ext>
            </a:extLst>
          </p:cNvPr>
          <p:cNvSpPr>
            <a:spLocks noGrp="1"/>
          </p:cNvSpPr>
          <p:nvPr>
            <p:ph type="dt" sz="half" idx="10"/>
          </p:nvPr>
        </p:nvSpPr>
        <p:spPr/>
        <p:txBody>
          <a:bodyPr/>
          <a:lstStyle/>
          <a:p>
            <a:fld id="{C0A10DAB-C591-4786-A364-AD1F42FE9F14}" type="datetimeFigureOut">
              <a:rPr lang="en-US" smtClean="0"/>
              <a:t>1/26/2023</a:t>
            </a:fld>
            <a:endParaRPr lang="en-US"/>
          </a:p>
        </p:txBody>
      </p:sp>
      <p:sp>
        <p:nvSpPr>
          <p:cNvPr id="5" name="Footer Placeholder 4">
            <a:extLst>
              <a:ext uri="{FF2B5EF4-FFF2-40B4-BE49-F238E27FC236}">
                <a16:creationId xmlns:a16="http://schemas.microsoft.com/office/drawing/2014/main" id="{05EEA0F2-B095-AD37-7094-186026672F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39C277-784A-BEC4-EB08-8A60A5A586FC}"/>
              </a:ext>
            </a:extLst>
          </p:cNvPr>
          <p:cNvSpPr>
            <a:spLocks noGrp="1"/>
          </p:cNvSpPr>
          <p:nvPr>
            <p:ph type="sldNum" sz="quarter" idx="12"/>
          </p:nvPr>
        </p:nvSpPr>
        <p:spPr/>
        <p:txBody>
          <a:bodyPr/>
          <a:lstStyle/>
          <a:p>
            <a:fld id="{2621595C-2D91-4C6F-A619-79FF89B88E07}" type="slidenum">
              <a:rPr lang="en-US" smtClean="0"/>
              <a:t>‹#›</a:t>
            </a:fld>
            <a:endParaRPr lang="en-US"/>
          </a:p>
        </p:txBody>
      </p:sp>
    </p:spTree>
    <p:extLst>
      <p:ext uri="{BB962C8B-B14F-4D97-AF65-F5344CB8AC3E}">
        <p14:creationId xmlns:p14="http://schemas.microsoft.com/office/powerpoint/2010/main" val="3206109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816DA-32B4-6161-E9BF-12AC535CE7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B5C26B-57FE-54F6-24C7-711434F7BD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38C660-D0DB-D81F-D50A-B4C4CF594BFC}"/>
              </a:ext>
            </a:extLst>
          </p:cNvPr>
          <p:cNvSpPr>
            <a:spLocks noGrp="1"/>
          </p:cNvSpPr>
          <p:nvPr>
            <p:ph type="dt" sz="half" idx="10"/>
          </p:nvPr>
        </p:nvSpPr>
        <p:spPr/>
        <p:txBody>
          <a:bodyPr/>
          <a:lstStyle/>
          <a:p>
            <a:fld id="{C0A10DAB-C591-4786-A364-AD1F42FE9F14}" type="datetimeFigureOut">
              <a:rPr lang="en-US" smtClean="0"/>
              <a:t>1/26/2023</a:t>
            </a:fld>
            <a:endParaRPr lang="en-US"/>
          </a:p>
        </p:txBody>
      </p:sp>
      <p:sp>
        <p:nvSpPr>
          <p:cNvPr id="5" name="Footer Placeholder 4">
            <a:extLst>
              <a:ext uri="{FF2B5EF4-FFF2-40B4-BE49-F238E27FC236}">
                <a16:creationId xmlns:a16="http://schemas.microsoft.com/office/drawing/2014/main" id="{97EE2F40-13D9-397D-6701-02A1AF6518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9D08D5-3253-7812-569D-F4817CA4E667}"/>
              </a:ext>
            </a:extLst>
          </p:cNvPr>
          <p:cNvSpPr>
            <a:spLocks noGrp="1"/>
          </p:cNvSpPr>
          <p:nvPr>
            <p:ph type="sldNum" sz="quarter" idx="12"/>
          </p:nvPr>
        </p:nvSpPr>
        <p:spPr/>
        <p:txBody>
          <a:bodyPr/>
          <a:lstStyle/>
          <a:p>
            <a:fld id="{2621595C-2D91-4C6F-A619-79FF89B88E07}" type="slidenum">
              <a:rPr lang="en-US" smtClean="0"/>
              <a:t>‹#›</a:t>
            </a:fld>
            <a:endParaRPr lang="en-US"/>
          </a:p>
        </p:txBody>
      </p:sp>
    </p:spTree>
    <p:extLst>
      <p:ext uri="{BB962C8B-B14F-4D97-AF65-F5344CB8AC3E}">
        <p14:creationId xmlns:p14="http://schemas.microsoft.com/office/powerpoint/2010/main" val="1192864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2DE10E-91AC-8474-A329-55A61E158A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00938D-6D2B-ACD3-7EBA-4C76BDC239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B3C745-899F-0C56-81D9-4DDC46C8FA58}"/>
              </a:ext>
            </a:extLst>
          </p:cNvPr>
          <p:cNvSpPr>
            <a:spLocks noGrp="1"/>
          </p:cNvSpPr>
          <p:nvPr>
            <p:ph type="dt" sz="half" idx="10"/>
          </p:nvPr>
        </p:nvSpPr>
        <p:spPr/>
        <p:txBody>
          <a:bodyPr/>
          <a:lstStyle/>
          <a:p>
            <a:fld id="{C0A10DAB-C591-4786-A364-AD1F42FE9F14}" type="datetimeFigureOut">
              <a:rPr lang="en-US" smtClean="0"/>
              <a:t>1/26/2023</a:t>
            </a:fld>
            <a:endParaRPr lang="en-US"/>
          </a:p>
        </p:txBody>
      </p:sp>
      <p:sp>
        <p:nvSpPr>
          <p:cNvPr id="5" name="Footer Placeholder 4">
            <a:extLst>
              <a:ext uri="{FF2B5EF4-FFF2-40B4-BE49-F238E27FC236}">
                <a16:creationId xmlns:a16="http://schemas.microsoft.com/office/drawing/2014/main" id="{F0594F72-3B26-AE5F-EDD8-46976C645B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C282EC-85EA-CDE7-FB1D-649E6DE0BBDC}"/>
              </a:ext>
            </a:extLst>
          </p:cNvPr>
          <p:cNvSpPr>
            <a:spLocks noGrp="1"/>
          </p:cNvSpPr>
          <p:nvPr>
            <p:ph type="sldNum" sz="quarter" idx="12"/>
          </p:nvPr>
        </p:nvSpPr>
        <p:spPr/>
        <p:txBody>
          <a:bodyPr/>
          <a:lstStyle/>
          <a:p>
            <a:fld id="{2621595C-2D91-4C6F-A619-79FF89B88E07}" type="slidenum">
              <a:rPr lang="en-US" smtClean="0"/>
              <a:t>‹#›</a:t>
            </a:fld>
            <a:endParaRPr lang="en-US"/>
          </a:p>
        </p:txBody>
      </p:sp>
    </p:spTree>
    <p:extLst>
      <p:ext uri="{BB962C8B-B14F-4D97-AF65-F5344CB8AC3E}">
        <p14:creationId xmlns:p14="http://schemas.microsoft.com/office/powerpoint/2010/main" val="567634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A6E2E-9D6F-E85B-72A1-BC0D7450D1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851844-F6DA-4186-820F-9043A2DDB7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D8385F-FBCE-1F5C-E531-AD7733F6A112}"/>
              </a:ext>
            </a:extLst>
          </p:cNvPr>
          <p:cNvSpPr>
            <a:spLocks noGrp="1"/>
          </p:cNvSpPr>
          <p:nvPr>
            <p:ph type="dt" sz="half" idx="10"/>
          </p:nvPr>
        </p:nvSpPr>
        <p:spPr/>
        <p:txBody>
          <a:bodyPr/>
          <a:lstStyle/>
          <a:p>
            <a:fld id="{C0A10DAB-C591-4786-A364-AD1F42FE9F14}" type="datetimeFigureOut">
              <a:rPr lang="en-US" smtClean="0"/>
              <a:t>1/26/2023</a:t>
            </a:fld>
            <a:endParaRPr lang="en-US"/>
          </a:p>
        </p:txBody>
      </p:sp>
      <p:sp>
        <p:nvSpPr>
          <p:cNvPr id="5" name="Footer Placeholder 4">
            <a:extLst>
              <a:ext uri="{FF2B5EF4-FFF2-40B4-BE49-F238E27FC236}">
                <a16:creationId xmlns:a16="http://schemas.microsoft.com/office/drawing/2014/main" id="{5B393C59-3FA0-5D8C-4DE8-DD0A07D36D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376AD2-E4E5-044D-237B-D12A319A8511}"/>
              </a:ext>
            </a:extLst>
          </p:cNvPr>
          <p:cNvSpPr>
            <a:spLocks noGrp="1"/>
          </p:cNvSpPr>
          <p:nvPr>
            <p:ph type="sldNum" sz="quarter" idx="12"/>
          </p:nvPr>
        </p:nvSpPr>
        <p:spPr/>
        <p:txBody>
          <a:bodyPr/>
          <a:lstStyle/>
          <a:p>
            <a:fld id="{2621595C-2D91-4C6F-A619-79FF89B88E07}" type="slidenum">
              <a:rPr lang="en-US" smtClean="0"/>
              <a:t>‹#›</a:t>
            </a:fld>
            <a:endParaRPr lang="en-US"/>
          </a:p>
        </p:txBody>
      </p:sp>
    </p:spTree>
    <p:extLst>
      <p:ext uri="{BB962C8B-B14F-4D97-AF65-F5344CB8AC3E}">
        <p14:creationId xmlns:p14="http://schemas.microsoft.com/office/powerpoint/2010/main" val="2129891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38F1F-0525-ECB7-A790-5AAA39C128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3FF9D8-890D-D296-E8A4-53E3B5D664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28BBC0-0F5D-CE3E-09E0-1092D5AE3825}"/>
              </a:ext>
            </a:extLst>
          </p:cNvPr>
          <p:cNvSpPr>
            <a:spLocks noGrp="1"/>
          </p:cNvSpPr>
          <p:nvPr>
            <p:ph type="dt" sz="half" idx="10"/>
          </p:nvPr>
        </p:nvSpPr>
        <p:spPr/>
        <p:txBody>
          <a:bodyPr/>
          <a:lstStyle/>
          <a:p>
            <a:fld id="{C0A10DAB-C591-4786-A364-AD1F42FE9F14}" type="datetimeFigureOut">
              <a:rPr lang="en-US" smtClean="0"/>
              <a:t>1/26/2023</a:t>
            </a:fld>
            <a:endParaRPr lang="en-US"/>
          </a:p>
        </p:txBody>
      </p:sp>
      <p:sp>
        <p:nvSpPr>
          <p:cNvPr id="5" name="Footer Placeholder 4">
            <a:extLst>
              <a:ext uri="{FF2B5EF4-FFF2-40B4-BE49-F238E27FC236}">
                <a16:creationId xmlns:a16="http://schemas.microsoft.com/office/drawing/2014/main" id="{961F5AD2-6E8D-880F-F7E5-CDA39D426A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E14D5E-66E5-EEE9-F0D8-B41D34657A65}"/>
              </a:ext>
            </a:extLst>
          </p:cNvPr>
          <p:cNvSpPr>
            <a:spLocks noGrp="1"/>
          </p:cNvSpPr>
          <p:nvPr>
            <p:ph type="sldNum" sz="quarter" idx="12"/>
          </p:nvPr>
        </p:nvSpPr>
        <p:spPr/>
        <p:txBody>
          <a:bodyPr/>
          <a:lstStyle/>
          <a:p>
            <a:fld id="{2621595C-2D91-4C6F-A619-79FF89B88E07}" type="slidenum">
              <a:rPr lang="en-US" smtClean="0"/>
              <a:t>‹#›</a:t>
            </a:fld>
            <a:endParaRPr lang="en-US"/>
          </a:p>
        </p:txBody>
      </p:sp>
    </p:spTree>
    <p:extLst>
      <p:ext uri="{BB962C8B-B14F-4D97-AF65-F5344CB8AC3E}">
        <p14:creationId xmlns:p14="http://schemas.microsoft.com/office/powerpoint/2010/main" val="199364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7E7E3-A277-4B26-CD0F-A024FC6CBB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AF771-9E3F-EEC2-ED03-52C79F7BEB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929965-C56C-6DF8-1A78-D5C2C967DF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C4159D-9CBB-6D36-3262-01EC28DCE12E}"/>
              </a:ext>
            </a:extLst>
          </p:cNvPr>
          <p:cNvSpPr>
            <a:spLocks noGrp="1"/>
          </p:cNvSpPr>
          <p:nvPr>
            <p:ph type="dt" sz="half" idx="10"/>
          </p:nvPr>
        </p:nvSpPr>
        <p:spPr/>
        <p:txBody>
          <a:bodyPr/>
          <a:lstStyle/>
          <a:p>
            <a:fld id="{C0A10DAB-C591-4786-A364-AD1F42FE9F14}" type="datetimeFigureOut">
              <a:rPr lang="en-US" smtClean="0"/>
              <a:t>1/26/2023</a:t>
            </a:fld>
            <a:endParaRPr lang="en-US"/>
          </a:p>
        </p:txBody>
      </p:sp>
      <p:sp>
        <p:nvSpPr>
          <p:cNvPr id="6" name="Footer Placeholder 5">
            <a:extLst>
              <a:ext uri="{FF2B5EF4-FFF2-40B4-BE49-F238E27FC236}">
                <a16:creationId xmlns:a16="http://schemas.microsoft.com/office/drawing/2014/main" id="{23B7D372-FC1E-9C5F-7A0F-A0FA9BBA8C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569DAC-61E7-6499-016A-E26AE627EB87}"/>
              </a:ext>
            </a:extLst>
          </p:cNvPr>
          <p:cNvSpPr>
            <a:spLocks noGrp="1"/>
          </p:cNvSpPr>
          <p:nvPr>
            <p:ph type="sldNum" sz="quarter" idx="12"/>
          </p:nvPr>
        </p:nvSpPr>
        <p:spPr/>
        <p:txBody>
          <a:bodyPr/>
          <a:lstStyle/>
          <a:p>
            <a:fld id="{2621595C-2D91-4C6F-A619-79FF89B88E07}" type="slidenum">
              <a:rPr lang="en-US" smtClean="0"/>
              <a:t>‹#›</a:t>
            </a:fld>
            <a:endParaRPr lang="en-US"/>
          </a:p>
        </p:txBody>
      </p:sp>
    </p:spTree>
    <p:extLst>
      <p:ext uri="{BB962C8B-B14F-4D97-AF65-F5344CB8AC3E}">
        <p14:creationId xmlns:p14="http://schemas.microsoft.com/office/powerpoint/2010/main" val="265262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15BED-E8BE-1CB9-5C70-9F5AA69244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60D993-D639-C9D6-5AAE-833E279637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065EB1-6E51-83E4-FFDD-EA70DBBDC6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CF28DF-C54F-6997-6A46-A67769C51B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40957D-F66E-3F35-5A47-896690F566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3B7E7A-3EAB-DE49-3E87-56645CA1BFA5}"/>
              </a:ext>
            </a:extLst>
          </p:cNvPr>
          <p:cNvSpPr>
            <a:spLocks noGrp="1"/>
          </p:cNvSpPr>
          <p:nvPr>
            <p:ph type="dt" sz="half" idx="10"/>
          </p:nvPr>
        </p:nvSpPr>
        <p:spPr/>
        <p:txBody>
          <a:bodyPr/>
          <a:lstStyle/>
          <a:p>
            <a:fld id="{C0A10DAB-C591-4786-A364-AD1F42FE9F14}" type="datetimeFigureOut">
              <a:rPr lang="en-US" smtClean="0"/>
              <a:t>1/26/2023</a:t>
            </a:fld>
            <a:endParaRPr lang="en-US"/>
          </a:p>
        </p:txBody>
      </p:sp>
      <p:sp>
        <p:nvSpPr>
          <p:cNvPr id="8" name="Footer Placeholder 7">
            <a:extLst>
              <a:ext uri="{FF2B5EF4-FFF2-40B4-BE49-F238E27FC236}">
                <a16:creationId xmlns:a16="http://schemas.microsoft.com/office/drawing/2014/main" id="{68021F15-96DD-62F6-25F3-2F98BC6E42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2B10E9-6DB2-5C41-4B47-5A4A39E33657}"/>
              </a:ext>
            </a:extLst>
          </p:cNvPr>
          <p:cNvSpPr>
            <a:spLocks noGrp="1"/>
          </p:cNvSpPr>
          <p:nvPr>
            <p:ph type="sldNum" sz="quarter" idx="12"/>
          </p:nvPr>
        </p:nvSpPr>
        <p:spPr/>
        <p:txBody>
          <a:bodyPr/>
          <a:lstStyle/>
          <a:p>
            <a:fld id="{2621595C-2D91-4C6F-A619-79FF89B88E07}" type="slidenum">
              <a:rPr lang="en-US" smtClean="0"/>
              <a:t>‹#›</a:t>
            </a:fld>
            <a:endParaRPr lang="en-US"/>
          </a:p>
        </p:txBody>
      </p:sp>
    </p:spTree>
    <p:extLst>
      <p:ext uri="{BB962C8B-B14F-4D97-AF65-F5344CB8AC3E}">
        <p14:creationId xmlns:p14="http://schemas.microsoft.com/office/powerpoint/2010/main" val="3110507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16175-0F8A-5567-DC7A-F28D474887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43EEFEC-B3E7-38A6-525A-8FDDE5F0C68B}"/>
              </a:ext>
            </a:extLst>
          </p:cNvPr>
          <p:cNvSpPr>
            <a:spLocks noGrp="1"/>
          </p:cNvSpPr>
          <p:nvPr>
            <p:ph type="dt" sz="half" idx="10"/>
          </p:nvPr>
        </p:nvSpPr>
        <p:spPr/>
        <p:txBody>
          <a:bodyPr/>
          <a:lstStyle/>
          <a:p>
            <a:fld id="{C0A10DAB-C591-4786-A364-AD1F42FE9F14}" type="datetimeFigureOut">
              <a:rPr lang="en-US" smtClean="0"/>
              <a:t>1/26/2023</a:t>
            </a:fld>
            <a:endParaRPr lang="en-US"/>
          </a:p>
        </p:txBody>
      </p:sp>
      <p:sp>
        <p:nvSpPr>
          <p:cNvPr id="4" name="Footer Placeholder 3">
            <a:extLst>
              <a:ext uri="{FF2B5EF4-FFF2-40B4-BE49-F238E27FC236}">
                <a16:creationId xmlns:a16="http://schemas.microsoft.com/office/drawing/2014/main" id="{EBCC4380-17A2-450C-7772-8F891ABE49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2B61DFD-91A2-2B8C-0C52-BE8B7EECC213}"/>
              </a:ext>
            </a:extLst>
          </p:cNvPr>
          <p:cNvSpPr>
            <a:spLocks noGrp="1"/>
          </p:cNvSpPr>
          <p:nvPr>
            <p:ph type="sldNum" sz="quarter" idx="12"/>
          </p:nvPr>
        </p:nvSpPr>
        <p:spPr/>
        <p:txBody>
          <a:bodyPr/>
          <a:lstStyle/>
          <a:p>
            <a:fld id="{2621595C-2D91-4C6F-A619-79FF89B88E07}" type="slidenum">
              <a:rPr lang="en-US" smtClean="0"/>
              <a:t>‹#›</a:t>
            </a:fld>
            <a:endParaRPr lang="en-US"/>
          </a:p>
        </p:txBody>
      </p:sp>
    </p:spTree>
    <p:extLst>
      <p:ext uri="{BB962C8B-B14F-4D97-AF65-F5344CB8AC3E}">
        <p14:creationId xmlns:p14="http://schemas.microsoft.com/office/powerpoint/2010/main" val="1369250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417898-8F67-E8AB-DD75-65BA80E8B110}"/>
              </a:ext>
            </a:extLst>
          </p:cNvPr>
          <p:cNvSpPr>
            <a:spLocks noGrp="1"/>
          </p:cNvSpPr>
          <p:nvPr>
            <p:ph type="dt" sz="half" idx="10"/>
          </p:nvPr>
        </p:nvSpPr>
        <p:spPr/>
        <p:txBody>
          <a:bodyPr/>
          <a:lstStyle/>
          <a:p>
            <a:fld id="{C0A10DAB-C591-4786-A364-AD1F42FE9F14}" type="datetimeFigureOut">
              <a:rPr lang="en-US" smtClean="0"/>
              <a:t>1/26/2023</a:t>
            </a:fld>
            <a:endParaRPr lang="en-US"/>
          </a:p>
        </p:txBody>
      </p:sp>
      <p:sp>
        <p:nvSpPr>
          <p:cNvPr id="3" name="Footer Placeholder 2">
            <a:extLst>
              <a:ext uri="{FF2B5EF4-FFF2-40B4-BE49-F238E27FC236}">
                <a16:creationId xmlns:a16="http://schemas.microsoft.com/office/drawing/2014/main" id="{A2BB2B99-1B9B-2447-988A-D902AD3CB8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F775E0A-2B8A-B33A-1FA3-A9DEAA41E4BB}"/>
              </a:ext>
            </a:extLst>
          </p:cNvPr>
          <p:cNvSpPr>
            <a:spLocks noGrp="1"/>
          </p:cNvSpPr>
          <p:nvPr>
            <p:ph type="sldNum" sz="quarter" idx="12"/>
          </p:nvPr>
        </p:nvSpPr>
        <p:spPr/>
        <p:txBody>
          <a:bodyPr/>
          <a:lstStyle/>
          <a:p>
            <a:fld id="{2621595C-2D91-4C6F-A619-79FF89B88E07}" type="slidenum">
              <a:rPr lang="en-US" smtClean="0"/>
              <a:t>‹#›</a:t>
            </a:fld>
            <a:endParaRPr lang="en-US"/>
          </a:p>
        </p:txBody>
      </p:sp>
    </p:spTree>
    <p:extLst>
      <p:ext uri="{BB962C8B-B14F-4D97-AF65-F5344CB8AC3E}">
        <p14:creationId xmlns:p14="http://schemas.microsoft.com/office/powerpoint/2010/main" val="2964090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BB64C-EFF6-DF67-3614-0BBE7103BB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B9BA18-0C86-182B-20B1-779CC98188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02D268-827C-24E8-7471-8ABAD676A0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A5569B-1FA4-9E03-7297-578999FAAEB8}"/>
              </a:ext>
            </a:extLst>
          </p:cNvPr>
          <p:cNvSpPr>
            <a:spLocks noGrp="1"/>
          </p:cNvSpPr>
          <p:nvPr>
            <p:ph type="dt" sz="half" idx="10"/>
          </p:nvPr>
        </p:nvSpPr>
        <p:spPr/>
        <p:txBody>
          <a:bodyPr/>
          <a:lstStyle/>
          <a:p>
            <a:fld id="{C0A10DAB-C591-4786-A364-AD1F42FE9F14}" type="datetimeFigureOut">
              <a:rPr lang="en-US" smtClean="0"/>
              <a:t>1/26/2023</a:t>
            </a:fld>
            <a:endParaRPr lang="en-US"/>
          </a:p>
        </p:txBody>
      </p:sp>
      <p:sp>
        <p:nvSpPr>
          <p:cNvPr id="6" name="Footer Placeholder 5">
            <a:extLst>
              <a:ext uri="{FF2B5EF4-FFF2-40B4-BE49-F238E27FC236}">
                <a16:creationId xmlns:a16="http://schemas.microsoft.com/office/drawing/2014/main" id="{C33B9255-B956-FB16-1F33-5925886ED9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F4D9F3-1575-0136-0401-97857C2AA0F7}"/>
              </a:ext>
            </a:extLst>
          </p:cNvPr>
          <p:cNvSpPr>
            <a:spLocks noGrp="1"/>
          </p:cNvSpPr>
          <p:nvPr>
            <p:ph type="sldNum" sz="quarter" idx="12"/>
          </p:nvPr>
        </p:nvSpPr>
        <p:spPr/>
        <p:txBody>
          <a:bodyPr/>
          <a:lstStyle/>
          <a:p>
            <a:fld id="{2621595C-2D91-4C6F-A619-79FF89B88E07}" type="slidenum">
              <a:rPr lang="en-US" smtClean="0"/>
              <a:t>‹#›</a:t>
            </a:fld>
            <a:endParaRPr lang="en-US"/>
          </a:p>
        </p:txBody>
      </p:sp>
    </p:spTree>
    <p:extLst>
      <p:ext uri="{BB962C8B-B14F-4D97-AF65-F5344CB8AC3E}">
        <p14:creationId xmlns:p14="http://schemas.microsoft.com/office/powerpoint/2010/main" val="2508174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8C411-C2F4-60D7-5310-2477229450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75C105-C7DE-1326-AFFD-783E18C01E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4A1A7F8-D914-DAA1-65C0-EE89640A67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5341FA-F224-729C-4117-2709E5218D92}"/>
              </a:ext>
            </a:extLst>
          </p:cNvPr>
          <p:cNvSpPr>
            <a:spLocks noGrp="1"/>
          </p:cNvSpPr>
          <p:nvPr>
            <p:ph type="dt" sz="half" idx="10"/>
          </p:nvPr>
        </p:nvSpPr>
        <p:spPr/>
        <p:txBody>
          <a:bodyPr/>
          <a:lstStyle/>
          <a:p>
            <a:fld id="{C0A10DAB-C591-4786-A364-AD1F42FE9F14}" type="datetimeFigureOut">
              <a:rPr lang="en-US" smtClean="0"/>
              <a:t>1/26/2023</a:t>
            </a:fld>
            <a:endParaRPr lang="en-US"/>
          </a:p>
        </p:txBody>
      </p:sp>
      <p:sp>
        <p:nvSpPr>
          <p:cNvPr id="6" name="Footer Placeholder 5">
            <a:extLst>
              <a:ext uri="{FF2B5EF4-FFF2-40B4-BE49-F238E27FC236}">
                <a16:creationId xmlns:a16="http://schemas.microsoft.com/office/drawing/2014/main" id="{E93FD438-0455-1C08-44FF-F62719734A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ED2E71-BED7-33F5-98E0-43170E6C3692}"/>
              </a:ext>
            </a:extLst>
          </p:cNvPr>
          <p:cNvSpPr>
            <a:spLocks noGrp="1"/>
          </p:cNvSpPr>
          <p:nvPr>
            <p:ph type="sldNum" sz="quarter" idx="12"/>
          </p:nvPr>
        </p:nvSpPr>
        <p:spPr/>
        <p:txBody>
          <a:bodyPr/>
          <a:lstStyle/>
          <a:p>
            <a:fld id="{2621595C-2D91-4C6F-A619-79FF89B88E07}" type="slidenum">
              <a:rPr lang="en-US" smtClean="0"/>
              <a:t>‹#›</a:t>
            </a:fld>
            <a:endParaRPr lang="en-US"/>
          </a:p>
        </p:txBody>
      </p:sp>
    </p:spTree>
    <p:extLst>
      <p:ext uri="{BB962C8B-B14F-4D97-AF65-F5344CB8AC3E}">
        <p14:creationId xmlns:p14="http://schemas.microsoft.com/office/powerpoint/2010/main" val="365247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BD85EF-E4BF-7206-9AD7-BC28B4ACF8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A3416A-9DAF-0642-CBC9-3825D1B489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CE7197-5C24-0CA8-2959-CD03171151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A10DAB-C591-4786-A364-AD1F42FE9F14}" type="datetimeFigureOut">
              <a:rPr lang="en-US" smtClean="0"/>
              <a:t>1/26/2023</a:t>
            </a:fld>
            <a:endParaRPr lang="en-US"/>
          </a:p>
        </p:txBody>
      </p:sp>
      <p:sp>
        <p:nvSpPr>
          <p:cNvPr id="5" name="Footer Placeholder 4">
            <a:extLst>
              <a:ext uri="{FF2B5EF4-FFF2-40B4-BE49-F238E27FC236}">
                <a16:creationId xmlns:a16="http://schemas.microsoft.com/office/drawing/2014/main" id="{B033C46F-2292-6B5F-3DF1-05F2A48451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F94D957-3906-02D0-BB9D-96F9B8F766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21595C-2D91-4C6F-A619-79FF89B88E07}" type="slidenum">
              <a:rPr lang="en-US" smtClean="0"/>
              <a:t>‹#›</a:t>
            </a:fld>
            <a:endParaRPr lang="en-US"/>
          </a:p>
        </p:txBody>
      </p:sp>
    </p:spTree>
    <p:extLst>
      <p:ext uri="{BB962C8B-B14F-4D97-AF65-F5344CB8AC3E}">
        <p14:creationId xmlns:p14="http://schemas.microsoft.com/office/powerpoint/2010/main" val="130780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D32F93-50AC-4C46-A5DB-291C60DDB7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52FD52B-2F82-6934-9A25-3884E8A6C0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9303" y="1709214"/>
            <a:ext cx="9613397" cy="1033438"/>
          </a:xfrm>
          <a:prstGeom prst="rect">
            <a:avLst/>
          </a:prstGeom>
        </p:spPr>
      </p:pic>
      <p:sp>
        <p:nvSpPr>
          <p:cNvPr id="11" name="Right Triangle 10">
            <a:extLst>
              <a:ext uri="{FF2B5EF4-FFF2-40B4-BE49-F238E27FC236}">
                <a16:creationId xmlns:a16="http://schemas.microsoft.com/office/drawing/2014/main"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BB175F-7A5B-2FC9-716B-6411A867267B}"/>
              </a:ext>
            </a:extLst>
          </p:cNvPr>
          <p:cNvSpPr>
            <a:spLocks noGrp="1"/>
          </p:cNvSpPr>
          <p:nvPr>
            <p:ph type="ctrTitle"/>
          </p:nvPr>
        </p:nvSpPr>
        <p:spPr>
          <a:xfrm>
            <a:off x="1289304" y="3429000"/>
            <a:ext cx="8921672" cy="1713305"/>
          </a:xfrm>
        </p:spPr>
        <p:txBody>
          <a:bodyPr anchor="b">
            <a:normAutofit fontScale="90000"/>
          </a:bodyPr>
          <a:lstStyle/>
          <a:p>
            <a:pPr algn="l"/>
            <a:r>
              <a:rPr lang="en-US" sz="8000"/>
              <a:t>The Ballmer Institute</a:t>
            </a:r>
            <a:br>
              <a:rPr lang="en-US" sz="8000"/>
            </a:br>
            <a:r>
              <a:rPr lang="en-US" sz="4400"/>
              <a:t>for Children’s Behavioral Health</a:t>
            </a:r>
            <a:endParaRPr lang="en-US" sz="8000"/>
          </a:p>
        </p:txBody>
      </p:sp>
      <p:sp>
        <p:nvSpPr>
          <p:cNvPr id="3" name="Subtitle 2">
            <a:extLst>
              <a:ext uri="{FF2B5EF4-FFF2-40B4-BE49-F238E27FC236}">
                <a16:creationId xmlns:a16="http://schemas.microsoft.com/office/drawing/2014/main" id="{B0F8264B-2AAE-95AF-2EA8-E5873CB36155}"/>
              </a:ext>
            </a:extLst>
          </p:cNvPr>
          <p:cNvSpPr>
            <a:spLocks noGrp="1"/>
          </p:cNvSpPr>
          <p:nvPr>
            <p:ph type="subTitle" idx="1"/>
          </p:nvPr>
        </p:nvSpPr>
        <p:spPr>
          <a:xfrm>
            <a:off x="1289303" y="5142305"/>
            <a:ext cx="7321298" cy="753165"/>
          </a:xfrm>
        </p:spPr>
        <p:txBody>
          <a:bodyPr anchor="t">
            <a:normAutofit/>
          </a:bodyPr>
          <a:lstStyle/>
          <a:p>
            <a:pPr algn="l"/>
            <a:r>
              <a:rPr lang="en-US"/>
              <a:t>Tuition and Fee Proposal 2023-24</a:t>
            </a:r>
          </a:p>
        </p:txBody>
      </p:sp>
    </p:spTree>
    <p:extLst>
      <p:ext uri="{BB962C8B-B14F-4D97-AF65-F5344CB8AC3E}">
        <p14:creationId xmlns:p14="http://schemas.microsoft.com/office/powerpoint/2010/main" val="3789311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DFC36-04B2-94B5-C6D4-F12A03A9290A}"/>
              </a:ext>
            </a:extLst>
          </p:cNvPr>
          <p:cNvSpPr>
            <a:spLocks noGrp="1"/>
          </p:cNvSpPr>
          <p:nvPr>
            <p:ph type="title"/>
          </p:nvPr>
        </p:nvSpPr>
        <p:spPr>
          <a:xfrm>
            <a:off x="838200" y="365126"/>
            <a:ext cx="5340605" cy="1146176"/>
          </a:xfrm>
        </p:spPr>
        <p:txBody>
          <a:bodyPr>
            <a:normAutofit/>
          </a:bodyPr>
          <a:lstStyle/>
          <a:p>
            <a:r>
              <a:rPr lang="en-US" sz="3700"/>
              <a:t>Graduate Microcredential</a:t>
            </a:r>
          </a:p>
        </p:txBody>
      </p:sp>
      <p:sp>
        <p:nvSpPr>
          <p:cNvPr id="21" name="Freeform: Shape 20">
            <a:extLst>
              <a:ext uri="{FF2B5EF4-FFF2-40B4-BE49-F238E27FC236}">
                <a16:creationId xmlns:a16="http://schemas.microsoft.com/office/drawing/2014/main" id="{05C7EBC3-4672-4DAB-81C2-58661FAFAE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8805" y="-2"/>
            <a:ext cx="6013194"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0BF962F-4C6F-461E-86F2-C43F56CC93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0797" y="1690688"/>
            <a:ext cx="87112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2E94A4F7-38E4-45EA-8E2E-CE1B5766B4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5931454"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F375651-DA43-5EEE-9F15-F2241D7102DF}"/>
              </a:ext>
            </a:extLst>
          </p:cNvPr>
          <p:cNvSpPr>
            <a:spLocks noGrp="1"/>
          </p:cNvSpPr>
          <p:nvPr>
            <p:ph idx="1"/>
          </p:nvPr>
        </p:nvSpPr>
        <p:spPr>
          <a:xfrm>
            <a:off x="342132" y="2132375"/>
            <a:ext cx="3603171" cy="3639684"/>
          </a:xfrm>
        </p:spPr>
        <p:txBody>
          <a:bodyPr anchor="ctr">
            <a:normAutofit/>
          </a:bodyPr>
          <a:lstStyle/>
          <a:p>
            <a:r>
              <a:rPr lang="en-US" sz="2000" dirty="0">
                <a:solidFill>
                  <a:schemeClr val="bg1"/>
                </a:solidFill>
                <a:ea typeface="+mn-lt"/>
                <a:cs typeface="+mn-lt"/>
              </a:rPr>
              <a:t>Distance Delivered</a:t>
            </a:r>
            <a:endParaRPr lang="en-US" dirty="0">
              <a:solidFill>
                <a:schemeClr val="bg1"/>
              </a:solidFill>
              <a:ea typeface="+mn-lt"/>
              <a:cs typeface="+mn-lt"/>
            </a:endParaRPr>
          </a:p>
          <a:p>
            <a:r>
              <a:rPr lang="en-US" sz="2000" dirty="0">
                <a:solidFill>
                  <a:schemeClr val="bg1"/>
                </a:solidFill>
                <a:ea typeface="+mn-lt"/>
                <a:cs typeface="+mn-lt"/>
              </a:rPr>
              <a:t>This will be the first offering of the program through the Division of Graduate Studies</a:t>
            </a:r>
            <a:endParaRPr lang="en-US" dirty="0">
              <a:solidFill>
                <a:schemeClr val="bg1"/>
              </a:solidFill>
              <a:ea typeface="+mn-lt"/>
              <a:cs typeface="+mn-lt"/>
            </a:endParaRPr>
          </a:p>
          <a:p>
            <a:r>
              <a:rPr lang="en-US" sz="2000" dirty="0">
                <a:solidFill>
                  <a:schemeClr val="bg1"/>
                </a:solidFill>
                <a:ea typeface="+mn-lt"/>
                <a:cs typeface="+mn-lt"/>
              </a:rPr>
              <a:t>Courses are transferrable</a:t>
            </a:r>
            <a:endParaRPr lang="en-US" dirty="0">
              <a:solidFill>
                <a:schemeClr val="bg1"/>
              </a:solidFill>
              <a:ea typeface="+mn-lt"/>
              <a:cs typeface="+mn-lt"/>
            </a:endParaRPr>
          </a:p>
          <a:p>
            <a:r>
              <a:rPr lang="en-US" sz="2000" dirty="0">
                <a:solidFill>
                  <a:schemeClr val="bg1"/>
                </a:solidFill>
                <a:ea typeface="+mn-lt"/>
                <a:cs typeface="+mn-lt"/>
              </a:rPr>
              <a:t>Currently offered through CPE at a flat rate of $8,000</a:t>
            </a:r>
            <a:endParaRPr lang="en-US">
              <a:solidFill>
                <a:schemeClr val="bg1"/>
              </a:solidFill>
              <a:cs typeface="Calibri"/>
            </a:endParaRPr>
          </a:p>
          <a:p>
            <a:pPr marL="0" indent="0">
              <a:buNone/>
            </a:pPr>
            <a:endParaRPr lang="en-US" sz="2000">
              <a:solidFill>
                <a:srgbClr val="FFFFFF"/>
              </a:solidFill>
              <a:cs typeface="Calibri"/>
            </a:endParaRPr>
          </a:p>
          <a:p>
            <a:endParaRPr lang="en-US" sz="2000">
              <a:solidFill>
                <a:srgbClr val="FFFFFF"/>
              </a:solidFill>
              <a:cs typeface="Calibri"/>
            </a:endParaRPr>
          </a:p>
        </p:txBody>
      </p:sp>
      <p:pic>
        <p:nvPicPr>
          <p:cNvPr id="4" name="Picture 3">
            <a:extLst>
              <a:ext uri="{FF2B5EF4-FFF2-40B4-BE49-F238E27FC236}">
                <a16:creationId xmlns:a16="http://schemas.microsoft.com/office/drawing/2014/main" id="{EDBF32D1-E503-0678-63A5-787AD387A9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6895" y="6160857"/>
            <a:ext cx="5170711" cy="555850"/>
          </a:xfrm>
          <a:custGeom>
            <a:avLst/>
            <a:gdLst/>
            <a:ahLst/>
            <a:cxnLst/>
            <a:rect l="l" t="t" r="r" b="b"/>
            <a:pathLst>
              <a:path w="4636009" h="5032375">
                <a:moveTo>
                  <a:pt x="0" y="0"/>
                </a:moveTo>
                <a:lnTo>
                  <a:pt x="4636009" y="0"/>
                </a:lnTo>
                <a:lnTo>
                  <a:pt x="4636009" y="5032375"/>
                </a:lnTo>
                <a:lnTo>
                  <a:pt x="0" y="5032375"/>
                </a:lnTo>
                <a:close/>
              </a:path>
            </a:pathLst>
          </a:custGeom>
        </p:spPr>
      </p:pic>
      <p:sp>
        <p:nvSpPr>
          <p:cNvPr id="5" name="TextBox 4">
            <a:extLst>
              <a:ext uri="{FF2B5EF4-FFF2-40B4-BE49-F238E27FC236}">
                <a16:creationId xmlns:a16="http://schemas.microsoft.com/office/drawing/2014/main" id="{5CF4A7E8-03EB-8A32-661D-902211A20722}"/>
              </a:ext>
            </a:extLst>
          </p:cNvPr>
          <p:cNvSpPr txBox="1"/>
          <p:nvPr/>
        </p:nvSpPr>
        <p:spPr>
          <a:xfrm>
            <a:off x="6883571" y="536980"/>
            <a:ext cx="3794656" cy="6617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700">
                <a:latin typeface="Calibri Light"/>
                <a:cs typeface="Calibri Light"/>
              </a:rPr>
              <a:t>(pending</a:t>
            </a:r>
            <a:r>
              <a:rPr lang="en-US" sz="3700">
                <a:latin typeface="+mj-lt"/>
                <a:ea typeface="+mj-ea"/>
                <a:cs typeface="+mj-cs"/>
              </a:rPr>
              <a:t> approval)</a:t>
            </a:r>
          </a:p>
        </p:txBody>
      </p:sp>
      <p:sp>
        <p:nvSpPr>
          <p:cNvPr id="6" name="TextBox 5">
            <a:extLst>
              <a:ext uri="{FF2B5EF4-FFF2-40B4-BE49-F238E27FC236}">
                <a16:creationId xmlns:a16="http://schemas.microsoft.com/office/drawing/2014/main" id="{DD81E25C-3479-179F-9738-DD227638811F}"/>
              </a:ext>
            </a:extLst>
          </p:cNvPr>
          <p:cNvSpPr txBox="1"/>
          <p:nvPr/>
        </p:nvSpPr>
        <p:spPr>
          <a:xfrm>
            <a:off x="6474443" y="2280885"/>
            <a:ext cx="5144778"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ea typeface="+mn-lt"/>
                <a:cs typeface="+mn-lt"/>
              </a:rPr>
              <a:t>Fall Term Course</a:t>
            </a:r>
          </a:p>
          <a:p>
            <a:r>
              <a:rPr lang="en-US">
                <a:ea typeface="+mn-lt"/>
                <a:cs typeface="+mn-lt"/>
              </a:rPr>
              <a:t>BEHT 621 Teaching Self-Regulation in Childhood and Adolescence</a:t>
            </a:r>
            <a:endParaRPr lang="en-US">
              <a:cs typeface="Calibri"/>
            </a:endParaRPr>
          </a:p>
          <a:p>
            <a:endParaRPr lang="en-US">
              <a:cs typeface="Calibri"/>
            </a:endParaRPr>
          </a:p>
          <a:p>
            <a:r>
              <a:rPr lang="en-US">
                <a:ea typeface="+mn-lt"/>
                <a:cs typeface="+mn-lt"/>
              </a:rPr>
              <a:t>Winter Term Course</a:t>
            </a:r>
          </a:p>
          <a:p>
            <a:r>
              <a:rPr lang="en-US">
                <a:ea typeface="+mn-lt"/>
                <a:cs typeface="+mn-lt"/>
              </a:rPr>
              <a:t>BEHT 622 Trauma Informed Supports for Children and Adolescents</a:t>
            </a:r>
            <a:endParaRPr lang="en-US"/>
          </a:p>
          <a:p>
            <a:endParaRPr lang="en-US">
              <a:ea typeface="+mn-lt"/>
              <a:cs typeface="+mn-lt"/>
            </a:endParaRPr>
          </a:p>
          <a:p>
            <a:r>
              <a:rPr lang="en-US">
                <a:ea typeface="+mn-lt"/>
                <a:cs typeface="+mn-lt"/>
              </a:rPr>
              <a:t>Spring Term Course</a:t>
            </a:r>
          </a:p>
          <a:p>
            <a:r>
              <a:rPr lang="en-US">
                <a:ea typeface="+mn-lt"/>
                <a:cs typeface="+mn-lt"/>
              </a:rPr>
              <a:t>623 Developing and Maintaining Healthy Relationships</a:t>
            </a:r>
            <a:endParaRPr lang="en-US">
              <a:cs typeface="Calibri"/>
            </a:endParaRPr>
          </a:p>
        </p:txBody>
      </p:sp>
    </p:spTree>
    <p:extLst>
      <p:ext uri="{BB962C8B-B14F-4D97-AF65-F5344CB8AC3E}">
        <p14:creationId xmlns:p14="http://schemas.microsoft.com/office/powerpoint/2010/main" val="3194448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EBF06A5-4173-45DE-87B1-0791E098A3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Back shot of a row of graduates">
            <a:extLst>
              <a:ext uri="{FF2B5EF4-FFF2-40B4-BE49-F238E27FC236}">
                <a16:creationId xmlns:a16="http://schemas.microsoft.com/office/drawing/2014/main" id="{FD964ECE-8C16-139C-A38C-79583C20E448}"/>
              </a:ext>
            </a:extLst>
          </p:cNvPr>
          <p:cNvPicPr>
            <a:picLocks noChangeAspect="1"/>
          </p:cNvPicPr>
          <p:nvPr/>
        </p:nvPicPr>
        <p:blipFill rotWithShape="1">
          <a:blip r:embed="rId2"/>
          <a:srcRect l="10216" r="19210" b="-1"/>
          <a:stretch/>
        </p:blipFill>
        <p:spPr>
          <a:xfrm>
            <a:off x="6728728" y="1690688"/>
            <a:ext cx="5463273" cy="5167312"/>
          </a:xfrm>
          <a:custGeom>
            <a:avLst/>
            <a:gdLst/>
            <a:ahLst/>
            <a:cxnLst/>
            <a:rect l="l" t="t" r="r" b="b"/>
            <a:pathLst>
              <a:path w="5463273" h="5167312">
                <a:moveTo>
                  <a:pt x="2391664" y="0"/>
                </a:moveTo>
                <a:lnTo>
                  <a:pt x="2729598" y="0"/>
                </a:lnTo>
                <a:lnTo>
                  <a:pt x="3668014" y="0"/>
                </a:lnTo>
                <a:lnTo>
                  <a:pt x="5463273" y="0"/>
                </a:lnTo>
                <a:lnTo>
                  <a:pt x="5463273" y="5167310"/>
                </a:lnTo>
                <a:lnTo>
                  <a:pt x="3668014" y="5167310"/>
                </a:lnTo>
                <a:lnTo>
                  <a:pt x="3668014" y="5167312"/>
                </a:lnTo>
                <a:lnTo>
                  <a:pt x="0" y="5167312"/>
                </a:lnTo>
                <a:lnTo>
                  <a:pt x="2393879" y="952"/>
                </a:lnTo>
                <a:lnTo>
                  <a:pt x="2391664" y="952"/>
                </a:lnTo>
                <a:close/>
              </a:path>
            </a:pathLst>
          </a:custGeom>
        </p:spPr>
      </p:pic>
      <p:sp>
        <p:nvSpPr>
          <p:cNvPr id="11" name="Freeform: Shape 10">
            <a:extLst>
              <a:ext uri="{FF2B5EF4-FFF2-40B4-BE49-F238E27FC236}">
                <a16:creationId xmlns:a16="http://schemas.microsoft.com/office/drawing/2014/main" id="{581DAA37-DAFB-47C9-9EE7-11C030BEC8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0688"/>
            <a:ext cx="8958061" cy="5167312"/>
          </a:xfrm>
          <a:custGeom>
            <a:avLst/>
            <a:gdLst>
              <a:gd name="connsiteX0" fmla="*/ 0 w 8958061"/>
              <a:gd name="connsiteY0" fmla="*/ 0 h 5167312"/>
              <a:gd name="connsiteX1" fmla="*/ 7885684 w 8958061"/>
              <a:gd name="connsiteY1" fmla="*/ 0 h 5167312"/>
              <a:gd name="connsiteX2" fmla="*/ 7884964 w 8958061"/>
              <a:gd name="connsiteY2" fmla="*/ 952 h 5167312"/>
              <a:gd name="connsiteX3" fmla="*/ 8958061 w 8958061"/>
              <a:gd name="connsiteY3" fmla="*/ 952 h 5167312"/>
              <a:gd name="connsiteX4" fmla="*/ 6564182 w 8958061"/>
              <a:gd name="connsiteY4" fmla="*/ 5167312 h 5167312"/>
              <a:gd name="connsiteX5" fmla="*/ 3026607 w 8958061"/>
              <a:gd name="connsiteY5" fmla="*/ 5167312 h 5167312"/>
              <a:gd name="connsiteX6" fmla="*/ 3026607 w 8958061"/>
              <a:gd name="connsiteY6" fmla="*/ 5166360 h 5167312"/>
              <a:gd name="connsiteX7" fmla="*/ 0 w 8958061"/>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958061" h="5167312">
                <a:moveTo>
                  <a:pt x="0" y="0"/>
                </a:moveTo>
                <a:lnTo>
                  <a:pt x="7885684" y="0"/>
                </a:lnTo>
                <a:lnTo>
                  <a:pt x="7884964" y="952"/>
                </a:lnTo>
                <a:lnTo>
                  <a:pt x="8958061" y="952"/>
                </a:lnTo>
                <a:lnTo>
                  <a:pt x="6564182" y="5167312"/>
                </a:lnTo>
                <a:lnTo>
                  <a:pt x="3026607" y="5167312"/>
                </a:lnTo>
                <a:lnTo>
                  <a:pt x="3026607"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37D690B-12E9-4FAB-2E43-013465C4D25E}"/>
              </a:ext>
            </a:extLst>
          </p:cNvPr>
          <p:cNvSpPr>
            <a:spLocks noGrp="1"/>
          </p:cNvSpPr>
          <p:nvPr>
            <p:ph type="title"/>
          </p:nvPr>
        </p:nvSpPr>
        <p:spPr>
          <a:xfrm>
            <a:off x="841248" y="213359"/>
            <a:ext cx="7769352" cy="1325880"/>
          </a:xfrm>
        </p:spPr>
        <p:txBody>
          <a:bodyPr anchor="ctr">
            <a:normAutofit/>
          </a:bodyPr>
          <a:lstStyle/>
          <a:p>
            <a:r>
              <a:rPr lang="en-US">
                <a:solidFill>
                  <a:schemeClr val="bg1"/>
                </a:solidFill>
              </a:rPr>
              <a:t>Peer Analysis</a:t>
            </a:r>
          </a:p>
        </p:txBody>
      </p:sp>
      <p:sp>
        <p:nvSpPr>
          <p:cNvPr id="13" name="Freeform: Shape 12">
            <a:extLst>
              <a:ext uri="{FF2B5EF4-FFF2-40B4-BE49-F238E27FC236}">
                <a16:creationId xmlns:a16="http://schemas.microsoft.com/office/drawing/2014/main" id="{F4CBD955-7E14-485C-919F-EC1D1B9BC25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5410" y="2"/>
            <a:ext cx="2986590" cy="1511301"/>
          </a:xfrm>
          <a:custGeom>
            <a:avLst/>
            <a:gdLst>
              <a:gd name="connsiteX0" fmla="*/ 697617 w 2986590"/>
              <a:gd name="connsiteY0" fmla="*/ 0 h 1511301"/>
              <a:gd name="connsiteX1" fmla="*/ 1096710 w 2986590"/>
              <a:gd name="connsiteY1" fmla="*/ 0 h 1511301"/>
              <a:gd name="connsiteX2" fmla="*/ 1191330 w 2986590"/>
              <a:gd name="connsiteY2" fmla="*/ 0 h 1511301"/>
              <a:gd name="connsiteX3" fmla="*/ 2986590 w 2986590"/>
              <a:gd name="connsiteY3" fmla="*/ 0 h 1511301"/>
              <a:gd name="connsiteX4" fmla="*/ 2986590 w 2986590"/>
              <a:gd name="connsiteY4" fmla="*/ 1511301 h 1511301"/>
              <a:gd name="connsiteX5" fmla="*/ 1191330 w 2986590"/>
              <a:gd name="connsiteY5" fmla="*/ 1511301 h 1511301"/>
              <a:gd name="connsiteX6" fmla="*/ 399093 w 2986590"/>
              <a:gd name="connsiteY6" fmla="*/ 1511301 h 1511301"/>
              <a:gd name="connsiteX7" fmla="*/ 0 w 2986590"/>
              <a:gd name="connsiteY7" fmla="*/ 1511301 h 151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86590" h="1511301">
                <a:moveTo>
                  <a:pt x="697617" y="0"/>
                </a:moveTo>
                <a:lnTo>
                  <a:pt x="1096710" y="0"/>
                </a:lnTo>
                <a:lnTo>
                  <a:pt x="1191330" y="0"/>
                </a:lnTo>
                <a:lnTo>
                  <a:pt x="2986590" y="0"/>
                </a:lnTo>
                <a:lnTo>
                  <a:pt x="2986590" y="1511301"/>
                </a:lnTo>
                <a:lnTo>
                  <a:pt x="1191330" y="1511301"/>
                </a:lnTo>
                <a:lnTo>
                  <a:pt x="399093"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138C494-8119-1317-9E64-B81D48FEBCC1}"/>
              </a:ext>
            </a:extLst>
          </p:cNvPr>
          <p:cNvSpPr>
            <a:spLocks noGrp="1"/>
          </p:cNvSpPr>
          <p:nvPr>
            <p:ph idx="1"/>
          </p:nvPr>
        </p:nvSpPr>
        <p:spPr>
          <a:xfrm>
            <a:off x="841248" y="2209800"/>
            <a:ext cx="5887479" cy="4010025"/>
          </a:xfrm>
        </p:spPr>
        <p:txBody>
          <a:bodyPr anchor="t">
            <a:normAutofit fontScale="92500" lnSpcReduction="10000"/>
          </a:bodyPr>
          <a:lstStyle/>
          <a:p>
            <a:r>
              <a:rPr lang="en-US" sz="2400" dirty="0">
                <a:ea typeface="+mn-lt"/>
                <a:cs typeface="+mn-lt"/>
              </a:rPr>
              <a:t>Pricing Considerations</a:t>
            </a:r>
            <a:endParaRPr lang="en-US" dirty="0">
              <a:ea typeface="+mn-lt"/>
              <a:cs typeface="+mn-lt"/>
            </a:endParaRPr>
          </a:p>
          <a:p>
            <a:pPr lvl="1"/>
            <a:r>
              <a:rPr lang="en-US" sz="2000" dirty="0">
                <a:ea typeface="+mn-lt"/>
                <a:cs typeface="+mn-lt"/>
              </a:rPr>
              <a:t>First graduate </a:t>
            </a:r>
            <a:r>
              <a:rPr lang="en-US" sz="2000" dirty="0" err="1">
                <a:ea typeface="+mn-lt"/>
                <a:cs typeface="+mn-lt"/>
              </a:rPr>
              <a:t>microcredential</a:t>
            </a:r>
            <a:r>
              <a:rPr lang="en-US" sz="2000" dirty="0">
                <a:ea typeface="+mn-lt"/>
                <a:cs typeface="+mn-lt"/>
              </a:rPr>
              <a:t> at the university </a:t>
            </a:r>
          </a:p>
          <a:p>
            <a:pPr lvl="1"/>
            <a:r>
              <a:rPr lang="en-US" sz="2400" dirty="0">
                <a:ea typeface="+mn-lt"/>
                <a:cs typeface="+mn-lt"/>
              </a:rPr>
              <a:t>Desire to keep costs aligned to current offering through CPE </a:t>
            </a:r>
            <a:endParaRPr lang="en-US" sz="2000" dirty="0">
              <a:ea typeface="+mn-lt"/>
              <a:cs typeface="+mn-lt"/>
            </a:endParaRPr>
          </a:p>
          <a:p>
            <a:r>
              <a:rPr lang="en-US" sz="2400" dirty="0">
                <a:ea typeface="+mn-lt"/>
                <a:cs typeface="+mn-lt"/>
              </a:rPr>
              <a:t>Pricing Comparisons</a:t>
            </a:r>
            <a:endParaRPr lang="en-US" dirty="0">
              <a:ea typeface="+mn-lt"/>
              <a:cs typeface="+mn-lt"/>
            </a:endParaRPr>
          </a:p>
          <a:p>
            <a:pPr lvl="1"/>
            <a:r>
              <a:rPr lang="en-US" sz="2000" dirty="0">
                <a:ea typeface="+mn-lt"/>
                <a:cs typeface="+mn-lt"/>
              </a:rPr>
              <a:t>Proposed rate is aligned with the University’s and CAS’s base graduate tuition rate of $593 in AY22-23 with a 3% increase</a:t>
            </a:r>
          </a:p>
          <a:p>
            <a:pPr lvl="1"/>
            <a:r>
              <a:rPr lang="en-US" dirty="0">
                <a:ea typeface="+mn-lt"/>
                <a:cs typeface="+mn-lt"/>
              </a:rPr>
              <a:t>Proposed</a:t>
            </a:r>
            <a:r>
              <a:rPr lang="en-US" sz="2400" dirty="0">
                <a:ea typeface="+mn-lt"/>
                <a:cs typeface="+mn-lt"/>
              </a:rPr>
              <a:t> rate matches PSYCH online in that it provides a single per credit cost for both residents and non-residents</a:t>
            </a:r>
            <a:endParaRPr lang="en-US" dirty="0">
              <a:ea typeface="+mn-lt"/>
              <a:cs typeface="+mn-lt"/>
            </a:endParaRPr>
          </a:p>
          <a:p>
            <a:pPr lvl="1"/>
            <a:r>
              <a:rPr lang="en-US" dirty="0">
                <a:ea typeface="+mn-lt"/>
                <a:cs typeface="+mn-lt"/>
              </a:rPr>
              <a:t>Proposed</a:t>
            </a:r>
            <a:r>
              <a:rPr lang="en-US" sz="2400" dirty="0">
                <a:ea typeface="+mn-lt"/>
                <a:cs typeface="+mn-lt"/>
              </a:rPr>
              <a:t> rate does not include a “step in” tuition rate for the first credit</a:t>
            </a:r>
            <a:endParaRPr lang="en-US" dirty="0">
              <a:cs typeface="Calibri" panose="020F0502020204030204"/>
            </a:endParaRPr>
          </a:p>
          <a:p>
            <a:endParaRPr lang="en-US" sz="2400" dirty="0">
              <a:solidFill>
                <a:srgbClr val="FFFFFF"/>
              </a:solidFill>
              <a:cs typeface="Calibri"/>
            </a:endParaRPr>
          </a:p>
        </p:txBody>
      </p:sp>
      <p:pic>
        <p:nvPicPr>
          <p:cNvPr id="4" name="Picture 3">
            <a:extLst>
              <a:ext uri="{FF2B5EF4-FFF2-40B4-BE49-F238E27FC236}">
                <a16:creationId xmlns:a16="http://schemas.microsoft.com/office/drawing/2014/main" id="{B2663FDE-5AEE-34EE-D805-9684F100EC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5264" y="6157519"/>
            <a:ext cx="5201789" cy="548603"/>
          </a:xfrm>
          <a:prstGeom prst="rect">
            <a:avLst/>
          </a:prstGeom>
        </p:spPr>
      </p:pic>
    </p:spTree>
    <p:extLst>
      <p:ext uri="{BB962C8B-B14F-4D97-AF65-F5344CB8AC3E}">
        <p14:creationId xmlns:p14="http://schemas.microsoft.com/office/powerpoint/2010/main" val="52240614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4AF7C-01E4-FBCB-2182-D1AFB42E0461}"/>
              </a:ext>
            </a:extLst>
          </p:cNvPr>
          <p:cNvSpPr>
            <a:spLocks noGrp="1"/>
          </p:cNvSpPr>
          <p:nvPr>
            <p:ph type="title"/>
          </p:nvPr>
        </p:nvSpPr>
        <p:spPr>
          <a:xfrm>
            <a:off x="838200" y="1262747"/>
            <a:ext cx="10515600" cy="1325563"/>
          </a:xfrm>
        </p:spPr>
        <p:txBody>
          <a:bodyPr/>
          <a:lstStyle/>
          <a:p>
            <a:r>
              <a:rPr lang="en-US"/>
              <a:t>Tuition and Fee Proposal</a:t>
            </a:r>
            <a:br>
              <a:rPr lang="en-US"/>
            </a:br>
            <a:r>
              <a:rPr lang="en-US" sz="1800" i="1"/>
              <a:t>2023-24</a:t>
            </a:r>
            <a:endParaRPr lang="en-US"/>
          </a:p>
        </p:txBody>
      </p:sp>
      <p:graphicFrame>
        <p:nvGraphicFramePr>
          <p:cNvPr id="4" name="Table 4">
            <a:extLst>
              <a:ext uri="{FF2B5EF4-FFF2-40B4-BE49-F238E27FC236}">
                <a16:creationId xmlns:a16="http://schemas.microsoft.com/office/drawing/2014/main" id="{AE50BC48-FE91-94AE-F60E-B7C461281126}"/>
              </a:ext>
            </a:extLst>
          </p:cNvPr>
          <p:cNvGraphicFramePr>
            <a:graphicFrameLocks noGrp="1"/>
          </p:cNvGraphicFramePr>
          <p:nvPr>
            <p:ph idx="1"/>
            <p:extLst>
              <p:ext uri="{D42A27DB-BD31-4B8C-83A1-F6EECF244321}">
                <p14:modId xmlns:p14="http://schemas.microsoft.com/office/powerpoint/2010/main" val="3035281904"/>
              </p:ext>
            </p:extLst>
          </p:nvPr>
        </p:nvGraphicFramePr>
        <p:xfrm>
          <a:off x="838200" y="2857471"/>
          <a:ext cx="10515600" cy="741680"/>
        </p:xfrm>
        <a:graphic>
          <a:graphicData uri="http://schemas.openxmlformats.org/drawingml/2006/table">
            <a:tbl>
              <a:tblPr firstRow="1" bandRow="1">
                <a:tableStyleId>{00A15C55-8517-42AA-B614-E9B94910E393}</a:tableStyleId>
              </a:tblPr>
              <a:tblGrid>
                <a:gridCol w="3505200">
                  <a:extLst>
                    <a:ext uri="{9D8B030D-6E8A-4147-A177-3AD203B41FA5}">
                      <a16:colId xmlns:a16="http://schemas.microsoft.com/office/drawing/2014/main" val="2758478935"/>
                    </a:ext>
                  </a:extLst>
                </a:gridCol>
                <a:gridCol w="3505200">
                  <a:extLst>
                    <a:ext uri="{9D8B030D-6E8A-4147-A177-3AD203B41FA5}">
                      <a16:colId xmlns:a16="http://schemas.microsoft.com/office/drawing/2014/main" val="3854710436"/>
                    </a:ext>
                  </a:extLst>
                </a:gridCol>
                <a:gridCol w="3505200">
                  <a:extLst>
                    <a:ext uri="{9D8B030D-6E8A-4147-A177-3AD203B41FA5}">
                      <a16:colId xmlns:a16="http://schemas.microsoft.com/office/drawing/2014/main" val="1058901072"/>
                    </a:ext>
                  </a:extLst>
                </a:gridCol>
              </a:tblGrid>
              <a:tr h="370840">
                <a:tc>
                  <a:txBody>
                    <a:bodyPr/>
                    <a:lstStyle/>
                    <a:p>
                      <a:r>
                        <a:rPr lang="en-US"/>
                        <a:t>Credits</a:t>
                      </a:r>
                    </a:p>
                  </a:txBody>
                  <a:tcPr/>
                </a:tc>
                <a:tc>
                  <a:txBody>
                    <a:bodyPr/>
                    <a:lstStyle/>
                    <a:p>
                      <a:r>
                        <a:rPr lang="en-US"/>
                        <a:t>Resident</a:t>
                      </a:r>
                    </a:p>
                  </a:txBody>
                  <a:tcPr/>
                </a:tc>
                <a:tc>
                  <a:txBody>
                    <a:bodyPr/>
                    <a:lstStyle/>
                    <a:p>
                      <a:r>
                        <a:rPr lang="en-US"/>
                        <a:t>Nonresident</a:t>
                      </a:r>
                    </a:p>
                  </a:txBody>
                  <a:tcPr/>
                </a:tc>
                <a:extLst>
                  <a:ext uri="{0D108BD9-81ED-4DB2-BD59-A6C34878D82A}">
                    <a16:rowId xmlns:a16="http://schemas.microsoft.com/office/drawing/2014/main" val="82851021"/>
                  </a:ext>
                </a:extLst>
              </a:tr>
              <a:tr h="370840">
                <a:tc>
                  <a:txBody>
                    <a:bodyPr/>
                    <a:lstStyle/>
                    <a:p>
                      <a:r>
                        <a:rPr lang="en-US"/>
                        <a:t>1-18</a:t>
                      </a:r>
                    </a:p>
                  </a:txBody>
                  <a:tcPr/>
                </a:tc>
                <a:tc>
                  <a:txBody>
                    <a:bodyPr/>
                    <a:lstStyle/>
                    <a:p>
                      <a:r>
                        <a:rPr lang="en-US"/>
                        <a:t>$611 per credit</a:t>
                      </a:r>
                    </a:p>
                  </a:txBody>
                  <a:tcPr/>
                </a:tc>
                <a:tc>
                  <a:txBody>
                    <a:bodyPr/>
                    <a:lstStyle/>
                    <a:p>
                      <a:r>
                        <a:rPr lang="en-US"/>
                        <a:t>$611 per credit</a:t>
                      </a:r>
                    </a:p>
                  </a:txBody>
                  <a:tcPr/>
                </a:tc>
                <a:extLst>
                  <a:ext uri="{0D108BD9-81ED-4DB2-BD59-A6C34878D82A}">
                    <a16:rowId xmlns:a16="http://schemas.microsoft.com/office/drawing/2014/main" val="1309246507"/>
                  </a:ext>
                </a:extLst>
              </a:tr>
            </a:tbl>
          </a:graphicData>
        </a:graphic>
      </p:graphicFrame>
      <p:pic>
        <p:nvPicPr>
          <p:cNvPr id="5" name="Picture 4">
            <a:extLst>
              <a:ext uri="{FF2B5EF4-FFF2-40B4-BE49-F238E27FC236}">
                <a16:creationId xmlns:a16="http://schemas.microsoft.com/office/drawing/2014/main" id="{F2288700-9E00-9D2F-46BC-DD77E5E34D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0725" y="6182687"/>
            <a:ext cx="5322827" cy="561368"/>
          </a:xfrm>
          <a:prstGeom prst="rect">
            <a:avLst/>
          </a:prstGeom>
        </p:spPr>
      </p:pic>
    </p:spTree>
    <p:extLst>
      <p:ext uri="{BB962C8B-B14F-4D97-AF65-F5344CB8AC3E}">
        <p14:creationId xmlns:p14="http://schemas.microsoft.com/office/powerpoint/2010/main" val="95718534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C5A8E-B0EF-A9A4-2AF7-C877681F47A4}"/>
              </a:ext>
            </a:extLst>
          </p:cNvPr>
          <p:cNvSpPr>
            <a:spLocks noGrp="1"/>
          </p:cNvSpPr>
          <p:nvPr>
            <p:ph type="title"/>
          </p:nvPr>
        </p:nvSpPr>
        <p:spPr>
          <a:xfrm>
            <a:off x="838200" y="365126"/>
            <a:ext cx="5340605" cy="1146176"/>
          </a:xfrm>
        </p:spPr>
        <p:txBody>
          <a:bodyPr>
            <a:normAutofit/>
          </a:bodyPr>
          <a:lstStyle/>
          <a:p>
            <a:r>
              <a:rPr lang="en-US" dirty="0"/>
              <a:t>Student Involvement</a:t>
            </a:r>
          </a:p>
        </p:txBody>
      </p:sp>
      <p:sp>
        <p:nvSpPr>
          <p:cNvPr id="21" name="Freeform: Shape 20">
            <a:extLst>
              <a:ext uri="{FF2B5EF4-FFF2-40B4-BE49-F238E27FC236}">
                <a16:creationId xmlns:a16="http://schemas.microsoft.com/office/drawing/2014/main" id="{05C7EBC3-4672-4DAB-81C2-58661FAFAE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8805" y="-2"/>
            <a:ext cx="6013194"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0BF962F-4C6F-461E-86F2-C43F56CC93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0797" y="1690688"/>
            <a:ext cx="87112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2E94A4F7-38E4-45EA-8E2E-CE1B5766B4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5931454"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41D401D9-45E4-79FE-E16C-5A6B9FE00A9D}"/>
              </a:ext>
            </a:extLst>
          </p:cNvPr>
          <p:cNvSpPr>
            <a:spLocks noGrp="1"/>
          </p:cNvSpPr>
          <p:nvPr>
            <p:ph idx="1"/>
          </p:nvPr>
        </p:nvSpPr>
        <p:spPr>
          <a:xfrm>
            <a:off x="6223000" y="2218444"/>
            <a:ext cx="5759348" cy="3639684"/>
          </a:xfrm>
        </p:spPr>
        <p:txBody>
          <a:bodyPr anchor="ctr">
            <a:normAutofit fontScale="92500" lnSpcReduction="10000"/>
          </a:bodyPr>
          <a:lstStyle/>
          <a:p>
            <a:endParaRPr lang="en-US" sz="2200" dirty="0">
              <a:ea typeface="+mn-lt"/>
              <a:cs typeface="+mn-lt"/>
            </a:endParaRPr>
          </a:p>
          <a:p>
            <a:endParaRPr lang="en-US" sz="2400" dirty="0">
              <a:ea typeface="+mn-lt"/>
              <a:cs typeface="+mn-lt"/>
            </a:endParaRPr>
          </a:p>
          <a:p>
            <a:r>
              <a:rPr lang="en-US" sz="2400" dirty="0">
                <a:ea typeface="+mn-lt"/>
                <a:cs typeface="+mn-lt"/>
              </a:rPr>
              <a:t>At present, the tuition proposal does not have an impact on </a:t>
            </a:r>
            <a:r>
              <a:rPr lang="en-US" sz="2400" i="1" dirty="0">
                <a:ea typeface="+mn-lt"/>
                <a:cs typeface="+mn-lt"/>
              </a:rPr>
              <a:t>current </a:t>
            </a:r>
            <a:r>
              <a:rPr lang="en-US" sz="2400" dirty="0">
                <a:ea typeface="+mn-lt"/>
                <a:cs typeface="+mn-lt"/>
              </a:rPr>
              <a:t>students</a:t>
            </a:r>
          </a:p>
          <a:p>
            <a:pPr lvl="1"/>
            <a:r>
              <a:rPr lang="en-US" sz="2200" dirty="0">
                <a:ea typeface="+mn-lt"/>
                <a:cs typeface="+mn-lt"/>
              </a:rPr>
              <a:t>Enrollment is supported by scholarships and district contribution</a:t>
            </a:r>
          </a:p>
          <a:p>
            <a:pPr lvl="1"/>
            <a:r>
              <a:rPr lang="en-US" sz="2200" dirty="0">
                <a:ea typeface="+mn-lt"/>
                <a:cs typeface="+mn-lt"/>
              </a:rPr>
              <a:t>Therefore, there is no impact on existing students</a:t>
            </a:r>
          </a:p>
          <a:p>
            <a:r>
              <a:rPr lang="en-US" sz="2400" dirty="0">
                <a:ea typeface="+mn-lt"/>
                <a:cs typeface="+mn-lt"/>
              </a:rPr>
              <a:t>For next year, the program will continue to be subsidized, largely, by Ballmer gift funds for partner school districts</a:t>
            </a:r>
            <a:endParaRPr lang="en-US" sz="2400" dirty="0"/>
          </a:p>
          <a:p>
            <a:pPr marL="0" indent="0">
              <a:buNone/>
            </a:pPr>
            <a:endParaRPr lang="en-US" sz="2200" dirty="0">
              <a:cs typeface="Calibri"/>
            </a:endParaRPr>
          </a:p>
          <a:p>
            <a:endParaRPr lang="en-US" sz="2200" dirty="0">
              <a:ea typeface="+mn-lt"/>
              <a:cs typeface="+mn-lt"/>
            </a:endParaRPr>
          </a:p>
          <a:p>
            <a:pPr lvl="1"/>
            <a:endParaRPr lang="en-US" sz="2200" dirty="0">
              <a:solidFill>
                <a:srgbClr val="FFFFFF"/>
              </a:solidFill>
              <a:cs typeface="Calibri"/>
            </a:endParaRPr>
          </a:p>
          <a:p>
            <a:pPr lvl="1"/>
            <a:endParaRPr lang="en-US" sz="1900" dirty="0">
              <a:solidFill>
                <a:srgbClr val="FFFFFF"/>
              </a:solidFill>
            </a:endParaRPr>
          </a:p>
        </p:txBody>
      </p:sp>
      <p:pic>
        <p:nvPicPr>
          <p:cNvPr id="4" name="Picture 3">
            <a:extLst>
              <a:ext uri="{FF2B5EF4-FFF2-40B4-BE49-F238E27FC236}">
                <a16:creationId xmlns:a16="http://schemas.microsoft.com/office/drawing/2014/main" id="{E6141D26-4FE9-1E9A-C1BF-7E624DB12F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0046" y="6127215"/>
            <a:ext cx="5170711" cy="555850"/>
          </a:xfrm>
          <a:custGeom>
            <a:avLst/>
            <a:gdLst/>
            <a:ahLst/>
            <a:cxnLst/>
            <a:rect l="l" t="t" r="r" b="b"/>
            <a:pathLst>
              <a:path w="4636009" h="5032375">
                <a:moveTo>
                  <a:pt x="0" y="0"/>
                </a:moveTo>
                <a:lnTo>
                  <a:pt x="4636009" y="0"/>
                </a:lnTo>
                <a:lnTo>
                  <a:pt x="4636009" y="5032375"/>
                </a:lnTo>
                <a:lnTo>
                  <a:pt x="0" y="5032375"/>
                </a:lnTo>
                <a:close/>
              </a:path>
            </a:pathLst>
          </a:custGeom>
        </p:spPr>
      </p:pic>
      <p:sp>
        <p:nvSpPr>
          <p:cNvPr id="5" name="TextBox 4">
            <a:extLst>
              <a:ext uri="{FF2B5EF4-FFF2-40B4-BE49-F238E27FC236}">
                <a16:creationId xmlns:a16="http://schemas.microsoft.com/office/drawing/2014/main" id="{1B5A6D3D-F7B1-5C0D-1455-46FB765ABEEB}"/>
              </a:ext>
            </a:extLst>
          </p:cNvPr>
          <p:cNvSpPr txBox="1"/>
          <p:nvPr/>
        </p:nvSpPr>
        <p:spPr>
          <a:xfrm>
            <a:off x="846666" y="2269066"/>
            <a:ext cx="3860799"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chemeClr val="bg1"/>
                </a:solidFill>
                <a:cs typeface="Calibri"/>
              </a:rPr>
              <a:t>70 + educators currently enrolled from partner districts across Lane and Multnomah ESD.</a:t>
            </a:r>
          </a:p>
          <a:p>
            <a:endParaRPr lang="en-US">
              <a:solidFill>
                <a:schemeClr val="bg1"/>
              </a:solidFill>
              <a:cs typeface="Calibri"/>
            </a:endParaRPr>
          </a:p>
          <a:p>
            <a:r>
              <a:rPr lang="en-US" dirty="0">
                <a:solidFill>
                  <a:schemeClr val="bg1"/>
                </a:solidFill>
                <a:cs typeface="Calibri"/>
              </a:rPr>
              <a:t>Participating districts include:</a:t>
            </a:r>
            <a:endParaRPr lang="en-US" dirty="0">
              <a:solidFill>
                <a:schemeClr val="bg1"/>
              </a:solidFill>
            </a:endParaRPr>
          </a:p>
          <a:p>
            <a:pPr marL="285750" indent="-285750">
              <a:buFont typeface="Arial"/>
              <a:buChar char="•"/>
            </a:pPr>
            <a:r>
              <a:rPr lang="en-US" dirty="0">
                <a:solidFill>
                  <a:schemeClr val="bg1"/>
                </a:solidFill>
                <a:cs typeface="Calibri"/>
              </a:rPr>
              <a:t>Bethel School District</a:t>
            </a:r>
          </a:p>
          <a:p>
            <a:pPr marL="285750" indent="-285750">
              <a:buFont typeface="Arial"/>
              <a:buChar char="•"/>
            </a:pPr>
            <a:r>
              <a:rPr lang="en-US" dirty="0">
                <a:solidFill>
                  <a:schemeClr val="bg1"/>
                </a:solidFill>
                <a:cs typeface="Calibri"/>
              </a:rPr>
              <a:t>Creswell School District</a:t>
            </a:r>
          </a:p>
          <a:p>
            <a:pPr marL="285750" indent="-285750">
              <a:buFont typeface="Arial"/>
              <a:buChar char="•"/>
            </a:pPr>
            <a:r>
              <a:rPr lang="en-US" dirty="0">
                <a:solidFill>
                  <a:schemeClr val="bg1"/>
                </a:solidFill>
                <a:cs typeface="Calibri"/>
              </a:rPr>
              <a:t>David Douglas School District </a:t>
            </a:r>
          </a:p>
          <a:p>
            <a:pPr marL="285750" indent="-285750">
              <a:buFont typeface="Arial"/>
              <a:buChar char="•"/>
            </a:pPr>
            <a:r>
              <a:rPr lang="en-US" dirty="0">
                <a:solidFill>
                  <a:schemeClr val="bg1"/>
                </a:solidFill>
                <a:cs typeface="Calibri"/>
              </a:rPr>
              <a:t>Mapleton School District</a:t>
            </a:r>
          </a:p>
          <a:p>
            <a:pPr marL="285750" indent="-285750">
              <a:buFont typeface="Arial"/>
              <a:buChar char="•"/>
            </a:pPr>
            <a:r>
              <a:rPr lang="en-US" dirty="0">
                <a:solidFill>
                  <a:schemeClr val="bg1"/>
                </a:solidFill>
                <a:cs typeface="Calibri"/>
              </a:rPr>
              <a:t>Oakridge School District</a:t>
            </a:r>
          </a:p>
          <a:p>
            <a:pPr marL="285750" indent="-285750">
              <a:buFont typeface="Arial"/>
              <a:buChar char="•"/>
            </a:pPr>
            <a:r>
              <a:rPr lang="en-US" dirty="0">
                <a:solidFill>
                  <a:schemeClr val="bg1"/>
                </a:solidFill>
                <a:cs typeface="Calibri"/>
              </a:rPr>
              <a:t>Springfield Public Schools</a:t>
            </a:r>
          </a:p>
          <a:p>
            <a:pPr marL="285750" indent="-285750">
              <a:buFont typeface="Arial"/>
              <a:buChar char="•"/>
            </a:pPr>
            <a:r>
              <a:rPr lang="en-US" dirty="0">
                <a:solidFill>
                  <a:schemeClr val="bg1"/>
                </a:solidFill>
                <a:cs typeface="Calibri"/>
              </a:rPr>
              <a:t>Parkrose School District</a:t>
            </a:r>
          </a:p>
          <a:p>
            <a:pPr marL="285750" indent="-285750">
              <a:buFont typeface="Arial"/>
              <a:buChar char="•"/>
            </a:pPr>
            <a:r>
              <a:rPr lang="en-US" dirty="0">
                <a:solidFill>
                  <a:schemeClr val="bg1"/>
                </a:solidFill>
                <a:cs typeface="Calibri"/>
              </a:rPr>
              <a:t>Portland Public Schools</a:t>
            </a:r>
          </a:p>
          <a:p>
            <a:pPr marL="285750" indent="-285750">
              <a:buFont typeface="Arial"/>
              <a:buChar char="•"/>
            </a:pPr>
            <a:r>
              <a:rPr lang="en-US" dirty="0">
                <a:solidFill>
                  <a:schemeClr val="bg1"/>
                </a:solidFill>
                <a:cs typeface="Calibri"/>
              </a:rPr>
              <a:t>Siuslaw School District</a:t>
            </a:r>
            <a:endParaRPr lang="en-US" dirty="0">
              <a:solidFill>
                <a:schemeClr val="bg1"/>
              </a:solidFill>
            </a:endParaRPr>
          </a:p>
          <a:p>
            <a:pPr marL="285750" indent="-285750">
              <a:buFont typeface="Arial"/>
              <a:buChar char="•"/>
            </a:pPr>
            <a:r>
              <a:rPr lang="en-US" dirty="0">
                <a:solidFill>
                  <a:schemeClr val="bg1"/>
                </a:solidFill>
                <a:cs typeface="Calibri"/>
              </a:rPr>
              <a:t>Washougal School District</a:t>
            </a:r>
          </a:p>
        </p:txBody>
      </p:sp>
    </p:spTree>
    <p:extLst>
      <p:ext uri="{BB962C8B-B14F-4D97-AF65-F5344CB8AC3E}">
        <p14:creationId xmlns:p14="http://schemas.microsoft.com/office/powerpoint/2010/main" val="804819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EBF06A5-4173-45DE-87B1-0791E098A3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High school teacher calling on student in classroom">
            <a:extLst>
              <a:ext uri="{FF2B5EF4-FFF2-40B4-BE49-F238E27FC236}">
                <a16:creationId xmlns:a16="http://schemas.microsoft.com/office/drawing/2014/main" id="{FD964ECE-8C16-139C-A38C-79583C20E448}"/>
              </a:ext>
            </a:extLst>
          </p:cNvPr>
          <p:cNvPicPr>
            <a:picLocks noChangeAspect="1"/>
          </p:cNvPicPr>
          <p:nvPr/>
        </p:nvPicPr>
        <p:blipFill>
          <a:blip r:embed="rId2">
            <a:extLst>
              <a:ext uri="{28A0092B-C50C-407E-A947-70E740481C1C}">
                <a14:useLocalDpi xmlns:a14="http://schemas.microsoft.com/office/drawing/2010/main" val="0"/>
              </a:ext>
            </a:extLst>
          </a:blip>
          <a:srcRect l="14792" r="14792"/>
          <a:stretch/>
        </p:blipFill>
        <p:spPr>
          <a:xfrm>
            <a:off x="6728728" y="1690688"/>
            <a:ext cx="5463273" cy="5167312"/>
          </a:xfrm>
          <a:custGeom>
            <a:avLst/>
            <a:gdLst/>
            <a:ahLst/>
            <a:cxnLst/>
            <a:rect l="l" t="t" r="r" b="b"/>
            <a:pathLst>
              <a:path w="5463273" h="5167312">
                <a:moveTo>
                  <a:pt x="2391664" y="0"/>
                </a:moveTo>
                <a:lnTo>
                  <a:pt x="2729598" y="0"/>
                </a:lnTo>
                <a:lnTo>
                  <a:pt x="3668014" y="0"/>
                </a:lnTo>
                <a:lnTo>
                  <a:pt x="5463273" y="0"/>
                </a:lnTo>
                <a:lnTo>
                  <a:pt x="5463273" y="5167310"/>
                </a:lnTo>
                <a:lnTo>
                  <a:pt x="3668014" y="5167310"/>
                </a:lnTo>
                <a:lnTo>
                  <a:pt x="3668014" y="5167312"/>
                </a:lnTo>
                <a:lnTo>
                  <a:pt x="0" y="5167312"/>
                </a:lnTo>
                <a:lnTo>
                  <a:pt x="2393879" y="952"/>
                </a:lnTo>
                <a:lnTo>
                  <a:pt x="2391664" y="952"/>
                </a:lnTo>
                <a:close/>
              </a:path>
            </a:pathLst>
          </a:custGeom>
        </p:spPr>
      </p:pic>
      <p:sp>
        <p:nvSpPr>
          <p:cNvPr id="11" name="Freeform: Shape 10">
            <a:extLst>
              <a:ext uri="{FF2B5EF4-FFF2-40B4-BE49-F238E27FC236}">
                <a16:creationId xmlns:a16="http://schemas.microsoft.com/office/drawing/2014/main" id="{581DAA37-DAFB-47C9-9EE7-11C030BEC8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0688"/>
            <a:ext cx="8958061" cy="5167312"/>
          </a:xfrm>
          <a:custGeom>
            <a:avLst/>
            <a:gdLst>
              <a:gd name="connsiteX0" fmla="*/ 0 w 8958061"/>
              <a:gd name="connsiteY0" fmla="*/ 0 h 5167312"/>
              <a:gd name="connsiteX1" fmla="*/ 7885684 w 8958061"/>
              <a:gd name="connsiteY1" fmla="*/ 0 h 5167312"/>
              <a:gd name="connsiteX2" fmla="*/ 7884964 w 8958061"/>
              <a:gd name="connsiteY2" fmla="*/ 952 h 5167312"/>
              <a:gd name="connsiteX3" fmla="*/ 8958061 w 8958061"/>
              <a:gd name="connsiteY3" fmla="*/ 952 h 5167312"/>
              <a:gd name="connsiteX4" fmla="*/ 6564182 w 8958061"/>
              <a:gd name="connsiteY4" fmla="*/ 5167312 h 5167312"/>
              <a:gd name="connsiteX5" fmla="*/ 3026607 w 8958061"/>
              <a:gd name="connsiteY5" fmla="*/ 5167312 h 5167312"/>
              <a:gd name="connsiteX6" fmla="*/ 3026607 w 8958061"/>
              <a:gd name="connsiteY6" fmla="*/ 5166360 h 5167312"/>
              <a:gd name="connsiteX7" fmla="*/ 0 w 8958061"/>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958061" h="5167312">
                <a:moveTo>
                  <a:pt x="0" y="0"/>
                </a:moveTo>
                <a:lnTo>
                  <a:pt x="7885684" y="0"/>
                </a:lnTo>
                <a:lnTo>
                  <a:pt x="7884964" y="952"/>
                </a:lnTo>
                <a:lnTo>
                  <a:pt x="8958061" y="952"/>
                </a:lnTo>
                <a:lnTo>
                  <a:pt x="6564182" y="5167312"/>
                </a:lnTo>
                <a:lnTo>
                  <a:pt x="3026607" y="5167312"/>
                </a:lnTo>
                <a:lnTo>
                  <a:pt x="3026607"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37D690B-12E9-4FAB-2E43-013465C4D25E}"/>
              </a:ext>
            </a:extLst>
          </p:cNvPr>
          <p:cNvSpPr>
            <a:spLocks noGrp="1"/>
          </p:cNvSpPr>
          <p:nvPr>
            <p:ph type="title"/>
          </p:nvPr>
        </p:nvSpPr>
        <p:spPr>
          <a:xfrm>
            <a:off x="841248" y="213359"/>
            <a:ext cx="7769352" cy="1325880"/>
          </a:xfrm>
        </p:spPr>
        <p:txBody>
          <a:bodyPr anchor="ctr">
            <a:normAutofit/>
          </a:bodyPr>
          <a:lstStyle/>
          <a:p>
            <a:r>
              <a:rPr lang="en-US" dirty="0">
                <a:solidFill>
                  <a:schemeClr val="bg1"/>
                </a:solidFill>
              </a:rPr>
              <a:t>Student Testimonials</a:t>
            </a:r>
          </a:p>
        </p:txBody>
      </p:sp>
      <p:sp>
        <p:nvSpPr>
          <p:cNvPr id="13" name="Freeform: Shape 12">
            <a:extLst>
              <a:ext uri="{FF2B5EF4-FFF2-40B4-BE49-F238E27FC236}">
                <a16:creationId xmlns:a16="http://schemas.microsoft.com/office/drawing/2014/main" id="{F4CBD955-7E14-485C-919F-EC1D1B9BC25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5410" y="2"/>
            <a:ext cx="2986590" cy="1511301"/>
          </a:xfrm>
          <a:custGeom>
            <a:avLst/>
            <a:gdLst>
              <a:gd name="connsiteX0" fmla="*/ 697617 w 2986590"/>
              <a:gd name="connsiteY0" fmla="*/ 0 h 1511301"/>
              <a:gd name="connsiteX1" fmla="*/ 1096710 w 2986590"/>
              <a:gd name="connsiteY1" fmla="*/ 0 h 1511301"/>
              <a:gd name="connsiteX2" fmla="*/ 1191330 w 2986590"/>
              <a:gd name="connsiteY2" fmla="*/ 0 h 1511301"/>
              <a:gd name="connsiteX3" fmla="*/ 2986590 w 2986590"/>
              <a:gd name="connsiteY3" fmla="*/ 0 h 1511301"/>
              <a:gd name="connsiteX4" fmla="*/ 2986590 w 2986590"/>
              <a:gd name="connsiteY4" fmla="*/ 1511301 h 1511301"/>
              <a:gd name="connsiteX5" fmla="*/ 1191330 w 2986590"/>
              <a:gd name="connsiteY5" fmla="*/ 1511301 h 1511301"/>
              <a:gd name="connsiteX6" fmla="*/ 399093 w 2986590"/>
              <a:gd name="connsiteY6" fmla="*/ 1511301 h 1511301"/>
              <a:gd name="connsiteX7" fmla="*/ 0 w 2986590"/>
              <a:gd name="connsiteY7" fmla="*/ 1511301 h 151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86590" h="1511301">
                <a:moveTo>
                  <a:pt x="697617" y="0"/>
                </a:moveTo>
                <a:lnTo>
                  <a:pt x="1096710" y="0"/>
                </a:lnTo>
                <a:lnTo>
                  <a:pt x="1191330" y="0"/>
                </a:lnTo>
                <a:lnTo>
                  <a:pt x="2986590" y="0"/>
                </a:lnTo>
                <a:lnTo>
                  <a:pt x="2986590" y="1511301"/>
                </a:lnTo>
                <a:lnTo>
                  <a:pt x="1191330" y="1511301"/>
                </a:lnTo>
                <a:lnTo>
                  <a:pt x="399093"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138C494-8119-1317-9E64-B81D48FEBCC1}"/>
              </a:ext>
            </a:extLst>
          </p:cNvPr>
          <p:cNvSpPr>
            <a:spLocks noGrp="1"/>
          </p:cNvSpPr>
          <p:nvPr>
            <p:ph idx="1"/>
          </p:nvPr>
        </p:nvSpPr>
        <p:spPr>
          <a:xfrm>
            <a:off x="254948" y="1890584"/>
            <a:ext cx="6473780" cy="4329241"/>
          </a:xfrm>
        </p:spPr>
        <p:txBody>
          <a:bodyPr anchor="t">
            <a:normAutofit fontScale="92500" lnSpcReduction="10000"/>
          </a:bodyPr>
          <a:lstStyle/>
          <a:p>
            <a:pPr marL="0" indent="0">
              <a:buNone/>
            </a:pPr>
            <a:r>
              <a:rPr lang="en-US" sz="1900" b="1" i="0" u="none" strike="noStrike" dirty="0">
                <a:effectLst/>
                <a:latin typeface="Calibri" panose="020F0502020204030204" pitchFamily="34" charset="0"/>
              </a:rPr>
              <a:t>“This class has become a positive voice in my head while I work with students. I remember to breathe more, I remember to communicate where I am at and why so students can see an adult striving to self-regulate so as to be able to interact with them from a regulated state.” </a:t>
            </a:r>
          </a:p>
          <a:p>
            <a:pPr marL="0" indent="0">
              <a:buNone/>
            </a:pPr>
            <a:endParaRPr lang="en-US" sz="1900" b="1" dirty="0">
              <a:latin typeface="Calibri" panose="020F0502020204030204" pitchFamily="34" charset="0"/>
              <a:cs typeface="Calibri"/>
            </a:endParaRPr>
          </a:p>
          <a:p>
            <a:pPr marL="0" indent="0">
              <a:buNone/>
            </a:pPr>
            <a:r>
              <a:rPr lang="en-US" sz="1900" b="1" i="0" u="none" strike="noStrike" dirty="0">
                <a:effectLst/>
                <a:latin typeface="Calibri" panose="020F0502020204030204" pitchFamily="34" charset="0"/>
              </a:rPr>
              <a:t>“I am really appreciating the opportunity that this class has offered me to really focus on an aspect of education that I feel we are NOT supporting enough in our public school system.  I have appreciated really expanding my understanding of executive functioning and how it relates to the ability to learn and practice SEL skills.” </a:t>
            </a:r>
          </a:p>
          <a:p>
            <a:pPr marL="0" indent="0">
              <a:buNone/>
            </a:pPr>
            <a:endParaRPr lang="en-US" sz="1800" b="1" dirty="0">
              <a:latin typeface="Calibri" panose="020F0502020204030204" pitchFamily="34" charset="0"/>
              <a:cs typeface="Calibri"/>
            </a:endParaRPr>
          </a:p>
          <a:p>
            <a:pPr marL="0" indent="0">
              <a:buNone/>
            </a:pPr>
            <a:r>
              <a:rPr lang="en-US" sz="1900" b="1" i="0" u="none" strike="noStrike" dirty="0">
                <a:effectLst/>
                <a:latin typeface="Calibri" panose="020F0502020204030204" pitchFamily="34" charset="0"/>
              </a:rPr>
              <a:t>“We learned a lot of strategies that were easy to implement right away, and it was great to talk with others in our district or similar schools about what is or is not working for their classrooms.” </a:t>
            </a:r>
            <a:endParaRPr lang="en-US" sz="1900" b="1" dirty="0">
              <a:cs typeface="Calibri"/>
            </a:endParaRPr>
          </a:p>
        </p:txBody>
      </p:sp>
      <p:pic>
        <p:nvPicPr>
          <p:cNvPr id="4" name="Picture 3">
            <a:extLst>
              <a:ext uri="{FF2B5EF4-FFF2-40B4-BE49-F238E27FC236}">
                <a16:creationId xmlns:a16="http://schemas.microsoft.com/office/drawing/2014/main" id="{B2663FDE-5AEE-34EE-D805-9684F100EC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5264" y="6157519"/>
            <a:ext cx="5201789" cy="548603"/>
          </a:xfrm>
          <a:prstGeom prst="rect">
            <a:avLst/>
          </a:prstGeom>
        </p:spPr>
      </p:pic>
    </p:spTree>
    <p:extLst>
      <p:ext uri="{BB962C8B-B14F-4D97-AF65-F5344CB8AC3E}">
        <p14:creationId xmlns:p14="http://schemas.microsoft.com/office/powerpoint/2010/main" val="125765602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Custom 5">
      <a:dk1>
        <a:srgbClr val="104735"/>
      </a:dk1>
      <a:lt1>
        <a:sysClr val="window" lastClr="FFFFFF"/>
      </a:lt1>
      <a:dk2>
        <a:srgbClr val="104735"/>
      </a:dk2>
      <a:lt2>
        <a:srgbClr val="D8DCDA"/>
      </a:lt2>
      <a:accent1>
        <a:srgbClr val="4472C4"/>
      </a:accent1>
      <a:accent2>
        <a:srgbClr val="ED7D31"/>
      </a:accent2>
      <a:accent3>
        <a:srgbClr val="E7E6E6"/>
      </a:accent3>
      <a:accent4>
        <a:srgbClr val="FEE11A"/>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78AE0006FCD7243A13E5B8383B8F3CD" ma:contentTypeVersion="4" ma:contentTypeDescription="Create a new document." ma:contentTypeScope="" ma:versionID="b07765271d8d6be3a66103a65f188aa0">
  <xsd:schema xmlns:xsd="http://www.w3.org/2001/XMLSchema" xmlns:xs="http://www.w3.org/2001/XMLSchema" xmlns:p="http://schemas.microsoft.com/office/2006/metadata/properties" xmlns:ns2="f913121c-a7cf-42ee-92f0-58fa7667291b" xmlns:ns3="4b74c063-2bdd-4441-88f2-5effd6ddcada" targetNamespace="http://schemas.microsoft.com/office/2006/metadata/properties" ma:root="true" ma:fieldsID="f75346dcb914bea93ce97d5671a2cd0e" ns2:_="" ns3:_="">
    <xsd:import namespace="f913121c-a7cf-42ee-92f0-58fa7667291b"/>
    <xsd:import namespace="4b74c063-2bdd-4441-88f2-5effd6ddcad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121c-a7cf-42ee-92f0-58fa766729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b74c063-2bdd-4441-88f2-5effd6ddcad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7B0D95-1FB2-41F0-A7A1-BFEB28F3E9D8}">
  <ds:schemaRefs>
    <ds:schemaRef ds:uri="http://purl.org/dc/terms/"/>
    <ds:schemaRef ds:uri="http://purl.org/dc/elements/1.1/"/>
    <ds:schemaRef ds:uri="4b74c063-2bdd-4441-88f2-5effd6ddcada"/>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f913121c-a7cf-42ee-92f0-58fa7667291b"/>
    <ds:schemaRef ds:uri="http://www.w3.org/XML/1998/namespace"/>
    <ds:schemaRef ds:uri="http://purl.org/dc/dcmitype/"/>
  </ds:schemaRefs>
</ds:datastoreItem>
</file>

<file path=customXml/itemProps2.xml><?xml version="1.0" encoding="utf-8"?>
<ds:datastoreItem xmlns:ds="http://schemas.openxmlformats.org/officeDocument/2006/customXml" ds:itemID="{19191B68-449C-4A45-9708-C6186B0E1CCD}">
  <ds:schemaRefs>
    <ds:schemaRef ds:uri="4b74c063-2bdd-4441-88f2-5effd6ddcada"/>
    <ds:schemaRef ds:uri="f913121c-a7cf-42ee-92f0-58fa7667291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99B00C1-9074-4F75-9999-BFCE6087FF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TotalTime>
  <Words>454</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The Ballmer Institute for Children’s Behavioral Health</vt:lpstr>
      <vt:lpstr>Graduate Microcredential</vt:lpstr>
      <vt:lpstr>Peer Analysis</vt:lpstr>
      <vt:lpstr>Tuition and Fee Proposal 2023-24</vt:lpstr>
      <vt:lpstr>Student Involvement</vt:lpstr>
      <vt:lpstr>Student Testimonials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Ballmer Institute for Children’s Behavioral Health</dc:title>
  <dc:creator>Jen Flores</dc:creator>
  <cp:lastModifiedBy>Debbie Sharp</cp:lastModifiedBy>
  <cp:revision>22</cp:revision>
  <cp:lastPrinted>2023-01-27T01:07:59Z</cp:lastPrinted>
  <dcterms:created xsi:type="dcterms:W3CDTF">2023-01-20T17:26:20Z</dcterms:created>
  <dcterms:modified xsi:type="dcterms:W3CDTF">2023-01-27T01:08:05Z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0x010100F78AE0006FCD7243A13E5B8383B8F3CD</vt:lpwstr>
  </property>
</Properties>
</file>