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91" r:id="rId2"/>
    <p:sldMasterId id="2147483694" r:id="rId3"/>
    <p:sldMasterId id="2147483704" r:id="rId4"/>
  </p:sldMasterIdLst>
  <p:notesMasterIdLst>
    <p:notesMasterId r:id="rId23"/>
  </p:notesMasterIdLst>
  <p:handoutMasterIdLst>
    <p:handoutMasterId r:id="rId24"/>
  </p:handoutMasterIdLst>
  <p:sldIdLst>
    <p:sldId id="266" r:id="rId5"/>
    <p:sldId id="297" r:id="rId6"/>
    <p:sldId id="264" r:id="rId7"/>
    <p:sldId id="431" r:id="rId8"/>
    <p:sldId id="299" r:id="rId9"/>
    <p:sldId id="432" r:id="rId10"/>
    <p:sldId id="433" r:id="rId11"/>
    <p:sldId id="434" r:id="rId12"/>
    <p:sldId id="437" r:id="rId13"/>
    <p:sldId id="298" r:id="rId14"/>
    <p:sldId id="429" r:id="rId15"/>
    <p:sldId id="438" r:id="rId16"/>
    <p:sldId id="439" r:id="rId17"/>
    <p:sldId id="286" r:id="rId18"/>
    <p:sldId id="284" r:id="rId19"/>
    <p:sldId id="435" r:id="rId20"/>
    <p:sldId id="436" r:id="rId21"/>
    <p:sldId id="302" r:id="rId22"/>
  </p:sldIdLst>
  <p:sldSz cx="9144000" cy="5143500" type="screen16x9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00"/>
    <a:srgbClr val="0E472D"/>
    <a:srgbClr val="FBE31A"/>
    <a:srgbClr val="0B4A2D"/>
    <a:srgbClr val="FFFFFF"/>
    <a:srgbClr val="004A20"/>
    <a:srgbClr val="024613"/>
    <a:srgbClr val="00460B"/>
    <a:srgbClr val="007619"/>
    <a:srgbClr val="FFE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59302" autoAdjust="0"/>
  </p:normalViewPr>
  <p:slideViewPr>
    <p:cSldViewPr snapToGrid="0" snapToObjects="1">
      <p:cViewPr varScale="1">
        <p:scale>
          <a:sx n="85" d="100"/>
          <a:sy n="85" d="100"/>
        </p:scale>
        <p:origin x="14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6" d="100"/>
          <a:sy n="156" d="100"/>
        </p:scale>
        <p:origin x="41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nroll-oh-fs1\home\brooksja\Enrollment%20Management\Graphs%20for%20BOT%20Federal%20Student%20Aid%20slid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Federal Student Aid</a:t>
            </a:r>
          </a:p>
        </c:rich>
      </c:tx>
      <c:layout>
        <c:manualLayout>
          <c:xMode val="edge"/>
          <c:yMode val="edge"/>
          <c:x val="0.18241023257509478"/>
          <c:y val="3.3672399370564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666238334791488"/>
          <c:y val="0"/>
          <c:w val="0.35260115923009622"/>
          <c:h val="0.8548507477526324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82-4C7A-8A5F-F8C1F5595F5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82-4C7A-8A5F-F8C1F5595F5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82-4C7A-8A5F-F8C1F5595F5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82-4C7A-8A5F-F8C1F5595F50}"/>
              </c:ext>
            </c:extLst>
          </c:dPt>
          <c:dPt>
            <c:idx val="4"/>
            <c:bubble3D val="0"/>
            <c:explosion val="24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E82-4C7A-8A5F-F8C1F5595F50}"/>
              </c:ext>
            </c:extLst>
          </c:dPt>
          <c:dLbls>
            <c:dLbl>
              <c:idx val="0"/>
              <c:layout>
                <c:manualLayout>
                  <c:x val="0.21038079615048119"/>
                  <c:y val="1.1050962379702538E-2"/>
                </c:manualLayout>
              </c:layout>
              <c:tx>
                <c:rich>
                  <a:bodyPr/>
                  <a:lstStyle/>
                  <a:p>
                    <a:fld id="{83A2FAAB-76DD-4A91-91DC-BE3148E177C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20,995,725 </a:t>
                    </a:r>
                    <a:fld id="{D17832CF-9180-443D-888A-288D7A5B62BE}" type="PERCENTAGE">
                      <a:rPr lang="en-US" baseline="0" smtClean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82-4C7A-8A5F-F8C1F5595F50}"/>
                </c:ext>
              </c:extLst>
            </c:dLbl>
            <c:dLbl>
              <c:idx val="1"/>
              <c:layout>
                <c:manualLayout>
                  <c:x val="0.18138309273840769"/>
                  <c:y val="6.5870516185476818E-2"/>
                </c:manualLayout>
              </c:layout>
              <c:tx>
                <c:rich>
                  <a:bodyPr/>
                  <a:lstStyle/>
                  <a:p>
                    <a:fld id="{47F57261-BB49-4D2D-8E0F-41A52F88EAE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2,025,830, </a:t>
                    </a:r>
                    <a:fld id="{B3BEBA76-AE14-434B-A0FC-4F1ACE255F42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82-4C7A-8A5F-F8C1F5595F50}"/>
                </c:ext>
              </c:extLst>
            </c:dLbl>
            <c:dLbl>
              <c:idx val="2"/>
              <c:layout>
                <c:manualLayout>
                  <c:x val="0.15686297025371829"/>
                  <c:y val="0.19587489063867017"/>
                </c:manualLayout>
              </c:layout>
              <c:tx>
                <c:rich>
                  <a:bodyPr/>
                  <a:lstStyle/>
                  <a:p>
                    <a:fld id="{DDD73C22-FF5E-4FAC-831C-2CA273FFB589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887394B6-6D94-4691-8EEE-A19C98A70554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31,431 </a:t>
                    </a:r>
                    <a:fld id="{97160AB0-7181-47D9-AE41-CC10E0A9859B}" type="PERCENTAGE">
                      <a:rPr lang="en-US" baseline="0" smtClean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E82-4C7A-8A5F-F8C1F5595F50}"/>
                </c:ext>
              </c:extLst>
            </c:dLbl>
            <c:dLbl>
              <c:idx val="3"/>
              <c:layout>
                <c:manualLayout>
                  <c:x val="0.1308552055993002"/>
                  <c:y val="0.39703083989501314"/>
                </c:manualLayout>
              </c:layout>
              <c:tx>
                <c:rich>
                  <a:bodyPr/>
                  <a:lstStyle/>
                  <a:p>
                    <a:fld id="{9A142A96-BACF-4519-9AFF-15A26A46115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940,539, </a:t>
                    </a:r>
                    <a:fld id="{A8D3D203-83DE-4668-8876-63B7768030BA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E82-4C7A-8A5F-F8C1F5595F50}"/>
                </c:ext>
              </c:extLst>
            </c:dLbl>
            <c:dLbl>
              <c:idx val="4"/>
              <c:layout>
                <c:manualLayout>
                  <c:x val="0.47488705404879938"/>
                  <c:y val="-0.163306383657758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9C6BDD6-69B2-45FA-8C49-D9F310EE7781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, 151,845,057 </a:t>
                    </a:r>
                    <a:fld id="{A6F2FB93-F762-490C-82AA-310C5A369048}" type="PERCENTAGE">
                      <a:rPr lang="en-US" baseline="0"/>
                      <a:pPr>
                        <a:defRPr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63111208321183"/>
                      <c:h val="0.175920141390327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E82-4C7A-8A5F-F8C1F5595F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Sheet1!$A$4:$A$8</c:f>
              <c:strCache>
                <c:ptCount val="5"/>
                <c:pt idx="0">
                  <c:v>Federal Pell Grant</c:v>
                </c:pt>
                <c:pt idx="1">
                  <c:v>FSEOG</c:v>
                </c:pt>
                <c:pt idx="2">
                  <c:v>TEACH Grant</c:v>
                </c:pt>
                <c:pt idx="3">
                  <c:v>Federal Work Study</c:v>
                </c:pt>
                <c:pt idx="4">
                  <c:v>Loans</c:v>
                </c:pt>
              </c:strCache>
            </c:strRef>
          </c:cat>
          <c:val>
            <c:numRef>
              <c:f>Sheet1!$B$4:$B$8</c:f>
              <c:numCache>
                <c:formatCode>#,##0</c:formatCode>
                <c:ptCount val="5"/>
                <c:pt idx="0">
                  <c:v>22817531</c:v>
                </c:pt>
                <c:pt idx="1">
                  <c:v>1753934</c:v>
                </c:pt>
                <c:pt idx="2">
                  <c:v>54620</c:v>
                </c:pt>
                <c:pt idx="3">
                  <c:v>1551050</c:v>
                </c:pt>
                <c:pt idx="4">
                  <c:v>166299932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82-4C7A-8A5F-F8C1F5595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03621075143385"/>
          <c:y val="0.89379391518918716"/>
          <c:w val="0.73992745698454365"/>
          <c:h val="5.70913667973131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INSTITUTIONAL AID BUDGET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Sheet1!$B$4:$B$8</c:f>
              <c:numCache>
                <c:formatCode>#,##0</c:formatCode>
                <c:ptCount val="5"/>
                <c:pt idx="0">
                  <c:v>37700000</c:v>
                </c:pt>
                <c:pt idx="1">
                  <c:v>38500000</c:v>
                </c:pt>
                <c:pt idx="2">
                  <c:v>45500000</c:v>
                </c:pt>
                <c:pt idx="3">
                  <c:v>53400000</c:v>
                </c:pt>
                <c:pt idx="4">
                  <c:v>60535000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22-4C34-A5E5-73A475EB1B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27139528"/>
        <c:axId val="327139920"/>
        <c:axId val="0"/>
      </c:bar3DChart>
      <c:catAx>
        <c:axId val="327139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Academic 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139920"/>
        <c:crosses val="autoZero"/>
        <c:auto val="1"/>
        <c:lblAlgn val="ctr"/>
        <c:lblOffset val="100"/>
        <c:noMultiLvlLbl val="0"/>
      </c:catAx>
      <c:valAx>
        <c:axId val="32713992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Dollars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327139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INSTITUTIONAL, FEDERAL, STATE GRANTS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Sheet1!$B$3:$B$7</c:f>
              <c:numCache>
                <c:formatCode>#,##0</c:formatCode>
                <c:ptCount val="5"/>
                <c:pt idx="0">
                  <c:v>23820624</c:v>
                </c:pt>
                <c:pt idx="1">
                  <c:v>23951346</c:v>
                </c:pt>
                <c:pt idx="2">
                  <c:v>23123677</c:v>
                </c:pt>
                <c:pt idx="3">
                  <c:v>21535162</c:v>
                </c:pt>
                <c:pt idx="4">
                  <c:v>21783909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26-4119-8DD7-C6CD72435CAF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Sheet1!$C$3:$C$7</c:f>
              <c:numCache>
                <c:formatCode>#,##0</c:formatCode>
                <c:ptCount val="5"/>
                <c:pt idx="0">
                  <c:v>8018167</c:v>
                </c:pt>
                <c:pt idx="1">
                  <c:v>8470310</c:v>
                </c:pt>
                <c:pt idx="2">
                  <c:v>8171007</c:v>
                </c:pt>
                <c:pt idx="3">
                  <c:v>8321657</c:v>
                </c:pt>
                <c:pt idx="4">
                  <c:v>10095540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26-4119-8DD7-C6CD72435CAF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Institutional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Sheet1!$D$3:$D$7</c:f>
              <c:numCache>
                <c:formatCode>#,##0</c:formatCode>
                <c:ptCount val="5"/>
                <c:pt idx="0">
                  <c:v>37700000</c:v>
                </c:pt>
                <c:pt idx="1">
                  <c:v>38500000</c:v>
                </c:pt>
                <c:pt idx="2">
                  <c:v>45550000</c:v>
                </c:pt>
                <c:pt idx="3">
                  <c:v>53400000</c:v>
                </c:pt>
                <c:pt idx="4">
                  <c:v>60535000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26-4119-8DD7-C6CD72435C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27164800"/>
        <c:axId val="327165192"/>
        <c:axId val="0"/>
        <c:extLst/>
      </c:bar3DChart>
      <c:catAx>
        <c:axId val="327164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Academic 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165192"/>
        <c:crosses val="autoZero"/>
        <c:auto val="1"/>
        <c:lblAlgn val="ctr"/>
        <c:lblOffset val="100"/>
        <c:noMultiLvlLbl val="0"/>
      </c:catAx>
      <c:valAx>
        <c:axId val="32716519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Dollars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32716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'13-16 Remissions Budget'!$Y$42</c:f>
              <c:strCache>
                <c:ptCount val="1"/>
                <c:pt idx="0">
                  <c:v>Merit Based Scholarships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'13-16 Remissions Budget'!$Z$48:$AD$48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'13-16 Remissions Budget'!$Z$42:$AD$42</c:f>
              <c:numCache>
                <c:formatCode>#,##0</c:formatCode>
                <c:ptCount val="5"/>
                <c:pt idx="0">
                  <c:v>24146034</c:v>
                </c:pt>
                <c:pt idx="1">
                  <c:v>25303879</c:v>
                </c:pt>
                <c:pt idx="2">
                  <c:v>33414727</c:v>
                </c:pt>
                <c:pt idx="3">
                  <c:v>39300367</c:v>
                </c:pt>
                <c:pt idx="4">
                  <c:v>48330319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D1-461A-8382-5212DD77A2D2}"/>
            </c:ext>
          </c:extLst>
        </c:ser>
        <c:ser>
          <c:idx val="1"/>
          <c:order val="1"/>
          <c:tx>
            <c:strRef>
              <c:f>'13-16 Remissions Budget'!$Y$43</c:f>
              <c:strCache>
                <c:ptCount val="1"/>
                <c:pt idx="0">
                  <c:v>Need Based Scholarships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'13-16 Remissions Budget'!$Z$48:$AD$48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'13-16 Remissions Budget'!$Z$43:$AD$43</c:f>
              <c:numCache>
                <c:formatCode>#,##0</c:formatCode>
                <c:ptCount val="5"/>
                <c:pt idx="0">
                  <c:v>9693094</c:v>
                </c:pt>
                <c:pt idx="1">
                  <c:v>11121923</c:v>
                </c:pt>
                <c:pt idx="2">
                  <c:v>5153960</c:v>
                </c:pt>
                <c:pt idx="3">
                  <c:v>8666823</c:v>
                </c:pt>
                <c:pt idx="4">
                  <c:v>7629014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C-4794-BFA0-2978CC333A96}"/>
            </c:ext>
          </c:extLst>
        </c:ser>
        <c:ser>
          <c:idx val="2"/>
          <c:order val="2"/>
          <c:tx>
            <c:strRef>
              <c:f>'13-16 Remissions Budget'!$Y$44</c:f>
              <c:strCache>
                <c:ptCount val="1"/>
                <c:pt idx="0">
                  <c:v>Unfunded Mandates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"/>
                  <c:y val="3.3375047763109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CD3-44B5-A8F6-A9B6A479602B}"/>
                </c:ext>
              </c:extLst>
            </c:dLbl>
            <c:dLbl>
              <c:idx val="1"/>
              <c:layout>
                <c:manualLayout>
                  <c:x val="0"/>
                  <c:y val="3.3375047763109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CD3-44B5-A8F6-A9B6A479602B}"/>
                </c:ext>
              </c:extLst>
            </c:dLbl>
            <c:dLbl>
              <c:idx val="2"/>
              <c:layout>
                <c:manualLayout>
                  <c:x val="0"/>
                  <c:y val="6.67500955262193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CD3-44B5-A8F6-A9B6A479602B}"/>
                </c:ext>
              </c:extLst>
            </c:dLbl>
            <c:dLbl>
              <c:idx val="3"/>
              <c:layout>
                <c:manualLayout>
                  <c:x val="0"/>
                  <c:y val="5.00625716446645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CD3-44B5-A8F6-A9B6A479602B}"/>
                </c:ext>
              </c:extLst>
            </c:dLbl>
            <c:dLbl>
              <c:idx val="4"/>
              <c:layout>
                <c:manualLayout>
                  <c:x val="0"/>
                  <c:y val="5.00625716446645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CD3-44B5-A8F6-A9B6A47960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'13-16 Remissions Budget'!$Z$48:$AD$48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'13-16 Remissions Budget'!$Z$44:$AD$44</c:f>
              <c:numCache>
                <c:formatCode>#,##0</c:formatCode>
                <c:ptCount val="5"/>
                <c:pt idx="0">
                  <c:v>825724</c:v>
                </c:pt>
                <c:pt idx="1">
                  <c:v>650790</c:v>
                </c:pt>
                <c:pt idx="2">
                  <c:v>891088</c:v>
                </c:pt>
                <c:pt idx="3">
                  <c:v>1043698</c:v>
                </c:pt>
                <c:pt idx="4">
                  <c:v>1098956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AC-4794-BFA0-2978CC333A96}"/>
            </c:ext>
          </c:extLst>
        </c:ser>
        <c:ser>
          <c:idx val="3"/>
          <c:order val="3"/>
          <c:tx>
            <c:strRef>
              <c:f>'13-16 Remissions Budget'!$Y$45</c:f>
              <c:strCache>
                <c:ptCount val="1"/>
                <c:pt idx="0">
                  <c:v>International Remissions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'13-16 Remissions Budget'!$Z$48:$AD$48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'13-16 Remissions Budget'!$Z$45:$AD$45</c:f>
              <c:numCache>
                <c:formatCode>#,##0</c:formatCode>
                <c:ptCount val="5"/>
                <c:pt idx="0">
                  <c:v>1666516</c:v>
                </c:pt>
                <c:pt idx="1">
                  <c:v>1694800</c:v>
                </c:pt>
                <c:pt idx="2">
                  <c:v>1071985</c:v>
                </c:pt>
                <c:pt idx="3">
                  <c:v>888704</c:v>
                </c:pt>
                <c:pt idx="4">
                  <c:v>896204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AC-4794-BFA0-2978CC333A96}"/>
            </c:ext>
          </c:extLst>
        </c:ser>
        <c:ser>
          <c:idx val="4"/>
          <c:order val="4"/>
          <c:tx>
            <c:strRef>
              <c:f>'13-16 Remissions Budget'!$Y$46</c:f>
              <c:strCache>
                <c:ptCount val="1"/>
                <c:pt idx="0">
                  <c:v> Graduate School Remissions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"/>
                  <c:y val="-5.796877882539865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192667322834648E-2"/>
                      <c:h val="2.4030034389438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CD3-44B5-A8F6-A9B6A479602B}"/>
                </c:ext>
              </c:extLst>
            </c:dLbl>
            <c:dLbl>
              <c:idx val="1"/>
              <c:layout>
                <c:manualLayout>
                  <c:x val="0"/>
                  <c:y val="-3.3375047763109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CD3-44B5-A8F6-A9B6A479602B}"/>
                </c:ext>
              </c:extLst>
            </c:dLbl>
            <c:dLbl>
              <c:idx val="2"/>
              <c:layout>
                <c:manualLayout>
                  <c:x val="0"/>
                  <c:y val="-3.3375047763109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CD3-44B5-A8F6-A9B6A479602B}"/>
                </c:ext>
              </c:extLst>
            </c:dLbl>
            <c:dLbl>
              <c:idx val="3"/>
              <c:layout>
                <c:manualLayout>
                  <c:x val="-1.0416666666666667E-3"/>
                  <c:y val="-6.67500955262193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CD3-44B5-A8F6-A9B6A479602B}"/>
                </c:ext>
              </c:extLst>
            </c:dLbl>
            <c:dLbl>
              <c:idx val="4"/>
              <c:layout>
                <c:manualLayout>
                  <c:x val="0"/>
                  <c:y val="-8.3437619407774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CD3-44B5-A8F6-A9B6A47960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'13-16 Remissions Budget'!$Z$48:$AD$48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'13-16 Remissions Budget'!$Z$46:$AD$46</c:f>
              <c:numCache>
                <c:formatCode>#,##0</c:formatCode>
                <c:ptCount val="5"/>
                <c:pt idx="0">
                  <c:v>682101</c:v>
                </c:pt>
                <c:pt idx="1">
                  <c:v>610824</c:v>
                </c:pt>
                <c:pt idx="2">
                  <c:v>542262</c:v>
                </c:pt>
                <c:pt idx="3">
                  <c:v>670898</c:v>
                </c:pt>
                <c:pt idx="4">
                  <c:v>655946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AC-4794-BFA0-2978CC333A96}"/>
            </c:ext>
          </c:extLst>
        </c:ser>
        <c:ser>
          <c:idx val="5"/>
          <c:order val="5"/>
          <c:tx>
            <c:strRef>
              <c:f>'13-16 Remissions Budget'!$Y$47</c:f>
              <c:strCache>
                <c:ptCount val="1"/>
                <c:pt idx="0">
                  <c:v> Diversity Excellence Scholarship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0416666666666476E-3"/>
                  <c:y val="-1.0012514328932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CD3-44B5-A8F6-A9B6A479602B}"/>
                </c:ext>
              </c:extLst>
            </c:dLbl>
            <c:dLbl>
              <c:idx val="1"/>
              <c:layout>
                <c:manualLayout>
                  <c:x val="0"/>
                  <c:y val="-3.33750477631103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CD3-44B5-A8F6-A9B6A479602B}"/>
                </c:ext>
              </c:extLst>
            </c:dLbl>
            <c:dLbl>
              <c:idx val="2"/>
              <c:layout>
                <c:manualLayout>
                  <c:x val="0"/>
                  <c:y val="-3.3375047763109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CD3-44B5-A8F6-A9B6A479602B}"/>
                </c:ext>
              </c:extLst>
            </c:dLbl>
            <c:dLbl>
              <c:idx val="3"/>
              <c:layout>
                <c:manualLayout>
                  <c:x val="-7.638800644811996E-17"/>
                  <c:y val="-5.00625716446645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CD3-44B5-A8F6-A9B6A479602B}"/>
                </c:ext>
              </c:extLst>
            </c:dLbl>
            <c:dLbl>
              <c:idx val="4"/>
              <c:layout>
                <c:manualLayout>
                  <c:x val="0"/>
                  <c:y val="-5.00625716446645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CD3-44B5-A8F6-A9B6A47960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'13-16 Remissions Budget'!$Z$48:$AD$48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'13-16 Remissions Budget'!$Z$47:$AD$47</c:f>
              <c:numCache>
                <c:formatCode>#,##0</c:formatCode>
                <c:ptCount val="5"/>
                <c:pt idx="0">
                  <c:v>2037548</c:v>
                </c:pt>
                <c:pt idx="1">
                  <c:v>2147184</c:v>
                </c:pt>
                <c:pt idx="2">
                  <c:v>2290973</c:v>
                </c:pt>
                <c:pt idx="3">
                  <c:v>2187649</c:v>
                </c:pt>
                <c:pt idx="4">
                  <c:v>2291290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AC-4794-BFA0-2978CC333A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gapDepth val="41"/>
        <c:shape val="box"/>
        <c:axId val="327140704"/>
        <c:axId val="327141096"/>
        <c:axId val="0"/>
      </c:bar3DChart>
      <c:catAx>
        <c:axId val="32714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141096"/>
        <c:crosses val="autoZero"/>
        <c:auto val="1"/>
        <c:lblAlgn val="ctr"/>
        <c:lblOffset val="100"/>
        <c:noMultiLvlLbl val="0"/>
      </c:catAx>
      <c:valAx>
        <c:axId val="32714109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14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3371259200088287E-2"/>
          <c:w val="0.98532742782152227"/>
          <c:h val="0.87953954828644432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Resident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fall 2012</c:v>
                </c:pt>
                <c:pt idx="1">
                  <c:v>fall 2013</c:v>
                </c:pt>
                <c:pt idx="2">
                  <c:v>fall 2014</c:v>
                </c:pt>
                <c:pt idx="3">
                  <c:v>fall 2015</c:v>
                </c:pt>
                <c:pt idx="4">
                  <c:v>fall 2016</c:v>
                </c:pt>
                <c:pt idx="5">
                  <c:v>fall 2017</c:v>
                </c:pt>
                <c:pt idx="6">
                  <c:v>fall 2018</c:v>
                </c:pt>
                <c:pt idx="7">
                  <c:v>fall 2019</c:v>
                </c:pt>
                <c:pt idx="8">
                  <c:v>fall 2020</c:v>
                </c:pt>
                <c:pt idx="9">
                  <c:v>fall 2021</c:v>
                </c:pt>
                <c:pt idx="10">
                  <c:v>fall 2022*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4567</c:v>
                </c:pt>
                <c:pt idx="1">
                  <c:v>4599</c:v>
                </c:pt>
                <c:pt idx="2">
                  <c:v>4623</c:v>
                </c:pt>
                <c:pt idx="3">
                  <c:v>4475</c:v>
                </c:pt>
                <c:pt idx="4">
                  <c:v>4523</c:v>
                </c:pt>
                <c:pt idx="5">
                  <c:v>4572</c:v>
                </c:pt>
                <c:pt idx="6">
                  <c:v>5017</c:v>
                </c:pt>
                <c:pt idx="7">
                  <c:v>5513</c:v>
                </c:pt>
                <c:pt idx="8">
                  <c:v>5747</c:v>
                </c:pt>
                <c:pt idx="9">
                  <c:v>6452</c:v>
                </c:pt>
                <c:pt idx="10">
                  <c:v>6768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1C-496E-91E4-AC564115F2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Non-Resident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fall 2012</c:v>
                </c:pt>
                <c:pt idx="1">
                  <c:v>fall 2013</c:v>
                </c:pt>
                <c:pt idx="2">
                  <c:v>fall 2014</c:v>
                </c:pt>
                <c:pt idx="3">
                  <c:v>fall 2015</c:v>
                </c:pt>
                <c:pt idx="4">
                  <c:v>fall 2016</c:v>
                </c:pt>
                <c:pt idx="5">
                  <c:v>fall 2017</c:v>
                </c:pt>
                <c:pt idx="6">
                  <c:v>fall 2018</c:v>
                </c:pt>
                <c:pt idx="7">
                  <c:v>fall 2019</c:v>
                </c:pt>
                <c:pt idx="8">
                  <c:v>fall 2020</c:v>
                </c:pt>
                <c:pt idx="9">
                  <c:v>fall 2021</c:v>
                </c:pt>
                <c:pt idx="10">
                  <c:v>fall 2022*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14286</c:v>
                </c:pt>
                <c:pt idx="1">
                  <c:v>14839</c:v>
                </c:pt>
                <c:pt idx="2">
                  <c:v>13679</c:v>
                </c:pt>
                <c:pt idx="3">
                  <c:v>14656</c:v>
                </c:pt>
                <c:pt idx="4">
                  <c:v>15066</c:v>
                </c:pt>
                <c:pt idx="5">
                  <c:v>13928</c:v>
                </c:pt>
                <c:pt idx="6">
                  <c:v>17784</c:v>
                </c:pt>
                <c:pt idx="7">
                  <c:v>20317</c:v>
                </c:pt>
                <c:pt idx="8">
                  <c:v>21708</c:v>
                </c:pt>
                <c:pt idx="9">
                  <c:v>25887</c:v>
                </c:pt>
                <c:pt idx="10">
                  <c:v>29170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1C-496E-91E4-AC564115F2F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fall 2012</c:v>
                </c:pt>
                <c:pt idx="1">
                  <c:v>fall 2013</c:v>
                </c:pt>
                <c:pt idx="2">
                  <c:v>fall 2014</c:v>
                </c:pt>
                <c:pt idx="3">
                  <c:v>fall 2015</c:v>
                </c:pt>
                <c:pt idx="4">
                  <c:v>fall 2016</c:v>
                </c:pt>
                <c:pt idx="5">
                  <c:v>fall 2017</c:v>
                </c:pt>
                <c:pt idx="6">
                  <c:v>fall 2018</c:v>
                </c:pt>
                <c:pt idx="7">
                  <c:v>fall 2019</c:v>
                </c:pt>
                <c:pt idx="8">
                  <c:v>fall 2020</c:v>
                </c:pt>
                <c:pt idx="9">
                  <c:v>fall 2021</c:v>
                </c:pt>
                <c:pt idx="10">
                  <c:v>fall 2022*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2400</c:v>
                </c:pt>
                <c:pt idx="1">
                  <c:v>2497</c:v>
                </c:pt>
                <c:pt idx="2">
                  <c:v>2841</c:v>
                </c:pt>
                <c:pt idx="3">
                  <c:v>2661</c:v>
                </c:pt>
                <c:pt idx="4">
                  <c:v>2058</c:v>
                </c:pt>
                <c:pt idx="5">
                  <c:v>1686</c:v>
                </c:pt>
                <c:pt idx="6">
                  <c:v>1506</c:v>
                </c:pt>
                <c:pt idx="7">
                  <c:v>1384</c:v>
                </c:pt>
                <c:pt idx="8">
                  <c:v>1138</c:v>
                </c:pt>
                <c:pt idx="9">
                  <c:v>1164</c:v>
                </c:pt>
                <c:pt idx="10">
                  <c:v>1157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1C-496E-91E4-AC564115F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4693087"/>
        <c:axId val="2064695167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fall 2012</c:v>
                </c:pt>
                <c:pt idx="1">
                  <c:v>fall 2013</c:v>
                </c:pt>
                <c:pt idx="2">
                  <c:v>fall 2014</c:v>
                </c:pt>
                <c:pt idx="3">
                  <c:v>fall 2015</c:v>
                </c:pt>
                <c:pt idx="4">
                  <c:v>fall 2016</c:v>
                </c:pt>
                <c:pt idx="5">
                  <c:v>fall 2017</c:v>
                </c:pt>
                <c:pt idx="6">
                  <c:v>fall 2018</c:v>
                </c:pt>
                <c:pt idx="7">
                  <c:v>fall 2019</c:v>
                </c:pt>
                <c:pt idx="8">
                  <c:v>fall 2020</c:v>
                </c:pt>
                <c:pt idx="9">
                  <c:v>fall 2021</c:v>
                </c:pt>
                <c:pt idx="10">
                  <c:v>fall 2022*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21253</c:v>
                </c:pt>
                <c:pt idx="1">
                  <c:v>21935</c:v>
                </c:pt>
                <c:pt idx="2">
                  <c:v>21143</c:v>
                </c:pt>
                <c:pt idx="3">
                  <c:v>21792</c:v>
                </c:pt>
                <c:pt idx="4">
                  <c:v>21647</c:v>
                </c:pt>
                <c:pt idx="5">
                  <c:v>20186</c:v>
                </c:pt>
                <c:pt idx="6">
                  <c:v>24307</c:v>
                </c:pt>
                <c:pt idx="7">
                  <c:v>27214</c:v>
                </c:pt>
                <c:pt idx="8">
                  <c:v>28593</c:v>
                </c:pt>
                <c:pt idx="9">
                  <c:v>33503</c:v>
                </c:pt>
                <c:pt idx="10">
                  <c:v>37095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FA-4FDF-B5E5-D9FE80BB1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4693087"/>
        <c:axId val="2064695167"/>
      </c:lineChart>
      <c:catAx>
        <c:axId val="206469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4695167"/>
        <c:crosses val="autoZero"/>
        <c:auto val="1"/>
        <c:lblAlgn val="ctr"/>
        <c:lblOffset val="100"/>
        <c:noMultiLvlLbl val="0"/>
      </c:catAx>
      <c:valAx>
        <c:axId val="20646951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64693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2.7777777777777776E-2"/>
          <c:y val="0.16417608463161545"/>
          <c:w val="0.11883923884514436"/>
          <c:h val="0.158943700511939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0.61054</cdr:x>
      <cdr:y>0.63054</cdr:y>
    </cdr:from>
    <cdr:to>
      <cdr:x>0.70738</cdr:x>
      <cdr:y>0.71551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8375A22-7DD4-495A-A21B-9C3A9F543232}"/>
            </a:ext>
          </a:extLst>
        </cdr:cNvPr>
        <cdr:cNvCxnSpPr/>
      </cdr:nvCxnSpPr>
      <cdr:spPr>
        <a:xfrm xmlns:a="http://schemas.openxmlformats.org/drawingml/2006/main" flipH="1" flipV="1">
          <a:off x="6699349" y="3022540"/>
          <a:ext cx="1062541" cy="4072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1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9" y="1"/>
            <a:ext cx="4160520" cy="367031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F0A9CDE1-CA5B-0247-A43D-7376A20431E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3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9" y="6948171"/>
            <a:ext cx="4160520" cy="36703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1500146C-0EFC-6F41-9322-64E1AA29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1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9" y="1"/>
            <a:ext cx="4160520" cy="367031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A443C35A-8BF7-5B47-8AD3-2CCCD1288B72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3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9" y="6948171"/>
            <a:ext cx="4160520" cy="36703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C051E5A1-DF78-C547-86AD-9F624F590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5C87-CD9D-4267-8F9C-D8DD9D85A7F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5C87-CD9D-4267-8F9C-D8DD9D85A7F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5C87-CD9D-4267-8F9C-D8DD9D85A7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16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E2E30-C5CE-4BE5-9ACA-9337575E8A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8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E2E30-C5CE-4BE5-9ACA-9337575E8A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2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663" y="825105"/>
            <a:ext cx="730267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663" y="3184519"/>
            <a:ext cx="730267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844"/>
            <a:ext cx="7602538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60872"/>
            <a:ext cx="3714750" cy="617934"/>
          </a:xfrm>
        </p:spPr>
        <p:txBody>
          <a:bodyPr anchor="b"/>
          <a:lstStyle>
            <a:lvl1pPr marL="0" indent="0">
              <a:buNone/>
              <a:defRPr sz="18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78806"/>
            <a:ext cx="3714750" cy="25366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2416" y="1260872"/>
            <a:ext cx="3744522" cy="617934"/>
          </a:xfrm>
        </p:spPr>
        <p:txBody>
          <a:bodyPr anchor="b"/>
          <a:lstStyle>
            <a:lvl1pPr marL="0" indent="0">
              <a:buNone/>
              <a:defRPr sz="18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2416" y="1878806"/>
            <a:ext cx="3744522" cy="25366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2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4" y="342900"/>
            <a:ext cx="2949575" cy="12001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485" y="342901"/>
            <a:ext cx="4433453" cy="40528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214" y="1543050"/>
            <a:ext cx="2949575" cy="2858691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4" y="342900"/>
            <a:ext cx="2949575" cy="12001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696" y="342901"/>
            <a:ext cx="4452242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214" y="1543050"/>
            <a:ext cx="2949575" cy="2858691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7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825105"/>
            <a:ext cx="7321463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3184519"/>
            <a:ext cx="732146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9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73000"/>
            <a:ext cx="7772399" cy="122150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1" y="1965960"/>
            <a:ext cx="7772400" cy="21717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9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250" y="760908"/>
            <a:ext cx="75971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250" y="2920702"/>
            <a:ext cx="7597100" cy="1125140"/>
          </a:xfr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012" y="1369219"/>
            <a:ext cx="3735188" cy="3074390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6258" y="1369219"/>
            <a:ext cx="3699092" cy="3074390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0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4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975" y="818171"/>
            <a:ext cx="76013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74" y="1877093"/>
            <a:ext cx="7601376" cy="256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9197" y="4712400"/>
            <a:ext cx="448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76" y="-1"/>
            <a:ext cx="708152" cy="595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43750" y="4572518"/>
            <a:ext cx="1371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5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013" y="818171"/>
            <a:ext cx="73179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013" y="1877094"/>
            <a:ext cx="7317975" cy="244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9130" y="4712400"/>
            <a:ext cx="448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4" y="0"/>
            <a:ext cx="704088" cy="592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89" y="4567499"/>
            <a:ext cx="1369215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75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2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76912" y="4570273"/>
            <a:ext cx="8467090" cy="583691"/>
          </a:xfrm>
          <a:prstGeom prst="rect">
            <a:avLst/>
          </a:prstGeom>
          <a:solidFill>
            <a:srgbClr val="0E4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911" y="273339"/>
            <a:ext cx="760233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911" y="1428339"/>
            <a:ext cx="7602337" cy="2892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1738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0721"/>
            <a:ext cx="676909" cy="5832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911" y="4575343"/>
            <a:ext cx="1371600" cy="5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911" y="273844"/>
            <a:ext cx="783843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911" y="1369219"/>
            <a:ext cx="7838439" cy="2985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3838"/>
            <a:ext cx="676910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1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brooksja@uoregon.ed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3848F5-10CA-4D4A-9C98-F2E72C91FA92}"/>
              </a:ext>
            </a:extLst>
          </p:cNvPr>
          <p:cNvSpPr txBox="1"/>
          <p:nvPr/>
        </p:nvSpPr>
        <p:spPr>
          <a:xfrm>
            <a:off x="0" y="1363158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Financial Aid at the 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University of Oregon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8A2C1-6A98-E143-84B1-31636663C53D}"/>
              </a:ext>
            </a:extLst>
          </p:cNvPr>
          <p:cNvSpPr txBox="1"/>
          <p:nvPr/>
        </p:nvSpPr>
        <p:spPr>
          <a:xfrm>
            <a:off x="598713" y="3383448"/>
            <a:ext cx="8109857" cy="89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Jim Brooks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Senior Associate Vice President Student Services and Enrollment Management,</a:t>
            </a:r>
          </a:p>
          <a:p>
            <a:pPr algn="ctr">
              <a:lnSpc>
                <a:spcPts val="16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Director of Student Financial Aid and Scholarships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38F1A8-4D37-4124-9FC1-698FFBD3B4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353D2-0ABC-46E6-8012-D1DB3B98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Financial Aid Snapshot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A905F-83CE-4C04-90BF-B097C5650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Oregon Opportunity Grants: $10,095,540</a:t>
            </a:r>
          </a:p>
          <a:p>
            <a:pPr>
              <a:lnSpc>
                <a:spcPct val="150000"/>
              </a:lnSpc>
            </a:pPr>
            <a:r>
              <a:rPr lang="en-US" dirty="0"/>
              <a:t>Foster Youth Tuition Waiver: $33,300</a:t>
            </a:r>
          </a:p>
          <a:p>
            <a:pPr>
              <a:lnSpc>
                <a:spcPct val="150000"/>
              </a:lnSpc>
            </a:pPr>
            <a:r>
              <a:rPr lang="en-US" dirty="0"/>
              <a:t>State Scholarships: $2,051,662</a:t>
            </a:r>
          </a:p>
          <a:p>
            <a:pPr>
              <a:lnSpc>
                <a:spcPct val="150000"/>
              </a:lnSpc>
            </a:pPr>
            <a:r>
              <a:rPr lang="en-US" dirty="0"/>
              <a:t>National Guard Tuition Assistance: $198,000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A0FB8-A6DD-4E7B-B6DD-C1F9764D20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78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845586"/>
              </p:ext>
            </p:extLst>
          </p:nvPr>
        </p:nvGraphicFramePr>
        <p:xfrm>
          <a:off x="1657351" y="514351"/>
          <a:ext cx="5772149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0249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552703"/>
              </p:ext>
            </p:extLst>
          </p:nvPr>
        </p:nvGraphicFramePr>
        <p:xfrm>
          <a:off x="1714500" y="285751"/>
          <a:ext cx="5886450" cy="445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4876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383146"/>
              </p:ext>
            </p:extLst>
          </p:nvPr>
        </p:nvGraphicFramePr>
        <p:xfrm>
          <a:off x="1" y="-428879"/>
          <a:ext cx="8868870" cy="5049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9021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80849" cy="864394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UO Scholarship Eligibility and Amounts</a:t>
            </a:r>
            <a:br>
              <a:rPr lang="en-US" dirty="0">
                <a:latin typeface="+mj-lt"/>
              </a:rPr>
            </a:br>
            <a:r>
              <a:rPr lang="en-US" sz="2200" dirty="0">
                <a:latin typeface="+mj-lt"/>
              </a:rPr>
              <a:t>Changes in 2019 and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7021" y="4629397"/>
            <a:ext cx="36247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The 2021 program is the first time since 2013 that the UO automatic aid</a:t>
            </a:r>
          </a:p>
          <a:p>
            <a:r>
              <a:rPr lang="en-US" sz="900" dirty="0"/>
              <a:t>program did not have test scores as a component, reflecting test optional</a:t>
            </a:r>
          </a:p>
          <a:p>
            <a:r>
              <a:rPr lang="en-US" sz="900"/>
              <a:t>Admission policies.      Source</a:t>
            </a:r>
            <a:r>
              <a:rPr lang="en-US" sz="900" dirty="0"/>
              <a:t>: SSEM Research and Assessment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576186"/>
              </p:ext>
            </p:extLst>
          </p:nvPr>
        </p:nvGraphicFramePr>
        <p:xfrm>
          <a:off x="286041" y="925992"/>
          <a:ext cx="8300943" cy="30937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260063">
                  <a:extLst>
                    <a:ext uri="{9D8B030D-6E8A-4147-A177-3AD203B41FA5}">
                      <a16:colId xmlns:a16="http://schemas.microsoft.com/office/drawing/2014/main" val="94951436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6047676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4029653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56216525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5805513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55865525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6726605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2016 Program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2019 Program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2021 Program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2429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Eligibility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Award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Eligibility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Award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Eligibility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Award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0791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Resident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182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    Summit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3.80 GPA/1250</a:t>
                      </a:r>
                      <a:r>
                        <a:rPr lang="en-US" sz="1100" baseline="0" dirty="0"/>
                        <a:t> SAT</a:t>
                      </a:r>
                      <a:endParaRPr lang="en-US" sz="11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$6,000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3.80 GPA/1250</a:t>
                      </a:r>
                      <a:r>
                        <a:rPr lang="en-US" sz="1100" baseline="0" dirty="0"/>
                        <a:t> SAT</a:t>
                      </a:r>
                      <a:endParaRPr lang="en-US" sz="11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$6,000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3.90 GPA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$4,000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9705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    Apex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3.60 GPA/1220 SAT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$3,000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3.60 GPA/1220 SAT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$3,000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3.70 GPA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$2,000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4707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    Pathway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3.40 GPA/Pell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Tuition/Fees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3.40 GPA/Pell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Tuition/Fees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3.40 GPA/Pell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Tuition/Fees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805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317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Non-Resident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2116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    Excellence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None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3.90 GPA/1450 SAT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$15,000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Non-Auto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$15,000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6451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    Summit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3.80 GPA/1250</a:t>
                      </a:r>
                      <a:r>
                        <a:rPr lang="en-US" sz="1100" baseline="0" dirty="0"/>
                        <a:t> SAT</a:t>
                      </a:r>
                      <a:endParaRPr lang="en-US" sz="11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$9,000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3.80 GPA/1250</a:t>
                      </a:r>
                      <a:r>
                        <a:rPr lang="en-US" sz="1100" baseline="0" dirty="0"/>
                        <a:t> SAT</a:t>
                      </a:r>
                      <a:endParaRPr lang="en-US" sz="11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$10,000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3.90 GPA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$10,000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0794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    Apex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3.60 GPA/1220 SAT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$4,000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3.60 GPA/1220 SAT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$7,500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3.70 GPA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$7,500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86514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95180" y="4456626"/>
            <a:ext cx="468749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Increasing the aid program has two core recruitment benefits: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Increase the pool of interested applicants in that GPA band.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Increase the enrollment yield for students in that GPA band.</a:t>
            </a:r>
          </a:p>
        </p:txBody>
      </p:sp>
    </p:spTree>
    <p:extLst>
      <p:ext uri="{BB962C8B-B14F-4D97-AF65-F5344CB8AC3E}">
        <p14:creationId xmlns:p14="http://schemas.microsoft.com/office/powerpoint/2010/main" val="245989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47501" cy="864394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Freshman Application Growth</a:t>
            </a:r>
            <a:br>
              <a:rPr lang="en-US" dirty="0">
                <a:latin typeface="+mj-lt"/>
              </a:rPr>
            </a:br>
            <a:r>
              <a:rPr lang="en-US" sz="2200" dirty="0">
                <a:latin typeface="+mj-lt"/>
              </a:rPr>
              <a:t>by Residency, Fall 2012 to Fall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7021" y="4629397"/>
            <a:ext cx="33009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*2022 data is as of day one data, all other cycles are end-of-cycle.  </a:t>
            </a:r>
          </a:p>
          <a:p>
            <a:r>
              <a:rPr lang="en-US" sz="900" dirty="0"/>
              <a:t>Uses production data which may differ slightly from census data.</a:t>
            </a:r>
          </a:p>
          <a:p>
            <a:r>
              <a:rPr lang="en-US" sz="900" dirty="0"/>
              <a:t>Source: SSEM Research and Assessment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0" y="257175"/>
          <a:ext cx="9144000" cy="4186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own Arrow Callout 4"/>
          <p:cNvSpPr/>
          <p:nvPr/>
        </p:nvSpPr>
        <p:spPr>
          <a:xfrm>
            <a:off x="6718963" y="-16815"/>
            <a:ext cx="1157288" cy="1023647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Scholarship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</a:rPr>
              <a:t>Revision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</a:rPr>
              <a:t>2021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5161626" y="352570"/>
            <a:ext cx="1157288" cy="1023647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Scholarship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</a:rPr>
              <a:t>Revision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96352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50D3-7F01-4A0A-BC90-B2EF5F15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Financial Aid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655C6-EF1B-40A9-83D6-A49D720F1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Scholarship: $4,000</a:t>
            </a:r>
          </a:p>
          <a:p>
            <a:pPr marL="0" indent="0">
              <a:buNone/>
            </a:pPr>
            <a:r>
              <a:rPr lang="en-US" dirty="0"/>
              <a:t>Federal Pell Grant: $3,945</a:t>
            </a:r>
          </a:p>
          <a:p>
            <a:pPr marL="0" indent="0">
              <a:buNone/>
            </a:pPr>
            <a:r>
              <a:rPr lang="en-US" dirty="0"/>
              <a:t>Oregon Opportunity Grant: $3,612</a:t>
            </a:r>
          </a:p>
          <a:p>
            <a:pPr marL="0" indent="0">
              <a:buNone/>
            </a:pPr>
            <a:r>
              <a:rPr lang="en-US" dirty="0" err="1"/>
              <a:t>PathwayOregon</a:t>
            </a:r>
            <a:r>
              <a:rPr lang="en-US" dirty="0"/>
              <a:t>  Award: $3,497</a:t>
            </a:r>
          </a:p>
          <a:p>
            <a:pPr marL="0" indent="0">
              <a:buNone/>
            </a:pPr>
            <a:r>
              <a:rPr lang="en-US" dirty="0"/>
              <a:t>Federal Direct Subsidizes Loan: $3,500</a:t>
            </a:r>
          </a:p>
          <a:p>
            <a:pPr marL="0" indent="0">
              <a:buNone/>
            </a:pPr>
            <a:r>
              <a:rPr lang="en-US" dirty="0"/>
              <a:t>Federal Direct Unsubsidized Loan: $2,000</a:t>
            </a:r>
          </a:p>
          <a:p>
            <a:pPr marL="0" indent="0">
              <a:buNone/>
            </a:pPr>
            <a:r>
              <a:rPr lang="en-US" dirty="0"/>
              <a:t>Federal Direct PLUS Loan: $10,085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BE327-F698-4647-9A1F-C16A2A49E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79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50D3-7F01-4A0A-BC90-B2EF5F15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Non-Resident Financial Aid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655C6-EF1B-40A9-83D6-A49D720F1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Scholarship: $10,000</a:t>
            </a:r>
          </a:p>
          <a:p>
            <a:pPr marL="0" indent="0">
              <a:buNone/>
            </a:pPr>
            <a:r>
              <a:rPr lang="en-US" dirty="0"/>
              <a:t>Federal Pell Grant: $3,945</a:t>
            </a:r>
          </a:p>
          <a:p>
            <a:pPr marL="0" indent="0">
              <a:buNone/>
            </a:pPr>
            <a:r>
              <a:rPr lang="en-US" dirty="0"/>
              <a:t>Federal Direct Subsidizes Loan: $3,500</a:t>
            </a:r>
          </a:p>
          <a:p>
            <a:pPr marL="0" indent="0">
              <a:buNone/>
            </a:pPr>
            <a:r>
              <a:rPr lang="en-US" dirty="0"/>
              <a:t>Federal Direct Unsubsidized Loan: $2,000</a:t>
            </a:r>
          </a:p>
          <a:p>
            <a:pPr marL="0" indent="0">
              <a:buNone/>
            </a:pPr>
            <a:r>
              <a:rPr lang="en-US" dirty="0"/>
              <a:t>Federal Direct PLUS Loan: $41,830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BE327-F698-4647-9A1F-C16A2A49E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60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08B9-6191-4CAC-BC87-AC3013DEB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5E8E7-DCF0-4C6C-9C87-B258652E4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200" dirty="0"/>
              <a:t>Questions?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marL="0" indent="0" algn="ctr">
              <a:buNone/>
            </a:pPr>
            <a:r>
              <a:rPr lang="en-US" sz="1600" dirty="0"/>
              <a:t>Jim Brooks</a:t>
            </a:r>
          </a:p>
          <a:p>
            <a:pPr marL="0" indent="0" algn="ctr">
              <a:buNone/>
            </a:pPr>
            <a:r>
              <a:rPr lang="en-US" sz="1600" dirty="0">
                <a:hlinkClick r:id="rId2"/>
              </a:rPr>
              <a:t>brooksja@uoregon.edu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541.346.6121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F273A-31AB-4E4C-B701-C8B8CE68A9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$270m in financial aid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67% of Oregonian undergraduates receive aid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31% of resident freshmen are Federal Pell Grant eligible.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42% of the graduating class have student debt</a:t>
            </a:r>
          </a:p>
          <a:p>
            <a:pPr lvl="1"/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Average debt of borrowers: $25,750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4DFA2-ADD3-42D6-9C71-CB40952A6E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 of 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Resident Cost of Attendance: $33,639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Non-Resident Cost of Attendance: $61,275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Resident Tuition and Fees: $15,054</a:t>
            </a: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Non-Resident Tuition and Fees: $41,700</a:t>
            </a:r>
          </a:p>
          <a:p>
            <a:pPr lvl="1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Food and Housing: $14,640</a:t>
            </a: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Books and Supplies: $1,227</a:t>
            </a: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Resident Travel: $393</a:t>
            </a: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Non-Resident Travel: $1,383</a:t>
            </a: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Miscellaneous: $2,325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458E-146D-473F-87DD-F04FD1D63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8F01-B2BF-440F-A860-F64092D7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Based Financial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02E7F-4868-4CAC-A22F-81F7E1471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Pell Grant</a:t>
            </a:r>
          </a:p>
          <a:p>
            <a:r>
              <a:rPr lang="en-US" dirty="0"/>
              <a:t>Federal SEOG</a:t>
            </a:r>
          </a:p>
          <a:p>
            <a:r>
              <a:rPr lang="en-US" dirty="0"/>
              <a:t>Federal Work Study</a:t>
            </a:r>
          </a:p>
          <a:p>
            <a:r>
              <a:rPr lang="en-US" dirty="0"/>
              <a:t>Federal Direct Loans</a:t>
            </a:r>
          </a:p>
          <a:p>
            <a:r>
              <a:rPr lang="en-US" dirty="0"/>
              <a:t>Oregon Opportunity Grant</a:t>
            </a:r>
          </a:p>
          <a:p>
            <a:r>
              <a:rPr lang="en-US" dirty="0" err="1"/>
              <a:t>PathwayOregon</a:t>
            </a:r>
            <a:r>
              <a:rPr lang="en-US" dirty="0"/>
              <a:t> Award*</a:t>
            </a:r>
          </a:p>
          <a:p>
            <a:r>
              <a:rPr lang="en-US" dirty="0"/>
              <a:t>Diversity Excellence Scholarship*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40375-E3FF-47E6-AF85-2DF434136B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6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98A16-FF5E-49E9-BC0B-D8D59AD6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Merit Based Financial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C44EE-E4FB-423D-A7EE-39C15CC81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Stamps Scholarship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Presidential Scholarship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Excellence Scholarship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Summit Scholarship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Apex Scholarship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PathwayOregon</a:t>
            </a:r>
            <a:r>
              <a:rPr lang="en-US" sz="2000" dirty="0"/>
              <a:t> Scholarship*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Diversity Excellence Scholarship*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E5757-AC27-4F3D-AF86-6BC24DA55A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7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96AD-05C8-42C0-BBC6-2D4FD56D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7032C-9380-46F0-9C80-0F73D50A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for Admission</a:t>
            </a:r>
          </a:p>
          <a:p>
            <a:r>
              <a:rPr lang="en-US" dirty="0"/>
              <a:t>File the FAFSA / ORSAA</a:t>
            </a:r>
          </a:p>
          <a:p>
            <a:r>
              <a:rPr lang="en-US" dirty="0"/>
              <a:t>File any Institutional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9E5E3-936A-41D1-AF0B-B095D1B22F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5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32BD-3ABB-4C59-805E-9BA30FD5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27A54-6312-4802-B8C7-AF9AD79C1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 Income – taxed, untaxed</a:t>
            </a:r>
          </a:p>
          <a:p>
            <a:r>
              <a:rPr lang="en-US" dirty="0"/>
              <a:t>Family Assets – cash, savings, investments, business/farm</a:t>
            </a:r>
          </a:p>
          <a:p>
            <a:r>
              <a:rPr lang="en-US" dirty="0"/>
              <a:t>Number of Family Members</a:t>
            </a:r>
          </a:p>
          <a:p>
            <a:r>
              <a:rPr lang="en-US" dirty="0"/>
              <a:t>Number of Family in College*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9E629-6BEF-45D9-95BB-6414CE2A0E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93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50D3-7F01-4A0A-BC90-B2EF5F15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655C6-EF1B-40A9-83D6-A49D720F1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of attendance – EFC = Need</a:t>
            </a:r>
          </a:p>
          <a:p>
            <a:endParaRPr lang="en-US" dirty="0"/>
          </a:p>
          <a:p>
            <a:r>
              <a:rPr lang="en-US" dirty="0"/>
              <a:t>Resident example: 33,639 – 3,000 = 30,639</a:t>
            </a:r>
          </a:p>
          <a:p>
            <a:endParaRPr lang="en-US" dirty="0"/>
          </a:p>
          <a:p>
            <a:r>
              <a:rPr lang="en-US" dirty="0"/>
              <a:t>Non-Resident example: 61,275 – 3,000 = 58,275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BE327-F698-4647-9A1F-C16A2A49E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0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Student Aid Snapshot</a:t>
            </a: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485900" y="1258349"/>
          <a:ext cx="6172200" cy="329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3541463"/>
      </p:ext>
    </p:extLst>
  </p:cSld>
  <p:clrMapOvr>
    <a:masterClrMapping/>
  </p:clrMapOvr>
</p:sld>
</file>

<file path=ppt/theme/theme1.xml><?xml version="1.0" encoding="utf-8"?>
<a:theme xmlns:a="http://schemas.openxmlformats.org/drawingml/2006/main" name="Green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1F8F41F0-E88D-44AE-9DFA-C90367F17309}"/>
    </a:ext>
  </a:extLst>
</a:theme>
</file>

<file path=ppt/theme/theme2.xml><?xml version="1.0" encoding="utf-8"?>
<a:theme xmlns:a="http://schemas.openxmlformats.org/drawingml/2006/main" name="Black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F113CE7D-AF66-4496-88EF-99703200715A}"/>
    </a:ext>
  </a:extLst>
</a:theme>
</file>

<file path=ppt/theme/theme3.xml><?xml version="1.0" encoding="utf-8"?>
<a:theme xmlns:a="http://schemas.openxmlformats.org/drawingml/2006/main" name="Section Header/School Bra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6984FF21-FB0A-4BFB-ACBB-BA02FA97704D}"/>
    </a:ext>
  </a:extLst>
</a:theme>
</file>

<file path=ppt/theme/theme4.xml><?xml version="1.0" encoding="utf-8"?>
<a:theme xmlns:a="http://schemas.openxmlformats.org/drawingml/2006/main" name="Body of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FD2C19DE-C83B-4C04-A2DF-A279FA225EA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8986</TotalTime>
  <Words>662</Words>
  <Application>Microsoft Office PowerPoint</Application>
  <PresentationFormat>On-screen Show (16:9)</PresentationFormat>
  <Paragraphs>209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Green Title</vt:lpstr>
      <vt:lpstr>Black Title</vt:lpstr>
      <vt:lpstr>Section Header/School Brand</vt:lpstr>
      <vt:lpstr>Body of Presentation</vt:lpstr>
      <vt:lpstr>PowerPoint Presentation</vt:lpstr>
      <vt:lpstr>Financial Aid Overview</vt:lpstr>
      <vt:lpstr>Cost of Attendance</vt:lpstr>
      <vt:lpstr>Need Based Financial Aid</vt:lpstr>
      <vt:lpstr>Merit Based Financial Aid</vt:lpstr>
      <vt:lpstr>Application Process</vt:lpstr>
      <vt:lpstr>FAFSA Data</vt:lpstr>
      <vt:lpstr>Financial Need</vt:lpstr>
      <vt:lpstr>Federal Student Aid Snapshot</vt:lpstr>
      <vt:lpstr>State Financial Aid Snapshot</vt:lpstr>
      <vt:lpstr>PowerPoint Presentation</vt:lpstr>
      <vt:lpstr>PowerPoint Presentation</vt:lpstr>
      <vt:lpstr>PowerPoint Presentation</vt:lpstr>
      <vt:lpstr>UO Scholarship Eligibility and Amounts Changes in 2019 and 2021</vt:lpstr>
      <vt:lpstr>Freshman Application Growth by Residency, Fall 2012 to Fall 2022</vt:lpstr>
      <vt:lpstr>Resident Financial Aid Offer</vt:lpstr>
      <vt:lpstr>Non-Resident Financial Aid Offer</vt:lpstr>
      <vt:lpstr>PowerPoint Presentation</vt:lpstr>
    </vt:vector>
  </TitlesOfParts>
  <Company>University of Oregon Advancement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Julie Ward</dc:creator>
  <cp:lastModifiedBy>Debbie Sharp</cp:lastModifiedBy>
  <cp:revision>124</cp:revision>
  <cp:lastPrinted>2022-11-18T00:46:37Z</cp:lastPrinted>
  <dcterms:created xsi:type="dcterms:W3CDTF">2019-08-22T17:20:01Z</dcterms:created>
  <dcterms:modified xsi:type="dcterms:W3CDTF">2022-11-18T20:35:19Z</dcterms:modified>
</cp:coreProperties>
</file>