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61" r:id="rId2"/>
    <p:sldId id="668" r:id="rId3"/>
    <p:sldId id="676" r:id="rId4"/>
    <p:sldId id="669" r:id="rId5"/>
    <p:sldId id="670" r:id="rId6"/>
    <p:sldId id="671" r:id="rId7"/>
    <p:sldId id="672" r:id="rId8"/>
    <p:sldId id="673" r:id="rId9"/>
    <p:sldId id="674" r:id="rId10"/>
    <p:sldId id="677" r:id="rId11"/>
    <p:sldId id="675" r:id="rId12"/>
  </p:sldIdLst>
  <p:sldSz cx="9144000" cy="6858000" type="screen4x3"/>
  <p:notesSz cx="9236075" cy="70104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06" userDrawn="1">
          <p15:clr>
            <a:srgbClr val="A4A3A4"/>
          </p15:clr>
        </p15:guide>
        <p15:guide id="2" pos="2116" userDrawn="1">
          <p15:clr>
            <a:srgbClr val="A4A3A4"/>
          </p15:clr>
        </p15:guide>
        <p15:guide id="3" pos="2125" userDrawn="1">
          <p15:clr>
            <a:srgbClr val="A4A3A4"/>
          </p15:clr>
        </p15:guide>
        <p15:guide id="4" orient="horz" pos="2209" userDrawn="1">
          <p15:clr>
            <a:srgbClr val="A4A3A4"/>
          </p15:clr>
        </p15:guide>
        <p15:guide id="5" pos="2898" userDrawn="1">
          <p15:clr>
            <a:srgbClr val="A4A3A4"/>
          </p15:clr>
        </p15:guide>
        <p15:guide id="6" pos="291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nnifer Winters Francois" initials="JWF" lastIdx="1" clrIdx="0"/>
  <p:cmAuthor id="1" name="Debbie Sharp" initials="DS" lastIdx="7" clrIdx="1">
    <p:extLst>
      <p:ext uri="{19B8F6BF-5375-455C-9EA6-DF929625EA0E}">
        <p15:presenceInfo xmlns:p15="http://schemas.microsoft.com/office/powerpoint/2012/main" userId="S-1-5-21-2613503727-1553357937-2150718590-2621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3300"/>
    <a:srgbClr val="FF0000"/>
    <a:srgbClr val="009900"/>
    <a:srgbClr val="007434"/>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48" autoAdjust="0"/>
    <p:restoredTop sz="85546" autoAdjust="0"/>
  </p:normalViewPr>
  <p:slideViewPr>
    <p:cSldViewPr>
      <p:cViewPr varScale="1">
        <p:scale>
          <a:sx n="95" d="100"/>
          <a:sy n="95" d="100"/>
        </p:scale>
        <p:origin x="1446"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105" d="100"/>
          <a:sy n="105" d="100"/>
        </p:scale>
        <p:origin x="1548" y="120"/>
      </p:cViewPr>
      <p:guideLst>
        <p:guide orient="horz" pos="2806"/>
        <p:guide pos="2116"/>
        <p:guide pos="2125"/>
        <p:guide orient="horz" pos="2209"/>
        <p:guide pos="2898"/>
        <p:guide pos="291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ie Moffitt" userId="cb409cd1-f42f-43de-b300-f6b3d1594240" providerId="ADAL" clId="{AE725CF0-2763-44D7-AA72-95F4118CA082}"/>
    <pc:docChg chg="modSld">
      <pc:chgData name="Jamie Moffitt" userId="cb409cd1-f42f-43de-b300-f6b3d1594240" providerId="ADAL" clId="{AE725CF0-2763-44D7-AA72-95F4118CA082}" dt="2022-11-07T12:46:35.755" v="15" actId="1035"/>
      <pc:docMkLst>
        <pc:docMk/>
      </pc:docMkLst>
      <pc:sldChg chg="modSp mod">
        <pc:chgData name="Jamie Moffitt" userId="cb409cd1-f42f-43de-b300-f6b3d1594240" providerId="ADAL" clId="{AE725CF0-2763-44D7-AA72-95F4118CA082}" dt="2022-11-07T12:46:35.755" v="15" actId="1035"/>
        <pc:sldMkLst>
          <pc:docMk/>
          <pc:sldMk cId="0" sldId="361"/>
        </pc:sldMkLst>
        <pc:spChg chg="mod">
          <ac:chgData name="Jamie Moffitt" userId="cb409cd1-f42f-43de-b300-f6b3d1594240" providerId="ADAL" clId="{AE725CF0-2763-44D7-AA72-95F4118CA082}" dt="2022-11-07T12:46:35.755" v="15" actId="1035"/>
          <ac:spMkLst>
            <pc:docMk/>
            <pc:sldMk cId="0" sldId="361"/>
            <ac:spMk id="3"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1865486893556596E-2"/>
          <c:y val="0.102321978041026"/>
          <c:w val="0.95769620483992601"/>
          <c:h val="0.77175758194855104"/>
        </c:manualLayout>
      </c:layout>
      <c:lineChart>
        <c:grouping val="standard"/>
        <c:varyColors val="0"/>
        <c:ser>
          <c:idx val="0"/>
          <c:order val="0"/>
          <c:tx>
            <c:strRef>
              <c:f>Sheet1!$B$1</c:f>
              <c:strCache>
                <c:ptCount val="1"/>
                <c:pt idx="0">
                  <c:v>Annual Increase Program</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8.0981571777476793E-2"/>
                  <c:y val="-3.190323923385000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89DB-4C6F-ADB6-5E0513B3171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FY 2020 = $232 per SCH</c:v>
                </c:pt>
                <c:pt idx="1">
                  <c:v>2021</c:v>
                </c:pt>
                <c:pt idx="2">
                  <c:v>2022</c:v>
                </c:pt>
                <c:pt idx="3">
                  <c:v>2023</c:v>
                </c:pt>
                <c:pt idx="4">
                  <c:v>2024</c:v>
                </c:pt>
              </c:strCache>
            </c:strRef>
          </c:cat>
          <c:val>
            <c:numRef>
              <c:f>Sheet1!$B$2:$B$6</c:f>
              <c:numCache>
                <c:formatCode>_(* #,##0_);_(* \(#,##0\);_(* "-"_);_(@_)</c:formatCode>
                <c:ptCount val="5"/>
                <c:pt idx="1">
                  <c:v>243.6</c:v>
                </c:pt>
                <c:pt idx="2">
                  <c:v>255.78</c:v>
                </c:pt>
                <c:pt idx="3">
                  <c:v>268.56900000000002</c:v>
                </c:pt>
                <c:pt idx="4">
                  <c:v>281.99745000000001</c:v>
                </c:pt>
              </c:numCache>
            </c:numRef>
          </c:val>
          <c:smooth val="0"/>
          <c:extLst>
            <c:ext xmlns:c16="http://schemas.microsoft.com/office/drawing/2014/chart" uri="{C3380CC4-5D6E-409C-BE32-E72D297353CC}">
              <c16:uniqueId val="{00000000-89DB-4C6F-ADB6-5E0513B3171E}"/>
            </c:ext>
          </c:extLst>
        </c:ser>
        <c:ser>
          <c:idx val="1"/>
          <c:order val="1"/>
          <c:tx>
            <c:strRef>
              <c:f>Sheet1!$C$1</c:f>
              <c:strCache>
                <c:ptCount val="1"/>
                <c:pt idx="0">
                  <c:v>Guaranteed Program</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FY 2020 = $232 per SCH</c:v>
                </c:pt>
                <c:pt idx="1">
                  <c:v>2021</c:v>
                </c:pt>
                <c:pt idx="2">
                  <c:v>2022</c:v>
                </c:pt>
                <c:pt idx="3">
                  <c:v>2023</c:v>
                </c:pt>
                <c:pt idx="4">
                  <c:v>2024</c:v>
                </c:pt>
              </c:strCache>
            </c:strRef>
          </c:cat>
          <c:val>
            <c:numRef>
              <c:f>Sheet1!$C$2:$C$6</c:f>
              <c:numCache>
                <c:formatCode>_(* #,##0_);_(* \(#,##0\);_(* "-"_);_(@_)</c:formatCode>
                <c:ptCount val="5"/>
                <c:pt idx="1">
                  <c:v>254.62</c:v>
                </c:pt>
                <c:pt idx="2">
                  <c:v>254.62</c:v>
                </c:pt>
                <c:pt idx="3">
                  <c:v>254.62</c:v>
                </c:pt>
                <c:pt idx="4">
                  <c:v>254.62</c:v>
                </c:pt>
              </c:numCache>
            </c:numRef>
          </c:val>
          <c:smooth val="0"/>
          <c:extLst>
            <c:ext xmlns:c16="http://schemas.microsoft.com/office/drawing/2014/chart" uri="{C3380CC4-5D6E-409C-BE32-E72D297353CC}">
              <c16:uniqueId val="{00000000-45DC-4828-84A0-4C91F4D39865}"/>
            </c:ext>
          </c:extLst>
        </c:ser>
        <c:dLbls>
          <c:showLegendKey val="0"/>
          <c:showVal val="0"/>
          <c:showCatName val="0"/>
          <c:showSerName val="0"/>
          <c:showPercent val="0"/>
          <c:showBubbleSize val="0"/>
        </c:dLbls>
        <c:marker val="1"/>
        <c:smooth val="0"/>
        <c:axId val="-2147474328"/>
        <c:axId val="-2147477912"/>
      </c:lineChart>
      <c:catAx>
        <c:axId val="-2147474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47477912"/>
        <c:crosses val="autoZero"/>
        <c:auto val="1"/>
        <c:lblAlgn val="ctr"/>
        <c:lblOffset val="100"/>
        <c:noMultiLvlLbl val="0"/>
      </c:catAx>
      <c:valAx>
        <c:axId val="-2147477912"/>
        <c:scaling>
          <c:orientation val="minMax"/>
          <c:max val="290"/>
          <c:min val="230"/>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4747432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984406072834"/>
          <c:y val="0.14607848191901401"/>
          <c:w val="0.95769620483992601"/>
          <c:h val="0.73504091836367202"/>
        </c:manualLayout>
      </c:layout>
      <c:lineChart>
        <c:grouping val="standard"/>
        <c:varyColors val="0"/>
        <c:ser>
          <c:idx val="0"/>
          <c:order val="0"/>
          <c:tx>
            <c:strRef>
              <c:f>Sheet1!$B$1</c:f>
              <c:strCache>
                <c:ptCount val="1"/>
                <c:pt idx="0">
                  <c:v>Annual Increase Program</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1"/>
              <c:layout/>
              <c:dLblPos val="l"/>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89DB-4C6F-ADB6-5E0513B3171E}"/>
                </c:ext>
              </c:extLst>
            </c:dLbl>
            <c:dLbl>
              <c:idx val="2"/>
              <c:layout>
                <c:manualLayout>
                  <c:x val="-9.2822951988874899E-2"/>
                  <c:y val="-3.6716574545969702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6.1021456950364775E-2"/>
                      <c:h val="5.7400244873532603E-2"/>
                    </c:manualLayout>
                  </c15:layout>
                </c:ext>
                <c:ext xmlns:c16="http://schemas.microsoft.com/office/drawing/2014/chart" uri="{C3380CC4-5D6E-409C-BE32-E72D297353CC}">
                  <c16:uniqueId val="{00000008-89DB-4C6F-ADB6-5E0513B3171E}"/>
                </c:ext>
              </c:extLst>
            </c:dLbl>
            <c:dLbl>
              <c:idx val="3"/>
              <c:layout>
                <c:manualLayout>
                  <c:x val="-6.2209409972530501E-2"/>
                  <c:y val="-1.5298572727487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89DB-4C6F-ADB6-5E0513B3171E}"/>
                </c:ext>
              </c:extLst>
            </c:dLbl>
            <c:dLbl>
              <c:idx val="4"/>
              <c:layout/>
              <c:dLblPos val="l"/>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45DC-4828-84A0-4C91F4D39865}"/>
                </c:ext>
              </c:extLst>
            </c:dLbl>
            <c:dLbl>
              <c:idx val="5"/>
              <c:layout/>
              <c:dLblPos val="l"/>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8F7-48AE-8534-EFA0063BB99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FY 2020 = $232 per SCH</c:v>
                </c:pt>
                <c:pt idx="1">
                  <c:v>2021</c:v>
                </c:pt>
                <c:pt idx="2">
                  <c:v>2022</c:v>
                </c:pt>
                <c:pt idx="3">
                  <c:v>2023</c:v>
                </c:pt>
                <c:pt idx="4">
                  <c:v>2024</c:v>
                </c:pt>
                <c:pt idx="5">
                  <c:v>2025</c:v>
                </c:pt>
              </c:strCache>
            </c:strRef>
          </c:cat>
          <c:val>
            <c:numRef>
              <c:f>Sheet1!$B$2:$B$7</c:f>
              <c:numCache>
                <c:formatCode>"$"#,##0</c:formatCode>
                <c:ptCount val="6"/>
                <c:pt idx="1">
                  <c:v>243.6</c:v>
                </c:pt>
                <c:pt idx="2">
                  <c:v>255.78</c:v>
                </c:pt>
                <c:pt idx="3">
                  <c:v>268.56900000000002</c:v>
                </c:pt>
                <c:pt idx="4">
                  <c:v>281.99745000000001</c:v>
                </c:pt>
                <c:pt idx="5">
                  <c:v>296.09732250000002</c:v>
                </c:pt>
              </c:numCache>
            </c:numRef>
          </c:val>
          <c:smooth val="0"/>
          <c:extLst>
            <c:ext xmlns:c16="http://schemas.microsoft.com/office/drawing/2014/chart" uri="{C3380CC4-5D6E-409C-BE32-E72D297353CC}">
              <c16:uniqueId val="{00000000-89DB-4C6F-ADB6-5E0513B3171E}"/>
            </c:ext>
          </c:extLst>
        </c:ser>
        <c:ser>
          <c:idx val="1"/>
          <c:order val="1"/>
          <c:tx>
            <c:strRef>
              <c:f>Sheet1!$C$1</c:f>
              <c:strCache>
                <c:ptCount val="1"/>
                <c:pt idx="0">
                  <c:v>Guaranteed Program</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FY 2020 = $232 per SCH</c:v>
                </c:pt>
                <c:pt idx="1">
                  <c:v>2021</c:v>
                </c:pt>
                <c:pt idx="2">
                  <c:v>2022</c:v>
                </c:pt>
                <c:pt idx="3">
                  <c:v>2023</c:v>
                </c:pt>
                <c:pt idx="4">
                  <c:v>2024</c:v>
                </c:pt>
                <c:pt idx="5">
                  <c:v>2025</c:v>
                </c:pt>
              </c:strCache>
            </c:strRef>
          </c:cat>
          <c:val>
            <c:numRef>
              <c:f>Sheet1!$C$2:$C$7</c:f>
              <c:numCache>
                <c:formatCode>"$"#,##0</c:formatCode>
                <c:ptCount val="6"/>
                <c:pt idx="1">
                  <c:v>254.62</c:v>
                </c:pt>
                <c:pt idx="2">
                  <c:v>254.62</c:v>
                </c:pt>
                <c:pt idx="3">
                  <c:v>254.62</c:v>
                </c:pt>
                <c:pt idx="4">
                  <c:v>254.62</c:v>
                </c:pt>
                <c:pt idx="5">
                  <c:v>254.62</c:v>
                </c:pt>
              </c:numCache>
            </c:numRef>
          </c:val>
          <c:smooth val="0"/>
          <c:extLst>
            <c:ext xmlns:c16="http://schemas.microsoft.com/office/drawing/2014/chart" uri="{C3380CC4-5D6E-409C-BE32-E72D297353CC}">
              <c16:uniqueId val="{00000000-45DC-4828-84A0-4C91F4D39865}"/>
            </c:ext>
          </c:extLst>
        </c:ser>
        <c:dLbls>
          <c:showLegendKey val="0"/>
          <c:showVal val="0"/>
          <c:showCatName val="0"/>
          <c:showSerName val="0"/>
          <c:showPercent val="0"/>
          <c:showBubbleSize val="0"/>
        </c:dLbls>
        <c:marker val="1"/>
        <c:smooth val="0"/>
        <c:axId val="2123392168"/>
        <c:axId val="2123720824"/>
      </c:lineChart>
      <c:catAx>
        <c:axId val="2123392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3720824"/>
        <c:crosses val="autoZero"/>
        <c:auto val="1"/>
        <c:lblAlgn val="ctr"/>
        <c:lblOffset val="100"/>
        <c:noMultiLvlLbl val="0"/>
      </c:catAx>
      <c:valAx>
        <c:axId val="2123720824"/>
        <c:scaling>
          <c:orientation val="minMax"/>
          <c:max val="300"/>
          <c:min val="230"/>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339216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219495816350506E-2"/>
          <c:y val="8.5997092743737194E-2"/>
          <c:w val="0.96034966655545495"/>
          <c:h val="0.80758194333678401"/>
        </c:manualLayout>
      </c:layout>
      <c:lineChart>
        <c:grouping val="standard"/>
        <c:varyColors val="0"/>
        <c:ser>
          <c:idx val="0"/>
          <c:order val="0"/>
          <c:tx>
            <c:strRef>
              <c:f>Sheet1!$C$1</c:f>
              <c:strCache>
                <c:ptCount val="1"/>
                <c:pt idx="0">
                  <c:v>Annual Increase Program</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7.3551368539631706E-2"/>
                  <c:y val="-6.6431144972539394E-2"/>
                </c:manualLayout>
              </c:layout>
              <c:spPr>
                <a:solidFill>
                  <a:schemeClr val="lt1"/>
                </a:solidFill>
                <a:ln>
                  <a:noFill/>
                </a:ln>
                <a:effectLst>
                  <a:outerShdw blurRad="50800" dist="50800" dir="5400000" algn="ctr" rotWithShape="0">
                    <a:schemeClr val="bg1"/>
                  </a:outerShdw>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ext>
                <c:ext xmlns:c16="http://schemas.microsoft.com/office/drawing/2014/chart" uri="{C3380CC4-5D6E-409C-BE32-E72D297353CC}">
                  <c16:uniqueId val="{00000003-52C2-47F9-9306-1C69E48DAD82}"/>
                </c:ext>
              </c:extLst>
            </c:dLbl>
            <c:spPr>
              <a:noFill/>
              <a:ln>
                <a:noFill/>
              </a:ln>
              <a:effectLst>
                <a:outerShdw blurRad="50800" dist="50800" dir="5400000" algn="ctr" rotWithShape="0">
                  <a:srgbClr val="FFFFFF"/>
                </a:outerShdw>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Sheet1!$B$2:$B$10</c:f>
              <c:strCache>
                <c:ptCount val="9"/>
                <c:pt idx="0">
                  <c:v>FY 2020 = $232 per SCH</c:v>
                </c:pt>
                <c:pt idx="1">
                  <c:v>2021</c:v>
                </c:pt>
                <c:pt idx="2">
                  <c:v>2022</c:v>
                </c:pt>
                <c:pt idx="3">
                  <c:v>2023</c:v>
                </c:pt>
                <c:pt idx="4">
                  <c:v>2024</c:v>
                </c:pt>
                <c:pt idx="5">
                  <c:v>2025</c:v>
                </c:pt>
                <c:pt idx="6">
                  <c:v>2026</c:v>
                </c:pt>
                <c:pt idx="7">
                  <c:v>2027</c:v>
                </c:pt>
                <c:pt idx="8">
                  <c:v>2028</c:v>
                </c:pt>
              </c:strCache>
            </c:strRef>
          </c:cat>
          <c:val>
            <c:numRef>
              <c:f>Sheet1!$C$2:$C$10</c:f>
              <c:numCache>
                <c:formatCode>"$"#,##0</c:formatCode>
                <c:ptCount val="9"/>
                <c:pt idx="1">
                  <c:v>243.6</c:v>
                </c:pt>
                <c:pt idx="2">
                  <c:v>255.78</c:v>
                </c:pt>
                <c:pt idx="3">
                  <c:v>268.56900000000002</c:v>
                </c:pt>
                <c:pt idx="4">
                  <c:v>281.99745000000001</c:v>
                </c:pt>
                <c:pt idx="5">
                  <c:v>296.09732250000002</c:v>
                </c:pt>
                <c:pt idx="6">
                  <c:v>310.90218862500001</c:v>
                </c:pt>
                <c:pt idx="7">
                  <c:v>326.44729805625002</c:v>
                </c:pt>
                <c:pt idx="8">
                  <c:v>342.7696629590626</c:v>
                </c:pt>
              </c:numCache>
            </c:numRef>
          </c:val>
          <c:smooth val="0"/>
          <c:extLst>
            <c:ext xmlns:c16="http://schemas.microsoft.com/office/drawing/2014/chart" uri="{C3380CC4-5D6E-409C-BE32-E72D297353CC}">
              <c16:uniqueId val="{00000000-52C2-47F9-9306-1C69E48DAD82}"/>
            </c:ext>
          </c:extLst>
        </c:ser>
        <c:ser>
          <c:idx val="1"/>
          <c:order val="1"/>
          <c:tx>
            <c:strRef>
              <c:f>Sheet1!$D$1</c:f>
              <c:strCache>
                <c:ptCount val="1"/>
                <c:pt idx="0">
                  <c:v>Guaranteed Program</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layout>
                <c:manualLayout>
                  <c:x val="-9.8783398913433296E-2"/>
                  <c:y val="1.976843760428510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52C2-47F9-9306-1C69E48DAD8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Sheet1!$B$2:$B$10</c:f>
              <c:strCache>
                <c:ptCount val="9"/>
                <c:pt idx="0">
                  <c:v>FY 2020 = $232 per SCH</c:v>
                </c:pt>
                <c:pt idx="1">
                  <c:v>2021</c:v>
                </c:pt>
                <c:pt idx="2">
                  <c:v>2022</c:v>
                </c:pt>
                <c:pt idx="3">
                  <c:v>2023</c:v>
                </c:pt>
                <c:pt idx="4">
                  <c:v>2024</c:v>
                </c:pt>
                <c:pt idx="5">
                  <c:v>2025</c:v>
                </c:pt>
                <c:pt idx="6">
                  <c:v>2026</c:v>
                </c:pt>
                <c:pt idx="7">
                  <c:v>2027</c:v>
                </c:pt>
                <c:pt idx="8">
                  <c:v>2028</c:v>
                </c:pt>
              </c:strCache>
            </c:strRef>
          </c:cat>
          <c:val>
            <c:numRef>
              <c:f>Sheet1!$D$2:$D$10</c:f>
              <c:numCache>
                <c:formatCode>"$"#,##0</c:formatCode>
                <c:ptCount val="9"/>
                <c:pt idx="1">
                  <c:v>254.62</c:v>
                </c:pt>
                <c:pt idx="2">
                  <c:v>254.62</c:v>
                </c:pt>
                <c:pt idx="3">
                  <c:v>254.62</c:v>
                </c:pt>
                <c:pt idx="4">
                  <c:v>254.62</c:v>
                </c:pt>
                <c:pt idx="5">
                  <c:v>254.62</c:v>
                </c:pt>
                <c:pt idx="6">
                  <c:v>267.351</c:v>
                </c:pt>
                <c:pt idx="7">
                  <c:v>280.71854999999982</c:v>
                </c:pt>
                <c:pt idx="8">
                  <c:v>294.75447750000001</c:v>
                </c:pt>
              </c:numCache>
            </c:numRef>
          </c:val>
          <c:smooth val="0"/>
          <c:extLst>
            <c:ext xmlns:c16="http://schemas.microsoft.com/office/drawing/2014/chart" uri="{C3380CC4-5D6E-409C-BE32-E72D297353CC}">
              <c16:uniqueId val="{00000001-52C2-47F9-9306-1C69E48DAD82}"/>
            </c:ext>
          </c:extLst>
        </c:ser>
        <c:dLbls>
          <c:showLegendKey val="0"/>
          <c:showVal val="0"/>
          <c:showCatName val="0"/>
          <c:showSerName val="0"/>
          <c:showPercent val="0"/>
          <c:showBubbleSize val="0"/>
        </c:dLbls>
        <c:marker val="1"/>
        <c:smooth val="0"/>
        <c:axId val="2124344904"/>
        <c:axId val="2124338248"/>
      </c:lineChart>
      <c:catAx>
        <c:axId val="2124344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4338248"/>
        <c:crosses val="autoZero"/>
        <c:auto val="0"/>
        <c:lblAlgn val="ctr"/>
        <c:lblOffset val="100"/>
        <c:noMultiLvlLbl val="0"/>
      </c:catAx>
      <c:valAx>
        <c:axId val="2124338248"/>
        <c:scaling>
          <c:orientation val="minMax"/>
          <c:min val="230"/>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4344904"/>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002299" cy="350520"/>
          </a:xfrm>
          <a:prstGeom prst="rect">
            <a:avLst/>
          </a:prstGeom>
        </p:spPr>
        <p:txBody>
          <a:bodyPr vert="horz" lIns="91800" tIns="45900" rIns="91800" bIns="45900" rtlCol="0"/>
          <a:lstStyle>
            <a:lvl1pPr algn="l">
              <a:defRPr sz="1200"/>
            </a:lvl1pPr>
          </a:lstStyle>
          <a:p>
            <a:endParaRPr lang="en-US" dirty="0"/>
          </a:p>
        </p:txBody>
      </p:sp>
      <p:sp>
        <p:nvSpPr>
          <p:cNvPr id="3" name="Date Placeholder 2"/>
          <p:cNvSpPr>
            <a:spLocks noGrp="1"/>
          </p:cNvSpPr>
          <p:nvPr>
            <p:ph type="dt" sz="quarter" idx="1"/>
          </p:nvPr>
        </p:nvSpPr>
        <p:spPr>
          <a:xfrm>
            <a:off x="5231641" y="1"/>
            <a:ext cx="4002299" cy="350520"/>
          </a:xfrm>
          <a:prstGeom prst="rect">
            <a:avLst/>
          </a:prstGeom>
        </p:spPr>
        <p:txBody>
          <a:bodyPr vert="horz" lIns="91800" tIns="45900" rIns="91800" bIns="45900" rtlCol="0"/>
          <a:lstStyle>
            <a:lvl1pPr algn="r">
              <a:defRPr sz="1200"/>
            </a:lvl1pPr>
          </a:lstStyle>
          <a:p>
            <a:endParaRPr lang="en-US" dirty="0"/>
          </a:p>
        </p:txBody>
      </p:sp>
      <p:sp>
        <p:nvSpPr>
          <p:cNvPr id="4" name="Footer Placeholder 3"/>
          <p:cNvSpPr>
            <a:spLocks noGrp="1"/>
          </p:cNvSpPr>
          <p:nvPr>
            <p:ph type="ftr" sz="quarter" idx="2"/>
          </p:nvPr>
        </p:nvSpPr>
        <p:spPr>
          <a:xfrm>
            <a:off x="1" y="6658664"/>
            <a:ext cx="4002299" cy="350520"/>
          </a:xfrm>
          <a:prstGeom prst="rect">
            <a:avLst/>
          </a:prstGeom>
        </p:spPr>
        <p:txBody>
          <a:bodyPr vert="horz" lIns="91800" tIns="45900" rIns="91800" bIns="4590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31641" y="6658664"/>
            <a:ext cx="4002299" cy="350520"/>
          </a:xfrm>
          <a:prstGeom prst="rect">
            <a:avLst/>
          </a:prstGeom>
        </p:spPr>
        <p:txBody>
          <a:bodyPr vert="horz" lIns="91800" tIns="45900" rIns="91800" bIns="45900" rtlCol="0" anchor="b"/>
          <a:lstStyle>
            <a:lvl1pPr algn="r">
              <a:defRPr sz="1200"/>
            </a:lvl1pPr>
          </a:lstStyle>
          <a:p>
            <a:endParaRPr lang="en-US" dirty="0"/>
          </a:p>
        </p:txBody>
      </p:sp>
    </p:spTree>
    <p:extLst>
      <p:ext uri="{BB962C8B-B14F-4D97-AF65-F5344CB8AC3E}">
        <p14:creationId xmlns:p14="http://schemas.microsoft.com/office/powerpoint/2010/main" val="310655478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4002299" cy="350520"/>
          </a:xfrm>
          <a:prstGeom prst="rect">
            <a:avLst/>
          </a:prstGeom>
          <a:noFill/>
          <a:ln w="9525">
            <a:noFill/>
            <a:miter lim="800000"/>
            <a:headEnd/>
            <a:tailEnd/>
          </a:ln>
          <a:effectLst/>
        </p:spPr>
        <p:txBody>
          <a:bodyPr vert="horz" wrap="square" lIns="91800" tIns="45900" rIns="91800" bIns="45900" numCol="1" anchor="t" anchorCtr="0" compatLnSpc="1">
            <a:prstTxWarp prst="textNoShape">
              <a:avLst/>
            </a:prstTxWarp>
          </a:bodyPr>
          <a:lstStyle>
            <a:lvl1pPr algn="l">
              <a:defRPr sz="1200"/>
            </a:lvl1pPr>
          </a:lstStyle>
          <a:p>
            <a:pPr>
              <a:defRPr/>
            </a:pPr>
            <a:endParaRPr lang="en-US" dirty="0"/>
          </a:p>
        </p:txBody>
      </p:sp>
      <p:sp>
        <p:nvSpPr>
          <p:cNvPr id="7171" name="Rectangle 3"/>
          <p:cNvSpPr>
            <a:spLocks noGrp="1" noChangeArrowheads="1"/>
          </p:cNvSpPr>
          <p:nvPr>
            <p:ph type="dt" idx="1"/>
          </p:nvPr>
        </p:nvSpPr>
        <p:spPr bwMode="auto">
          <a:xfrm>
            <a:off x="5231641" y="1"/>
            <a:ext cx="4002299" cy="350520"/>
          </a:xfrm>
          <a:prstGeom prst="rect">
            <a:avLst/>
          </a:prstGeom>
          <a:noFill/>
          <a:ln w="9525">
            <a:noFill/>
            <a:miter lim="800000"/>
            <a:headEnd/>
            <a:tailEnd/>
          </a:ln>
          <a:effectLst/>
        </p:spPr>
        <p:txBody>
          <a:bodyPr vert="horz" wrap="square" lIns="91800" tIns="45900" rIns="91800" bIns="45900" numCol="1" anchor="t" anchorCtr="0" compatLnSpc="1">
            <a:prstTxWarp prst="textNoShape">
              <a:avLst/>
            </a:prstTxWarp>
          </a:bodyPr>
          <a:lstStyle>
            <a:lvl1pPr algn="r">
              <a:defRPr sz="1200"/>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2863850" y="525463"/>
            <a:ext cx="3508375" cy="2630487"/>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23608" y="3329941"/>
            <a:ext cx="7388860" cy="3154680"/>
          </a:xfrm>
          <a:prstGeom prst="rect">
            <a:avLst/>
          </a:prstGeom>
          <a:noFill/>
          <a:ln w="9525">
            <a:noFill/>
            <a:miter lim="800000"/>
            <a:headEnd/>
            <a:tailEnd/>
          </a:ln>
          <a:effectLst/>
        </p:spPr>
        <p:txBody>
          <a:bodyPr vert="horz" wrap="square" lIns="91800" tIns="45900" rIns="91800" bIns="4590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1" y="6658664"/>
            <a:ext cx="4002299" cy="350520"/>
          </a:xfrm>
          <a:prstGeom prst="rect">
            <a:avLst/>
          </a:prstGeom>
          <a:noFill/>
          <a:ln w="9525">
            <a:noFill/>
            <a:miter lim="800000"/>
            <a:headEnd/>
            <a:tailEnd/>
          </a:ln>
          <a:effectLst/>
        </p:spPr>
        <p:txBody>
          <a:bodyPr vert="horz" wrap="square" lIns="91800" tIns="45900" rIns="91800" bIns="45900" numCol="1" anchor="b" anchorCtr="0" compatLnSpc="1">
            <a:prstTxWarp prst="textNoShape">
              <a:avLst/>
            </a:prstTxWarp>
          </a:bodyPr>
          <a:lstStyle>
            <a:lvl1pPr algn="l">
              <a:defRPr sz="1200"/>
            </a:lvl1pPr>
          </a:lstStyle>
          <a:p>
            <a:pPr>
              <a:defRPr/>
            </a:pPr>
            <a:endParaRPr lang="en-US" dirty="0"/>
          </a:p>
        </p:txBody>
      </p:sp>
      <p:sp>
        <p:nvSpPr>
          <p:cNvPr id="7175" name="Rectangle 7"/>
          <p:cNvSpPr>
            <a:spLocks noGrp="1" noChangeArrowheads="1"/>
          </p:cNvSpPr>
          <p:nvPr>
            <p:ph type="sldNum" sz="quarter" idx="5"/>
          </p:nvPr>
        </p:nvSpPr>
        <p:spPr bwMode="auto">
          <a:xfrm>
            <a:off x="5231641" y="6658664"/>
            <a:ext cx="4002299" cy="350520"/>
          </a:xfrm>
          <a:prstGeom prst="rect">
            <a:avLst/>
          </a:prstGeom>
          <a:noFill/>
          <a:ln w="9525">
            <a:noFill/>
            <a:miter lim="800000"/>
            <a:headEnd/>
            <a:tailEnd/>
          </a:ln>
          <a:effectLst/>
        </p:spPr>
        <p:txBody>
          <a:bodyPr vert="horz" wrap="square" lIns="91800" tIns="45900" rIns="91800" bIns="45900" numCol="1" anchor="b" anchorCtr="0" compatLnSpc="1">
            <a:prstTxWarp prst="textNoShape">
              <a:avLst/>
            </a:prstTxWarp>
          </a:bodyPr>
          <a:lstStyle>
            <a:lvl1pPr algn="r">
              <a:defRPr sz="1200"/>
            </a:lvl1pPr>
          </a:lstStyle>
          <a:p>
            <a:pPr>
              <a:defRPr/>
            </a:pPr>
            <a:fld id="{4F71E5C1-42FB-4DA5-8DE9-383A35A6BE86}" type="slidenum">
              <a:rPr lang="en-US"/>
              <a:pPr>
                <a:defRPr/>
              </a:pPr>
              <a:t>‹#›</a:t>
            </a:fld>
            <a:endParaRPr lang="en-US" dirty="0"/>
          </a:p>
        </p:txBody>
      </p:sp>
    </p:spTree>
    <p:extLst>
      <p:ext uri="{BB962C8B-B14F-4D97-AF65-F5344CB8AC3E}">
        <p14:creationId xmlns:p14="http://schemas.microsoft.com/office/powerpoint/2010/main" val="122207792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65438" y="588963"/>
            <a:ext cx="3505200" cy="26289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00380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2400" dirty="0"/>
          </a:p>
        </p:txBody>
      </p:sp>
    </p:spTree>
    <p:extLst>
      <p:ext uri="{BB962C8B-B14F-4D97-AF65-F5344CB8AC3E}">
        <p14:creationId xmlns:p14="http://schemas.microsoft.com/office/powerpoint/2010/main" val="35420973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05113" y="525463"/>
            <a:ext cx="3506787" cy="2630487"/>
          </a:xfrm>
        </p:spPr>
      </p:sp>
      <p:sp>
        <p:nvSpPr>
          <p:cNvPr id="3" name="Notes Placeholder 2"/>
          <p:cNvSpPr>
            <a:spLocks noGrp="1"/>
          </p:cNvSpPr>
          <p:nvPr>
            <p:ph type="body" idx="1"/>
          </p:nvPr>
        </p:nvSpPr>
        <p:spPr>
          <a:xfrm>
            <a:off x="1387314" y="3329941"/>
            <a:ext cx="6540168" cy="3154680"/>
          </a:xfrm>
        </p:spPr>
        <p:txBody>
          <a:bodyPr/>
          <a:lstStyle/>
          <a:p>
            <a:endParaRPr lang="en-US" dirty="0"/>
          </a:p>
        </p:txBody>
      </p:sp>
    </p:spTree>
    <p:extLst>
      <p:ext uri="{BB962C8B-B14F-4D97-AF65-F5344CB8AC3E}">
        <p14:creationId xmlns:p14="http://schemas.microsoft.com/office/powerpoint/2010/main" val="2861374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10369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16454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50455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00607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40251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p:txBody>
      </p:sp>
    </p:spTree>
    <p:extLst>
      <p:ext uri="{BB962C8B-B14F-4D97-AF65-F5344CB8AC3E}">
        <p14:creationId xmlns:p14="http://schemas.microsoft.com/office/powerpoint/2010/main" val="871304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888085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79380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DA29134-9C90-48A3-B02D-44654E51F79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2CECFAC-D7C9-4ABC-A4B9-E4E5A7FCF0E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228603"/>
            <a:ext cx="2152651"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1" y="228603"/>
            <a:ext cx="6305551"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B433FB8-4483-4E29-B200-1AC5E4F49871}"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04800" y="228603"/>
            <a:ext cx="8610600" cy="5897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79CFA6B9-FB70-4F96-A900-AFFE0473BD8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390916E-7EA6-4BEF-9563-501B04C7B24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BA50524-41E4-4599-BBF3-0280814CF9B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F69CE87-CDCF-4DD4-8D01-F3E4E97A886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F8A924EB-DF99-4028-85D9-83375C07342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F63B4566-4705-4269-B889-F21F8A6ABE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2248334-B94D-4D09-9074-E44A08B4551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C613B09-8967-46B9-9E44-68461953ACB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304800" y="228600"/>
            <a:ext cx="8610600" cy="11128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600203"/>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3300"/>
                </a:solidFill>
              </a:defRPr>
            </a:lvl1pPr>
          </a:lstStyle>
          <a:p>
            <a:pPr>
              <a:defRPr/>
            </a:pPr>
            <a:endParaRPr lang="en-US" dirty="0"/>
          </a:p>
        </p:txBody>
      </p:sp>
      <p:sp>
        <p:nvSpPr>
          <p:cNvPr id="1030" name="Rectangle 6"/>
          <p:cNvSpPr>
            <a:spLocks noGrp="1" noChangeArrowheads="1"/>
          </p:cNvSpPr>
          <p:nvPr>
            <p:ph type="sldNum" sz="quarter" idx="4"/>
          </p:nvPr>
        </p:nvSpPr>
        <p:spPr bwMode="auto">
          <a:xfrm>
            <a:off x="7010400" y="6553200"/>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fld id="{C8C45DBA-49FB-45B9-BFD9-B227A0A31F5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p:titleStyle>
    <p:bodyStyle>
      <a:lvl1pPr marL="342900" indent="-342900" algn="l" rtl="0" eaLnBrk="0" fontAlgn="base" hangingPunct="0">
        <a:spcBef>
          <a:spcPct val="20000"/>
        </a:spcBef>
        <a:spcAft>
          <a:spcPct val="0"/>
        </a:spcAft>
        <a:buChar char="•"/>
        <a:defRPr sz="3200">
          <a:solidFill>
            <a:srgbClr val="0033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00"/>
          </a:solidFill>
          <a:latin typeface="+mn-lt"/>
        </a:defRPr>
      </a:lvl2pPr>
      <a:lvl3pPr marL="1143000" indent="-228600" algn="l" rtl="0" eaLnBrk="0" fontAlgn="base" hangingPunct="0">
        <a:spcBef>
          <a:spcPct val="20000"/>
        </a:spcBef>
        <a:spcAft>
          <a:spcPct val="0"/>
        </a:spcAft>
        <a:buChar char="•"/>
        <a:defRPr sz="2400">
          <a:solidFill>
            <a:srgbClr val="003300"/>
          </a:solidFill>
          <a:latin typeface="+mn-lt"/>
        </a:defRPr>
      </a:lvl3pPr>
      <a:lvl4pPr marL="1600200" indent="-228600" algn="l" rtl="0" eaLnBrk="0" fontAlgn="base" hangingPunct="0">
        <a:spcBef>
          <a:spcPct val="20000"/>
        </a:spcBef>
        <a:spcAft>
          <a:spcPct val="0"/>
        </a:spcAft>
        <a:buChar char="–"/>
        <a:defRPr sz="2000">
          <a:solidFill>
            <a:srgbClr val="003300"/>
          </a:solidFill>
          <a:latin typeface="+mn-lt"/>
        </a:defRPr>
      </a:lvl4pPr>
      <a:lvl5pPr marL="2057400" indent="-228600" algn="l" rtl="0" eaLnBrk="0" fontAlgn="base" hangingPunct="0">
        <a:spcBef>
          <a:spcPct val="20000"/>
        </a:spcBef>
        <a:spcAft>
          <a:spcPct val="0"/>
        </a:spcAft>
        <a:buChar char="»"/>
        <a:defRPr sz="2000">
          <a:solidFill>
            <a:srgbClr val="003300"/>
          </a:solidFill>
          <a:latin typeface="+mn-lt"/>
        </a:defRPr>
      </a:lvl5pPr>
      <a:lvl6pPr marL="2514600" indent="-228600" algn="l" rtl="0" fontAlgn="base">
        <a:spcBef>
          <a:spcPct val="20000"/>
        </a:spcBef>
        <a:spcAft>
          <a:spcPct val="0"/>
        </a:spcAft>
        <a:buChar char="»"/>
        <a:defRPr sz="2000">
          <a:solidFill>
            <a:srgbClr val="003300"/>
          </a:solidFill>
          <a:latin typeface="+mn-lt"/>
        </a:defRPr>
      </a:lvl6pPr>
      <a:lvl7pPr marL="2971800" indent="-228600" algn="l" rtl="0" fontAlgn="base">
        <a:spcBef>
          <a:spcPct val="20000"/>
        </a:spcBef>
        <a:spcAft>
          <a:spcPct val="0"/>
        </a:spcAft>
        <a:buChar char="»"/>
        <a:defRPr sz="2000">
          <a:solidFill>
            <a:srgbClr val="003300"/>
          </a:solidFill>
          <a:latin typeface="+mn-lt"/>
        </a:defRPr>
      </a:lvl7pPr>
      <a:lvl8pPr marL="3429000" indent="-228600" algn="l" rtl="0" fontAlgn="base">
        <a:spcBef>
          <a:spcPct val="20000"/>
        </a:spcBef>
        <a:spcAft>
          <a:spcPct val="0"/>
        </a:spcAft>
        <a:buChar char="»"/>
        <a:defRPr sz="2000">
          <a:solidFill>
            <a:srgbClr val="003300"/>
          </a:solidFill>
          <a:latin typeface="+mn-lt"/>
        </a:defRPr>
      </a:lvl8pPr>
      <a:lvl9pPr marL="3886200" indent="-228600" algn="l" rtl="0" fontAlgn="base">
        <a:spcBef>
          <a:spcPct val="20000"/>
        </a:spcBef>
        <a:spcAft>
          <a:spcPct val="0"/>
        </a:spcAft>
        <a:buChar char="»"/>
        <a:defRPr sz="2000">
          <a:solidFill>
            <a:srgbClr val="0033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p:cNvPicPr>
            <a:picLocks noChangeAspect="1" noChangeArrowheads="1"/>
          </p:cNvPicPr>
          <p:nvPr/>
        </p:nvPicPr>
        <p:blipFill>
          <a:blip r:embed="rId3" cstate="print"/>
          <a:srcRect/>
          <a:stretch>
            <a:fillRect/>
          </a:stretch>
        </p:blipFill>
        <p:spPr bwMode="auto">
          <a:xfrm>
            <a:off x="0" y="0"/>
            <a:ext cx="9144000" cy="1074738"/>
          </a:xfrm>
          <a:prstGeom prst="rect">
            <a:avLst/>
          </a:prstGeom>
          <a:noFill/>
          <a:ln w="9525">
            <a:noFill/>
            <a:miter lim="800000"/>
            <a:headEnd/>
            <a:tailEnd/>
          </a:ln>
        </p:spPr>
      </p:pic>
      <p:sp>
        <p:nvSpPr>
          <p:cNvPr id="3" name="Title 2"/>
          <p:cNvSpPr>
            <a:spLocks noGrp="1"/>
          </p:cNvSpPr>
          <p:nvPr>
            <p:ph type="ctrTitle"/>
          </p:nvPr>
        </p:nvSpPr>
        <p:spPr>
          <a:xfrm>
            <a:off x="685800" y="1981200"/>
            <a:ext cx="7772400" cy="1470025"/>
          </a:xfrm>
        </p:spPr>
        <p:txBody>
          <a:bodyPr/>
          <a:lstStyle/>
          <a:p>
            <a:r>
              <a:rPr lang="en-US" sz="3600" dirty="0"/>
              <a:t>Guaranteed Tuition Program </a:t>
            </a:r>
          </a:p>
        </p:txBody>
      </p:sp>
      <p:sp>
        <p:nvSpPr>
          <p:cNvPr id="2" name="Content Placeholder 1"/>
          <p:cNvSpPr>
            <a:spLocks noGrp="1"/>
          </p:cNvSpPr>
          <p:nvPr>
            <p:ph type="subTitle" idx="1"/>
          </p:nvPr>
        </p:nvSpPr>
        <p:spPr>
          <a:xfrm>
            <a:off x="1447800" y="3886200"/>
            <a:ext cx="6248400" cy="1752600"/>
          </a:xfrm>
        </p:spPr>
        <p:txBody>
          <a:bodyPr/>
          <a:lstStyle/>
          <a:p>
            <a:r>
              <a:rPr lang="en-US" sz="2800" b="1" dirty="0"/>
              <a:t>November 8, 2022</a:t>
            </a:r>
          </a:p>
          <a:p>
            <a:endParaRPr lang="en-US" sz="2000" dirty="0"/>
          </a:p>
          <a:p>
            <a:r>
              <a:rPr lang="en-US" sz="2000" i="1" dirty="0"/>
              <a:t>Tuition and Fee Advisory Board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5052" y="1447800"/>
            <a:ext cx="8091748" cy="1371600"/>
          </a:xfrm>
        </p:spPr>
        <p:txBody>
          <a:bodyPr/>
          <a:lstStyle/>
          <a:p>
            <a:pPr>
              <a:buFont typeface="Arial" panose="020B0604020202020204" pitchFamily="34" charset="0"/>
              <a:buChar char="•"/>
            </a:pPr>
            <a:r>
              <a:rPr lang="en-US" sz="2400" dirty="0"/>
              <a:t>Annual tuition increases for undergraduate students who started prior to the Guaranteed Tuition Program will be locked at 3.0% per year through FY2024</a:t>
            </a:r>
          </a:p>
        </p:txBody>
      </p:sp>
      <p:sp>
        <p:nvSpPr>
          <p:cNvPr id="6" name="Title 5"/>
          <p:cNvSpPr>
            <a:spLocks noGrp="1"/>
          </p:cNvSpPr>
          <p:nvPr>
            <p:ph type="title"/>
          </p:nvPr>
        </p:nvSpPr>
        <p:spPr/>
        <p:txBody>
          <a:bodyPr/>
          <a:lstStyle/>
          <a:p>
            <a:pPr algn="l"/>
            <a:r>
              <a:rPr lang="en-US" sz="2800" dirty="0"/>
              <a:t>Students who started prior to the Tuition Guarantee Program </a:t>
            </a:r>
          </a:p>
        </p:txBody>
      </p:sp>
      <p:graphicFrame>
        <p:nvGraphicFramePr>
          <p:cNvPr id="2" name="Table 1"/>
          <p:cNvGraphicFramePr>
            <a:graphicFrameLocks noGrp="1"/>
          </p:cNvGraphicFramePr>
          <p:nvPr/>
        </p:nvGraphicFramePr>
        <p:xfrm>
          <a:off x="685800" y="3124200"/>
          <a:ext cx="8001000" cy="2804160"/>
        </p:xfrm>
        <a:graphic>
          <a:graphicData uri="http://schemas.openxmlformats.org/drawingml/2006/table">
            <a:tbl>
              <a:tblPr firstRow="1" bandRow="1">
                <a:tableStyleId>{5C22544A-7EE6-4342-B048-85BDC9FD1C3A}</a:tableStyleId>
              </a:tblPr>
              <a:tblGrid>
                <a:gridCol w="2133600">
                  <a:extLst>
                    <a:ext uri="{9D8B030D-6E8A-4147-A177-3AD203B41FA5}">
                      <a16:colId xmlns:a16="http://schemas.microsoft.com/office/drawing/2014/main" val="3158028882"/>
                    </a:ext>
                  </a:extLst>
                </a:gridCol>
                <a:gridCol w="1371600">
                  <a:extLst>
                    <a:ext uri="{9D8B030D-6E8A-4147-A177-3AD203B41FA5}">
                      <a16:colId xmlns:a16="http://schemas.microsoft.com/office/drawing/2014/main" val="1122125401"/>
                    </a:ext>
                  </a:extLst>
                </a:gridCol>
                <a:gridCol w="1447800">
                  <a:extLst>
                    <a:ext uri="{9D8B030D-6E8A-4147-A177-3AD203B41FA5}">
                      <a16:colId xmlns:a16="http://schemas.microsoft.com/office/drawing/2014/main" val="2017590486"/>
                    </a:ext>
                  </a:extLst>
                </a:gridCol>
                <a:gridCol w="1447800">
                  <a:extLst>
                    <a:ext uri="{9D8B030D-6E8A-4147-A177-3AD203B41FA5}">
                      <a16:colId xmlns:a16="http://schemas.microsoft.com/office/drawing/2014/main" val="2595260008"/>
                    </a:ext>
                  </a:extLst>
                </a:gridCol>
                <a:gridCol w="1600200">
                  <a:extLst>
                    <a:ext uri="{9D8B030D-6E8A-4147-A177-3AD203B41FA5}">
                      <a16:colId xmlns:a16="http://schemas.microsoft.com/office/drawing/2014/main" val="2375900650"/>
                    </a:ext>
                  </a:extLst>
                </a:gridCol>
              </a:tblGrid>
              <a:tr h="628650">
                <a:tc gridSpan="5">
                  <a:txBody>
                    <a:bodyPr/>
                    <a:lstStyle/>
                    <a:p>
                      <a:pPr algn="ctr"/>
                      <a:r>
                        <a:rPr lang="en-US" sz="2000" b="0" dirty="0">
                          <a:solidFill>
                            <a:schemeClr val="bg1"/>
                          </a:solidFill>
                        </a:rPr>
                        <a:t>ANNUAL TUITION</a:t>
                      </a:r>
                      <a:r>
                        <a:rPr lang="en-US" sz="2000" b="0" baseline="0" dirty="0">
                          <a:solidFill>
                            <a:schemeClr val="bg1"/>
                          </a:solidFill>
                        </a:rPr>
                        <a:t> INCREASES FOR CURRENT STUDENTS </a:t>
                      </a:r>
                    </a:p>
                    <a:p>
                      <a:pPr algn="ctr"/>
                      <a:r>
                        <a:rPr lang="en-US" sz="2000" b="0" baseline="0" dirty="0">
                          <a:solidFill>
                            <a:schemeClr val="bg1"/>
                          </a:solidFill>
                        </a:rPr>
                        <a:t>LOCKED AT 3.0% PER YEAR</a:t>
                      </a:r>
                      <a:endParaRPr lang="en-US" sz="2000" b="0" dirty="0">
                        <a:solidFill>
                          <a:schemeClr val="bg1"/>
                        </a:solidFill>
                      </a:endParaRPr>
                    </a:p>
                  </a:txBody>
                  <a:tcPr>
                    <a:solidFill>
                      <a:schemeClr val="tx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788269104"/>
                  </a:ext>
                </a:extLst>
              </a:tr>
              <a:tr h="628650">
                <a:tc>
                  <a:txBody>
                    <a:bodyPr/>
                    <a:lstStyle/>
                    <a:p>
                      <a:pPr algn="ctr"/>
                      <a:endParaRPr lang="en-US" sz="2000" dirty="0"/>
                    </a:p>
                  </a:txBody>
                  <a:tcPr anchor="ctr">
                    <a:solidFill>
                      <a:schemeClr val="bg1">
                        <a:lumMod val="75000"/>
                      </a:schemeClr>
                    </a:solidFill>
                  </a:tcPr>
                </a:tc>
                <a:tc>
                  <a:txBody>
                    <a:bodyPr/>
                    <a:lstStyle/>
                    <a:p>
                      <a:pPr algn="ctr"/>
                      <a:r>
                        <a:rPr lang="en-US" sz="2000" dirty="0"/>
                        <a:t>FY2021</a:t>
                      </a:r>
                    </a:p>
                    <a:p>
                      <a:pPr algn="ctr"/>
                      <a:r>
                        <a:rPr lang="en-US" sz="2000" dirty="0"/>
                        <a:t>SCH Rate</a:t>
                      </a:r>
                    </a:p>
                  </a:txBody>
                  <a:tcPr anchor="ctr">
                    <a:solidFill>
                      <a:schemeClr val="bg1">
                        <a:lumMod val="75000"/>
                      </a:schemeClr>
                    </a:solidFill>
                  </a:tcPr>
                </a:tc>
                <a:tc>
                  <a:txBody>
                    <a:bodyPr/>
                    <a:lstStyle/>
                    <a:p>
                      <a:pPr algn="ctr"/>
                      <a:r>
                        <a:rPr lang="en-US" sz="2000" dirty="0"/>
                        <a:t>FY2022</a:t>
                      </a:r>
                    </a:p>
                    <a:p>
                      <a:pPr algn="ctr"/>
                      <a:r>
                        <a:rPr lang="en-US" sz="2000" dirty="0"/>
                        <a:t>SCH Rate</a:t>
                      </a:r>
                    </a:p>
                  </a:txBody>
                  <a:tcPr anchor="ctr">
                    <a:solidFill>
                      <a:schemeClr val="bg1">
                        <a:lumMod val="75000"/>
                      </a:schemeClr>
                    </a:solidFill>
                  </a:tcPr>
                </a:tc>
                <a:tc>
                  <a:txBody>
                    <a:bodyPr/>
                    <a:lstStyle/>
                    <a:p>
                      <a:pPr algn="ctr"/>
                      <a:r>
                        <a:rPr lang="en-US" sz="2000" dirty="0"/>
                        <a:t>FY2023</a:t>
                      </a:r>
                    </a:p>
                    <a:p>
                      <a:pPr algn="ctr"/>
                      <a:r>
                        <a:rPr lang="en-US" sz="2000" dirty="0"/>
                        <a:t>SCH Rate</a:t>
                      </a:r>
                    </a:p>
                  </a:txBody>
                  <a:tcPr anchor="ctr">
                    <a:solidFill>
                      <a:schemeClr val="bg1">
                        <a:lumMod val="75000"/>
                      </a:schemeClr>
                    </a:solidFill>
                  </a:tcPr>
                </a:tc>
                <a:tc>
                  <a:txBody>
                    <a:bodyPr/>
                    <a:lstStyle/>
                    <a:p>
                      <a:pPr algn="ctr"/>
                      <a:r>
                        <a:rPr lang="en-US" sz="2000" dirty="0"/>
                        <a:t>FY2024</a:t>
                      </a:r>
                      <a:r>
                        <a:rPr lang="en-US" sz="2000" baseline="0" dirty="0"/>
                        <a:t> </a:t>
                      </a:r>
                    </a:p>
                    <a:p>
                      <a:pPr algn="ctr"/>
                      <a:r>
                        <a:rPr lang="en-US" sz="2000" baseline="0" dirty="0"/>
                        <a:t>SCH Rate</a:t>
                      </a:r>
                      <a:endParaRPr lang="en-US" sz="2000" dirty="0"/>
                    </a:p>
                  </a:txBody>
                  <a:tcPr anchor="ctr">
                    <a:solidFill>
                      <a:schemeClr val="bg1">
                        <a:lumMod val="75000"/>
                      </a:schemeClr>
                    </a:solidFill>
                  </a:tcPr>
                </a:tc>
                <a:extLst>
                  <a:ext uri="{0D108BD9-81ED-4DB2-BD59-A6C34878D82A}">
                    <a16:rowId xmlns:a16="http://schemas.microsoft.com/office/drawing/2014/main" val="915566466"/>
                  </a:ext>
                </a:extLst>
              </a:tr>
              <a:tr h="628650">
                <a:tc>
                  <a:txBody>
                    <a:bodyPr/>
                    <a:lstStyle/>
                    <a:p>
                      <a:pPr algn="ctr"/>
                      <a:r>
                        <a:rPr lang="en-US" sz="2000" dirty="0"/>
                        <a:t>Resident Undergraduates</a:t>
                      </a:r>
                    </a:p>
                  </a:txBody>
                  <a:tcPr anchor="ctr">
                    <a:solidFill>
                      <a:schemeClr val="bg1">
                        <a:lumMod val="85000"/>
                      </a:schemeClr>
                    </a:solidFill>
                  </a:tcPr>
                </a:tc>
                <a:tc>
                  <a:txBody>
                    <a:bodyPr/>
                    <a:lstStyle/>
                    <a:p>
                      <a:pPr algn="ctr"/>
                      <a:r>
                        <a:rPr lang="en-US" sz="2000" dirty="0"/>
                        <a:t>$238.96</a:t>
                      </a:r>
                    </a:p>
                  </a:txBody>
                  <a:tcPr anchor="ctr">
                    <a:solidFill>
                      <a:schemeClr val="bg1">
                        <a:lumMod val="85000"/>
                      </a:schemeClr>
                    </a:solidFill>
                  </a:tcPr>
                </a:tc>
                <a:tc>
                  <a:txBody>
                    <a:bodyPr/>
                    <a:lstStyle/>
                    <a:p>
                      <a:pPr algn="ctr"/>
                      <a:r>
                        <a:rPr lang="en-US" sz="2000" dirty="0"/>
                        <a:t>$246.13</a:t>
                      </a:r>
                    </a:p>
                  </a:txBody>
                  <a:tcPr anchor="ctr">
                    <a:solidFill>
                      <a:schemeClr val="bg1">
                        <a:lumMod val="85000"/>
                      </a:schemeClr>
                    </a:solidFill>
                  </a:tcPr>
                </a:tc>
                <a:tc>
                  <a:txBody>
                    <a:bodyPr/>
                    <a:lstStyle/>
                    <a:p>
                      <a:pPr algn="ctr"/>
                      <a:r>
                        <a:rPr lang="en-US" sz="2000" dirty="0"/>
                        <a:t>$253.51</a:t>
                      </a:r>
                    </a:p>
                  </a:txBody>
                  <a:tcPr anchor="ctr">
                    <a:solidFill>
                      <a:schemeClr val="bg1">
                        <a:lumMod val="85000"/>
                      </a:schemeClr>
                    </a:solidFill>
                  </a:tcPr>
                </a:tc>
                <a:tc>
                  <a:txBody>
                    <a:bodyPr/>
                    <a:lstStyle/>
                    <a:p>
                      <a:pPr algn="ctr"/>
                      <a:r>
                        <a:rPr lang="en-US" sz="2000" dirty="0"/>
                        <a:t>$261.12</a:t>
                      </a:r>
                    </a:p>
                  </a:txBody>
                  <a:tcPr anchor="ctr">
                    <a:solidFill>
                      <a:schemeClr val="bg1">
                        <a:lumMod val="85000"/>
                      </a:schemeClr>
                    </a:solidFill>
                  </a:tcPr>
                </a:tc>
                <a:extLst>
                  <a:ext uri="{0D108BD9-81ED-4DB2-BD59-A6C34878D82A}">
                    <a16:rowId xmlns:a16="http://schemas.microsoft.com/office/drawing/2014/main" val="2441574392"/>
                  </a:ext>
                </a:extLst>
              </a:tr>
              <a:tr h="628650">
                <a:tc>
                  <a:txBody>
                    <a:bodyPr/>
                    <a:lstStyle/>
                    <a:p>
                      <a:pPr algn="ctr"/>
                      <a:r>
                        <a:rPr lang="en-US" sz="2000" dirty="0"/>
                        <a:t>Non-resident Undergraduates</a:t>
                      </a:r>
                    </a:p>
                  </a:txBody>
                  <a:tcPr anchor="ctr">
                    <a:solidFill>
                      <a:schemeClr val="bg1">
                        <a:lumMod val="75000"/>
                      </a:schemeClr>
                    </a:solidFill>
                  </a:tcPr>
                </a:tc>
                <a:tc>
                  <a:txBody>
                    <a:bodyPr/>
                    <a:lstStyle/>
                    <a:p>
                      <a:pPr algn="ctr"/>
                      <a:r>
                        <a:rPr lang="en-US" sz="2000" dirty="0"/>
                        <a:t>$785.89</a:t>
                      </a:r>
                    </a:p>
                  </a:txBody>
                  <a:tcPr anchor="ctr">
                    <a:solidFill>
                      <a:schemeClr val="bg1">
                        <a:lumMod val="75000"/>
                      </a:schemeClr>
                    </a:solidFill>
                  </a:tcPr>
                </a:tc>
                <a:tc>
                  <a:txBody>
                    <a:bodyPr/>
                    <a:lstStyle/>
                    <a:p>
                      <a:pPr algn="ctr"/>
                      <a:r>
                        <a:rPr lang="en-US" sz="2000" dirty="0"/>
                        <a:t>$809.47</a:t>
                      </a:r>
                    </a:p>
                  </a:txBody>
                  <a:tcPr anchor="ctr">
                    <a:solidFill>
                      <a:schemeClr val="bg1">
                        <a:lumMod val="75000"/>
                      </a:schemeClr>
                    </a:solidFill>
                  </a:tcPr>
                </a:tc>
                <a:tc>
                  <a:txBody>
                    <a:bodyPr/>
                    <a:lstStyle/>
                    <a:p>
                      <a:pPr algn="ctr"/>
                      <a:r>
                        <a:rPr lang="en-US" sz="2000" dirty="0"/>
                        <a:t>$833.75</a:t>
                      </a:r>
                    </a:p>
                  </a:txBody>
                  <a:tcPr anchor="ctr">
                    <a:solidFill>
                      <a:schemeClr val="bg1">
                        <a:lumMod val="75000"/>
                      </a:schemeClr>
                    </a:solidFill>
                  </a:tcPr>
                </a:tc>
                <a:tc>
                  <a:txBody>
                    <a:bodyPr/>
                    <a:lstStyle/>
                    <a:p>
                      <a:pPr algn="ctr"/>
                      <a:r>
                        <a:rPr lang="en-US" sz="2000" dirty="0"/>
                        <a:t>$858.76</a:t>
                      </a:r>
                    </a:p>
                  </a:txBody>
                  <a:tcPr anchor="ctr">
                    <a:solidFill>
                      <a:schemeClr val="bg1">
                        <a:lumMod val="75000"/>
                      </a:schemeClr>
                    </a:solidFill>
                  </a:tcPr>
                </a:tc>
                <a:extLst>
                  <a:ext uri="{0D108BD9-81ED-4DB2-BD59-A6C34878D82A}">
                    <a16:rowId xmlns:a16="http://schemas.microsoft.com/office/drawing/2014/main" val="1830304261"/>
                  </a:ext>
                </a:extLst>
              </a:tr>
            </a:tbl>
          </a:graphicData>
        </a:graphic>
      </p:graphicFrame>
      <p:cxnSp>
        <p:nvCxnSpPr>
          <p:cNvPr id="5" name="Straight Connector 4"/>
          <p:cNvCxnSpPr/>
          <p:nvPr/>
        </p:nvCxnSpPr>
        <p:spPr bwMode="auto">
          <a:xfrm>
            <a:off x="304800" y="13716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404478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5" name="Title 1"/>
          <p:cNvSpPr>
            <a:spLocks noGrp="1"/>
          </p:cNvSpPr>
          <p:nvPr>
            <p:ph type="title"/>
          </p:nvPr>
        </p:nvSpPr>
        <p:spPr>
          <a:xfrm>
            <a:off x="304800" y="228600"/>
            <a:ext cx="8610600" cy="1112838"/>
          </a:xfrm>
        </p:spPr>
        <p:txBody>
          <a:bodyPr>
            <a:normAutofit/>
          </a:bodyPr>
          <a:lstStyle/>
          <a:p>
            <a:pPr algn="l"/>
            <a:r>
              <a:rPr lang="en-US" sz="2800" dirty="0"/>
              <a:t>Guaranteed Tuition Program – Reserve Fund</a:t>
            </a:r>
          </a:p>
        </p:txBody>
      </p:sp>
      <p:sp>
        <p:nvSpPr>
          <p:cNvPr id="7" name="Content Placeholder 2"/>
          <p:cNvSpPr>
            <a:spLocks noGrp="1"/>
          </p:cNvSpPr>
          <p:nvPr>
            <p:ph idx="1"/>
          </p:nvPr>
        </p:nvSpPr>
        <p:spPr>
          <a:xfrm>
            <a:off x="152402" y="1371600"/>
            <a:ext cx="8458198" cy="5108448"/>
          </a:xfrm>
        </p:spPr>
        <p:txBody>
          <a:bodyPr>
            <a:normAutofit/>
          </a:bodyPr>
          <a:lstStyle/>
          <a:p>
            <a:pPr lvl="1">
              <a:spcBef>
                <a:spcPts val="600"/>
              </a:spcBef>
              <a:buFont typeface="Arial" panose="020B0604020202020204" pitchFamily="34" charset="0"/>
              <a:buChar char="•"/>
            </a:pPr>
            <a:r>
              <a:rPr lang="en-US" sz="2400" dirty="0">
                <a:ea typeface="+mn-ea"/>
                <a:cs typeface="+mn-cs"/>
              </a:rPr>
              <a:t>New guaranteed program locks tuition and fee rates for new students for five years</a:t>
            </a:r>
          </a:p>
          <a:p>
            <a:pPr lvl="1">
              <a:spcBef>
                <a:spcPts val="600"/>
              </a:spcBef>
              <a:buFont typeface="Arial" panose="020B0604020202020204" pitchFamily="34" charset="0"/>
              <a:buChar char="•"/>
            </a:pPr>
            <a:r>
              <a:rPr lang="en-US" sz="2400" dirty="0">
                <a:ea typeface="+mn-ea"/>
                <a:cs typeface="+mn-cs"/>
              </a:rPr>
              <a:t>Institution takes on more risk related to crisis situation (e.g., significant drop in state funding)</a:t>
            </a:r>
          </a:p>
          <a:p>
            <a:pPr lvl="1">
              <a:spcBef>
                <a:spcPts val="600"/>
              </a:spcBef>
              <a:buFont typeface="Arial" panose="020B0604020202020204" pitchFamily="34" charset="0"/>
              <a:buChar char="•"/>
            </a:pPr>
            <a:r>
              <a:rPr lang="en-US" sz="2400" dirty="0">
                <a:ea typeface="+mn-ea"/>
                <a:cs typeface="+mn-cs"/>
              </a:rPr>
              <a:t>Tuition increases that would have been applied to all students can only be applied to new cohorts of students</a:t>
            </a:r>
          </a:p>
          <a:p>
            <a:pPr lvl="1">
              <a:spcBef>
                <a:spcPts val="600"/>
              </a:spcBef>
              <a:buFont typeface="Arial" panose="020B0604020202020204" pitchFamily="34" charset="0"/>
              <a:buChar char="•"/>
            </a:pPr>
            <a:r>
              <a:rPr lang="en-US" sz="2400" dirty="0">
                <a:ea typeface="+mn-ea"/>
                <a:cs typeface="+mn-cs"/>
              </a:rPr>
              <a:t>Takes longer to adjust budget</a:t>
            </a:r>
          </a:p>
          <a:p>
            <a:pPr lvl="1">
              <a:spcBef>
                <a:spcPts val="600"/>
              </a:spcBef>
              <a:buFont typeface="Arial" panose="020B0604020202020204" pitchFamily="34" charset="0"/>
              <a:buChar char="•"/>
            </a:pPr>
            <a:r>
              <a:rPr lang="en-US" sz="2400" dirty="0">
                <a:ea typeface="+mn-ea"/>
                <a:cs typeface="+mn-cs"/>
              </a:rPr>
              <a:t>Strategy:  Establish new reserve fund ($20 million)</a:t>
            </a:r>
          </a:p>
          <a:p>
            <a:pPr lvl="2">
              <a:spcBef>
                <a:spcPts val="600"/>
              </a:spcBef>
              <a:buFont typeface="Arial" panose="020B0604020202020204" pitchFamily="34" charset="0"/>
              <a:buChar char="•"/>
            </a:pPr>
            <a:r>
              <a:rPr lang="en-US" sz="2000" dirty="0">
                <a:ea typeface="+mn-ea"/>
                <a:cs typeface="+mn-cs"/>
              </a:rPr>
              <a:t>$4 million of institutional resources</a:t>
            </a:r>
          </a:p>
          <a:p>
            <a:pPr lvl="2">
              <a:spcBef>
                <a:spcPts val="600"/>
              </a:spcBef>
              <a:buFont typeface="Arial" panose="020B0604020202020204" pitchFamily="34" charset="0"/>
              <a:buChar char="•"/>
            </a:pPr>
            <a:r>
              <a:rPr lang="en-US" sz="2000" dirty="0">
                <a:ea typeface="+mn-ea"/>
                <a:cs typeface="+mn-cs"/>
              </a:rPr>
              <a:t>$6 million of philanthropy</a:t>
            </a:r>
          </a:p>
          <a:p>
            <a:pPr lvl="2">
              <a:spcBef>
                <a:spcPts val="600"/>
              </a:spcBef>
              <a:buFont typeface="Arial" panose="020B0604020202020204" pitchFamily="34" charset="0"/>
              <a:buChar char="•"/>
            </a:pPr>
            <a:r>
              <a:rPr lang="en-US" sz="2000" dirty="0">
                <a:ea typeface="+mn-ea"/>
                <a:cs typeface="+mn-cs"/>
              </a:rPr>
              <a:t>$10 million donor pledge re: crisis situation</a:t>
            </a:r>
          </a:p>
          <a:p>
            <a:pPr marL="0" indent="0">
              <a:buNone/>
            </a:pPr>
            <a:endParaRPr lang="en-US" sz="2400" dirty="0"/>
          </a:p>
        </p:txBody>
      </p:sp>
    </p:spTree>
    <p:extLst>
      <p:ext uri="{BB962C8B-B14F-4D97-AF65-F5344CB8AC3E}">
        <p14:creationId xmlns:p14="http://schemas.microsoft.com/office/powerpoint/2010/main" val="80824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533400" y="1417637"/>
            <a:ext cx="8305800" cy="4983163"/>
          </a:xfrm>
        </p:spPr>
        <p:txBody>
          <a:bodyPr/>
          <a:lstStyle/>
          <a:p>
            <a:pPr>
              <a:spcBef>
                <a:spcPts val="0"/>
              </a:spcBef>
            </a:pPr>
            <a:r>
              <a:rPr lang="en-US" sz="2400" dirty="0"/>
              <a:t>For each entering class year, there is a set resident and non-resident tuition rate per student credit hour (SCH)</a:t>
            </a:r>
          </a:p>
          <a:p>
            <a:pPr>
              <a:spcBef>
                <a:spcPts val="0"/>
              </a:spcBef>
            </a:pPr>
            <a:endParaRPr lang="en-US" sz="2400" dirty="0"/>
          </a:p>
          <a:p>
            <a:pPr>
              <a:spcBef>
                <a:spcPts val="0"/>
              </a:spcBef>
            </a:pPr>
            <a:r>
              <a:rPr lang="en-US" sz="2400" dirty="0"/>
              <a:t>That rate is guaranteed or locked for five years - no matter what</a:t>
            </a:r>
          </a:p>
          <a:p>
            <a:pPr marL="0" indent="0">
              <a:spcBef>
                <a:spcPts val="0"/>
              </a:spcBef>
              <a:buNone/>
            </a:pPr>
            <a:endParaRPr lang="en-US" sz="2400" dirty="0"/>
          </a:p>
          <a:p>
            <a:pPr>
              <a:spcBef>
                <a:spcPts val="0"/>
              </a:spcBef>
            </a:pPr>
            <a:r>
              <a:rPr lang="en-US" sz="2400" dirty="0"/>
              <a:t>Other tuition and fees that are locked include administratively controlled mandatory fees, summer tuition, honors college differential tuition, business school differential tuition and the international student fee</a:t>
            </a:r>
          </a:p>
          <a:p>
            <a:pPr marL="0" indent="0">
              <a:spcBef>
                <a:spcPts val="0"/>
              </a:spcBef>
              <a:buNone/>
            </a:pPr>
            <a:endParaRPr lang="en-US" sz="2400" dirty="0"/>
          </a:p>
          <a:p>
            <a:pPr>
              <a:spcBef>
                <a:spcPts val="0"/>
              </a:spcBef>
            </a:pPr>
            <a:r>
              <a:rPr lang="en-US" sz="2400" dirty="0"/>
              <a:t>Students know the expected cost of their education before they decide to come to the University of Oregon</a:t>
            </a:r>
            <a:endParaRPr lang="en-US" sz="2400" dirty="0">
              <a:cs typeface="Arial"/>
            </a:endParaRPr>
          </a:p>
          <a:p>
            <a:pPr lvl="1">
              <a:spcBef>
                <a:spcPts val="0"/>
              </a:spcBef>
              <a:spcAft>
                <a:spcPts val="600"/>
              </a:spcAft>
            </a:pPr>
            <a:endParaRPr lang="en-US" sz="3600" dirty="0">
              <a:cs typeface="Arial"/>
            </a:endParaRPr>
          </a:p>
          <a:p>
            <a:pPr lvl="1">
              <a:spcBef>
                <a:spcPts val="0"/>
              </a:spcBef>
              <a:spcAft>
                <a:spcPts val="600"/>
              </a:spcAft>
            </a:pPr>
            <a:endParaRPr lang="en-US" sz="4000" dirty="0">
              <a:cs typeface="Arial"/>
            </a:endParaRPr>
          </a:p>
        </p:txBody>
      </p:sp>
      <p:sp>
        <p:nvSpPr>
          <p:cNvPr id="7" name="Title 1"/>
          <p:cNvSpPr txBox="1">
            <a:spLocks/>
          </p:cNvSpPr>
          <p:nvPr/>
        </p:nvSpPr>
        <p:spPr bwMode="auto">
          <a:xfrm>
            <a:off x="304800" y="304800"/>
            <a:ext cx="8824546" cy="75842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pPr algn="l"/>
            <a:r>
              <a:rPr lang="en-US" sz="2800" dirty="0"/>
              <a:t>Framework – Guaranteed Tuition Program </a:t>
            </a:r>
          </a:p>
          <a:p>
            <a:pPr algn="l"/>
            <a:r>
              <a:rPr lang="en-US" sz="2800" dirty="0"/>
              <a:t>for Undergraduate Students </a:t>
            </a:r>
            <a:endParaRPr lang="en-US" sz="2800" kern="0" dirty="0">
              <a:latin typeface="Arial" panose="020B0604020202020204" pitchFamily="34" charset="0"/>
              <a:cs typeface="Arial" panose="020B0604020202020204" pitchFamily="34" charset="0"/>
            </a:endParaRPr>
          </a:p>
        </p:txBody>
      </p:sp>
      <p:cxnSp>
        <p:nvCxnSpPr>
          <p:cNvPr id="4" name="Straight Connector 3"/>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424841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839196" cy="1746036"/>
          </a:xfrm>
        </p:spPr>
        <p:txBody>
          <a:bodyPr/>
          <a:lstStyle/>
          <a:p>
            <a:pPr algn="l"/>
            <a:r>
              <a:rPr lang="en-US" sz="2800" dirty="0"/>
              <a:t>Average Historical Annual Undergraduate Tuition Rate Increases – Analysis conducted in FY2020</a:t>
            </a:r>
          </a:p>
        </p:txBody>
      </p:sp>
      <p:sp>
        <p:nvSpPr>
          <p:cNvPr id="3" name="Content Placeholder 2"/>
          <p:cNvSpPr>
            <a:spLocks noGrp="1"/>
          </p:cNvSpPr>
          <p:nvPr>
            <p:ph idx="1"/>
          </p:nvPr>
        </p:nvSpPr>
        <p:spPr>
          <a:xfrm>
            <a:off x="856211" y="3304701"/>
            <a:ext cx="3059084" cy="644230"/>
          </a:xfrm>
        </p:spPr>
        <p:txBody>
          <a:bodyPr/>
          <a:lstStyle/>
          <a:p>
            <a:pPr marL="0" indent="0">
              <a:buNone/>
            </a:pPr>
            <a:r>
              <a:rPr lang="en-US" dirty="0"/>
              <a:t>Resident</a:t>
            </a:r>
          </a:p>
        </p:txBody>
      </p:sp>
      <p:sp>
        <p:nvSpPr>
          <p:cNvPr id="5" name="Content Placeholder 2"/>
          <p:cNvSpPr txBox="1">
            <a:spLocks/>
          </p:cNvSpPr>
          <p:nvPr/>
        </p:nvSpPr>
        <p:spPr bwMode="auto">
          <a:xfrm>
            <a:off x="856211" y="4664771"/>
            <a:ext cx="3059084" cy="64423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har char="•"/>
              <a:defRPr sz="3200">
                <a:solidFill>
                  <a:srgbClr val="003300"/>
                </a:solidFill>
                <a:latin typeface="+mn-lt"/>
                <a:ea typeface="+mn-ea"/>
                <a:cs typeface="+mn-cs"/>
              </a:defRPr>
            </a:lvl1pPr>
            <a:lvl2pPr marL="742932" indent="-285744" algn="l" rtl="0" eaLnBrk="0" fontAlgn="base" hangingPunct="0">
              <a:spcBef>
                <a:spcPct val="20000"/>
              </a:spcBef>
              <a:spcAft>
                <a:spcPct val="0"/>
              </a:spcAft>
              <a:buChar char="–"/>
              <a:defRPr sz="2800">
                <a:solidFill>
                  <a:srgbClr val="003300"/>
                </a:solidFill>
                <a:latin typeface="+mn-lt"/>
              </a:defRPr>
            </a:lvl2pPr>
            <a:lvl3pPr marL="1142971" indent="-228594" algn="l" rtl="0" eaLnBrk="0" fontAlgn="base" hangingPunct="0">
              <a:spcBef>
                <a:spcPct val="20000"/>
              </a:spcBef>
              <a:spcAft>
                <a:spcPct val="0"/>
              </a:spcAft>
              <a:buChar char="•"/>
              <a:defRPr sz="2400">
                <a:solidFill>
                  <a:srgbClr val="003300"/>
                </a:solidFill>
                <a:latin typeface="+mn-lt"/>
              </a:defRPr>
            </a:lvl3pPr>
            <a:lvl4pPr marL="1600160" indent="-228594" algn="l" rtl="0" eaLnBrk="0" fontAlgn="base" hangingPunct="0">
              <a:spcBef>
                <a:spcPct val="20000"/>
              </a:spcBef>
              <a:spcAft>
                <a:spcPct val="0"/>
              </a:spcAft>
              <a:buChar char="–"/>
              <a:defRPr sz="2000">
                <a:solidFill>
                  <a:srgbClr val="003300"/>
                </a:solidFill>
                <a:latin typeface="+mn-lt"/>
              </a:defRPr>
            </a:lvl4pPr>
            <a:lvl5pPr marL="2057349" indent="-228594" algn="l" rtl="0" eaLnBrk="0" fontAlgn="base" hangingPunct="0">
              <a:spcBef>
                <a:spcPct val="20000"/>
              </a:spcBef>
              <a:spcAft>
                <a:spcPct val="0"/>
              </a:spcAft>
              <a:buChar char="»"/>
              <a:defRPr sz="2000">
                <a:solidFill>
                  <a:srgbClr val="003300"/>
                </a:solidFill>
                <a:latin typeface="+mn-lt"/>
              </a:defRPr>
            </a:lvl5pPr>
            <a:lvl6pPr marL="2514537" indent="-228594" algn="l" rtl="0" fontAlgn="base">
              <a:spcBef>
                <a:spcPct val="20000"/>
              </a:spcBef>
              <a:spcAft>
                <a:spcPct val="0"/>
              </a:spcAft>
              <a:buChar char="»"/>
              <a:defRPr sz="2000">
                <a:solidFill>
                  <a:srgbClr val="003300"/>
                </a:solidFill>
                <a:latin typeface="+mn-lt"/>
              </a:defRPr>
            </a:lvl6pPr>
            <a:lvl7pPr marL="2971726" indent="-228594" algn="l" rtl="0" fontAlgn="base">
              <a:spcBef>
                <a:spcPct val="20000"/>
              </a:spcBef>
              <a:spcAft>
                <a:spcPct val="0"/>
              </a:spcAft>
              <a:buChar char="»"/>
              <a:defRPr sz="2000">
                <a:solidFill>
                  <a:srgbClr val="003300"/>
                </a:solidFill>
                <a:latin typeface="+mn-lt"/>
              </a:defRPr>
            </a:lvl7pPr>
            <a:lvl8pPr marL="3428914" indent="-228594" algn="l" rtl="0" fontAlgn="base">
              <a:spcBef>
                <a:spcPct val="20000"/>
              </a:spcBef>
              <a:spcAft>
                <a:spcPct val="0"/>
              </a:spcAft>
              <a:buChar char="»"/>
              <a:defRPr sz="2000">
                <a:solidFill>
                  <a:srgbClr val="003300"/>
                </a:solidFill>
                <a:latin typeface="+mn-lt"/>
              </a:defRPr>
            </a:lvl8pPr>
            <a:lvl9pPr marL="3886103" indent="-228594" algn="l" rtl="0" fontAlgn="base">
              <a:spcBef>
                <a:spcPct val="20000"/>
              </a:spcBef>
              <a:spcAft>
                <a:spcPct val="0"/>
              </a:spcAft>
              <a:buChar char="»"/>
              <a:defRPr sz="2000">
                <a:solidFill>
                  <a:srgbClr val="003300"/>
                </a:solidFill>
                <a:latin typeface="+mn-lt"/>
              </a:defRPr>
            </a:lvl9pPr>
          </a:lstStyle>
          <a:p>
            <a:pPr marL="0" indent="0">
              <a:buNone/>
            </a:pPr>
            <a:r>
              <a:rPr lang="en-US" kern="0" dirty="0"/>
              <a:t>Non-resident </a:t>
            </a:r>
          </a:p>
        </p:txBody>
      </p:sp>
      <p:sp>
        <p:nvSpPr>
          <p:cNvPr id="6" name="Content Placeholder 2"/>
          <p:cNvSpPr txBox="1">
            <a:spLocks/>
          </p:cNvSpPr>
          <p:nvPr/>
        </p:nvSpPr>
        <p:spPr bwMode="auto">
          <a:xfrm>
            <a:off x="4569435" y="2349792"/>
            <a:ext cx="1396537" cy="774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har char="•"/>
              <a:defRPr sz="3200">
                <a:solidFill>
                  <a:srgbClr val="003300"/>
                </a:solidFill>
                <a:latin typeface="+mn-lt"/>
                <a:ea typeface="+mn-ea"/>
                <a:cs typeface="+mn-cs"/>
              </a:defRPr>
            </a:lvl1pPr>
            <a:lvl2pPr marL="742932" indent="-285744" algn="l" rtl="0" eaLnBrk="0" fontAlgn="base" hangingPunct="0">
              <a:spcBef>
                <a:spcPct val="20000"/>
              </a:spcBef>
              <a:spcAft>
                <a:spcPct val="0"/>
              </a:spcAft>
              <a:buChar char="–"/>
              <a:defRPr sz="2800">
                <a:solidFill>
                  <a:srgbClr val="003300"/>
                </a:solidFill>
                <a:latin typeface="+mn-lt"/>
              </a:defRPr>
            </a:lvl2pPr>
            <a:lvl3pPr marL="1142971" indent="-228594" algn="l" rtl="0" eaLnBrk="0" fontAlgn="base" hangingPunct="0">
              <a:spcBef>
                <a:spcPct val="20000"/>
              </a:spcBef>
              <a:spcAft>
                <a:spcPct val="0"/>
              </a:spcAft>
              <a:buChar char="•"/>
              <a:defRPr sz="2400">
                <a:solidFill>
                  <a:srgbClr val="003300"/>
                </a:solidFill>
                <a:latin typeface="+mn-lt"/>
              </a:defRPr>
            </a:lvl3pPr>
            <a:lvl4pPr marL="1600160" indent="-228594" algn="l" rtl="0" eaLnBrk="0" fontAlgn="base" hangingPunct="0">
              <a:spcBef>
                <a:spcPct val="20000"/>
              </a:spcBef>
              <a:spcAft>
                <a:spcPct val="0"/>
              </a:spcAft>
              <a:buChar char="–"/>
              <a:defRPr sz="2000">
                <a:solidFill>
                  <a:srgbClr val="003300"/>
                </a:solidFill>
                <a:latin typeface="+mn-lt"/>
              </a:defRPr>
            </a:lvl4pPr>
            <a:lvl5pPr marL="2057349" indent="-228594" algn="l" rtl="0" eaLnBrk="0" fontAlgn="base" hangingPunct="0">
              <a:spcBef>
                <a:spcPct val="20000"/>
              </a:spcBef>
              <a:spcAft>
                <a:spcPct val="0"/>
              </a:spcAft>
              <a:buChar char="»"/>
              <a:defRPr sz="2000">
                <a:solidFill>
                  <a:srgbClr val="003300"/>
                </a:solidFill>
                <a:latin typeface="+mn-lt"/>
              </a:defRPr>
            </a:lvl5pPr>
            <a:lvl6pPr marL="2514537" indent="-228594" algn="l" rtl="0" fontAlgn="base">
              <a:spcBef>
                <a:spcPct val="20000"/>
              </a:spcBef>
              <a:spcAft>
                <a:spcPct val="0"/>
              </a:spcAft>
              <a:buChar char="»"/>
              <a:defRPr sz="2000">
                <a:solidFill>
                  <a:srgbClr val="003300"/>
                </a:solidFill>
                <a:latin typeface="+mn-lt"/>
              </a:defRPr>
            </a:lvl6pPr>
            <a:lvl7pPr marL="2971726" indent="-228594" algn="l" rtl="0" fontAlgn="base">
              <a:spcBef>
                <a:spcPct val="20000"/>
              </a:spcBef>
              <a:spcAft>
                <a:spcPct val="0"/>
              </a:spcAft>
              <a:buChar char="»"/>
              <a:defRPr sz="2000">
                <a:solidFill>
                  <a:srgbClr val="003300"/>
                </a:solidFill>
                <a:latin typeface="+mn-lt"/>
              </a:defRPr>
            </a:lvl7pPr>
            <a:lvl8pPr marL="3428914" indent="-228594" algn="l" rtl="0" fontAlgn="base">
              <a:spcBef>
                <a:spcPct val="20000"/>
              </a:spcBef>
              <a:spcAft>
                <a:spcPct val="0"/>
              </a:spcAft>
              <a:buChar char="»"/>
              <a:defRPr sz="2000">
                <a:solidFill>
                  <a:srgbClr val="003300"/>
                </a:solidFill>
                <a:latin typeface="+mn-lt"/>
              </a:defRPr>
            </a:lvl8pPr>
            <a:lvl9pPr marL="3886103" indent="-228594" algn="l" rtl="0" fontAlgn="base">
              <a:spcBef>
                <a:spcPct val="20000"/>
              </a:spcBef>
              <a:spcAft>
                <a:spcPct val="0"/>
              </a:spcAft>
              <a:buChar char="»"/>
              <a:defRPr sz="2000">
                <a:solidFill>
                  <a:srgbClr val="003300"/>
                </a:solidFill>
                <a:latin typeface="+mn-lt"/>
              </a:defRPr>
            </a:lvl9pPr>
          </a:lstStyle>
          <a:p>
            <a:pPr marL="0" indent="0" algn="ctr">
              <a:buNone/>
            </a:pPr>
            <a:r>
              <a:rPr lang="en-US" sz="2400" u="sng" kern="0" dirty="0"/>
              <a:t>10 Year Average </a:t>
            </a:r>
          </a:p>
        </p:txBody>
      </p:sp>
      <p:sp>
        <p:nvSpPr>
          <p:cNvPr id="7" name="Content Placeholder 2"/>
          <p:cNvSpPr txBox="1">
            <a:spLocks/>
          </p:cNvSpPr>
          <p:nvPr/>
        </p:nvSpPr>
        <p:spPr bwMode="auto">
          <a:xfrm>
            <a:off x="6738848" y="2349792"/>
            <a:ext cx="1396537" cy="774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har char="•"/>
              <a:defRPr sz="3200">
                <a:solidFill>
                  <a:srgbClr val="003300"/>
                </a:solidFill>
                <a:latin typeface="+mn-lt"/>
                <a:ea typeface="+mn-ea"/>
                <a:cs typeface="+mn-cs"/>
              </a:defRPr>
            </a:lvl1pPr>
            <a:lvl2pPr marL="742932" indent="-285744" algn="l" rtl="0" eaLnBrk="0" fontAlgn="base" hangingPunct="0">
              <a:spcBef>
                <a:spcPct val="20000"/>
              </a:spcBef>
              <a:spcAft>
                <a:spcPct val="0"/>
              </a:spcAft>
              <a:buChar char="–"/>
              <a:defRPr sz="2800">
                <a:solidFill>
                  <a:srgbClr val="003300"/>
                </a:solidFill>
                <a:latin typeface="+mn-lt"/>
              </a:defRPr>
            </a:lvl2pPr>
            <a:lvl3pPr marL="1142971" indent="-228594" algn="l" rtl="0" eaLnBrk="0" fontAlgn="base" hangingPunct="0">
              <a:spcBef>
                <a:spcPct val="20000"/>
              </a:spcBef>
              <a:spcAft>
                <a:spcPct val="0"/>
              </a:spcAft>
              <a:buChar char="•"/>
              <a:defRPr sz="2400">
                <a:solidFill>
                  <a:srgbClr val="003300"/>
                </a:solidFill>
                <a:latin typeface="+mn-lt"/>
              </a:defRPr>
            </a:lvl3pPr>
            <a:lvl4pPr marL="1600160" indent="-228594" algn="l" rtl="0" eaLnBrk="0" fontAlgn="base" hangingPunct="0">
              <a:spcBef>
                <a:spcPct val="20000"/>
              </a:spcBef>
              <a:spcAft>
                <a:spcPct val="0"/>
              </a:spcAft>
              <a:buChar char="–"/>
              <a:defRPr sz="2000">
                <a:solidFill>
                  <a:srgbClr val="003300"/>
                </a:solidFill>
                <a:latin typeface="+mn-lt"/>
              </a:defRPr>
            </a:lvl4pPr>
            <a:lvl5pPr marL="2057349" indent="-228594" algn="l" rtl="0" eaLnBrk="0" fontAlgn="base" hangingPunct="0">
              <a:spcBef>
                <a:spcPct val="20000"/>
              </a:spcBef>
              <a:spcAft>
                <a:spcPct val="0"/>
              </a:spcAft>
              <a:buChar char="»"/>
              <a:defRPr sz="2000">
                <a:solidFill>
                  <a:srgbClr val="003300"/>
                </a:solidFill>
                <a:latin typeface="+mn-lt"/>
              </a:defRPr>
            </a:lvl5pPr>
            <a:lvl6pPr marL="2514537" indent="-228594" algn="l" rtl="0" fontAlgn="base">
              <a:spcBef>
                <a:spcPct val="20000"/>
              </a:spcBef>
              <a:spcAft>
                <a:spcPct val="0"/>
              </a:spcAft>
              <a:buChar char="»"/>
              <a:defRPr sz="2000">
                <a:solidFill>
                  <a:srgbClr val="003300"/>
                </a:solidFill>
                <a:latin typeface="+mn-lt"/>
              </a:defRPr>
            </a:lvl6pPr>
            <a:lvl7pPr marL="2971726" indent="-228594" algn="l" rtl="0" fontAlgn="base">
              <a:spcBef>
                <a:spcPct val="20000"/>
              </a:spcBef>
              <a:spcAft>
                <a:spcPct val="0"/>
              </a:spcAft>
              <a:buChar char="»"/>
              <a:defRPr sz="2000">
                <a:solidFill>
                  <a:srgbClr val="003300"/>
                </a:solidFill>
                <a:latin typeface="+mn-lt"/>
              </a:defRPr>
            </a:lvl7pPr>
            <a:lvl8pPr marL="3428914" indent="-228594" algn="l" rtl="0" fontAlgn="base">
              <a:spcBef>
                <a:spcPct val="20000"/>
              </a:spcBef>
              <a:spcAft>
                <a:spcPct val="0"/>
              </a:spcAft>
              <a:buChar char="»"/>
              <a:defRPr sz="2000">
                <a:solidFill>
                  <a:srgbClr val="003300"/>
                </a:solidFill>
                <a:latin typeface="+mn-lt"/>
              </a:defRPr>
            </a:lvl8pPr>
            <a:lvl9pPr marL="3886103" indent="-228594" algn="l" rtl="0" fontAlgn="base">
              <a:spcBef>
                <a:spcPct val="20000"/>
              </a:spcBef>
              <a:spcAft>
                <a:spcPct val="0"/>
              </a:spcAft>
              <a:buChar char="»"/>
              <a:defRPr sz="2000">
                <a:solidFill>
                  <a:srgbClr val="003300"/>
                </a:solidFill>
                <a:latin typeface="+mn-lt"/>
              </a:defRPr>
            </a:lvl9pPr>
          </a:lstStyle>
          <a:p>
            <a:pPr marL="0" indent="0" algn="ctr">
              <a:buNone/>
            </a:pPr>
            <a:r>
              <a:rPr lang="en-US" sz="2400" u="sng" kern="0" dirty="0"/>
              <a:t>5 Year Average </a:t>
            </a:r>
          </a:p>
        </p:txBody>
      </p:sp>
      <p:sp>
        <p:nvSpPr>
          <p:cNvPr id="8" name="TextBox 7"/>
          <p:cNvSpPr txBox="1"/>
          <p:nvPr/>
        </p:nvSpPr>
        <p:spPr>
          <a:xfrm>
            <a:off x="4739843" y="3442150"/>
            <a:ext cx="1055717" cy="461665"/>
          </a:xfrm>
          <a:prstGeom prst="rect">
            <a:avLst/>
          </a:prstGeom>
          <a:noFill/>
        </p:spPr>
        <p:txBody>
          <a:bodyPr wrap="square" rtlCol="0">
            <a:spAutoFit/>
          </a:bodyPr>
          <a:lstStyle/>
          <a:p>
            <a:pPr algn="ctr"/>
            <a:r>
              <a:rPr lang="en-US" sz="2400" dirty="0"/>
              <a:t>5.4%</a:t>
            </a:r>
          </a:p>
        </p:txBody>
      </p:sp>
      <p:sp>
        <p:nvSpPr>
          <p:cNvPr id="9" name="TextBox 8"/>
          <p:cNvSpPr txBox="1"/>
          <p:nvPr/>
        </p:nvSpPr>
        <p:spPr>
          <a:xfrm>
            <a:off x="4739844" y="4802220"/>
            <a:ext cx="1055717" cy="461665"/>
          </a:xfrm>
          <a:prstGeom prst="rect">
            <a:avLst/>
          </a:prstGeom>
          <a:noFill/>
        </p:spPr>
        <p:txBody>
          <a:bodyPr wrap="square" rtlCol="0">
            <a:spAutoFit/>
          </a:bodyPr>
          <a:lstStyle/>
          <a:p>
            <a:pPr algn="ctr"/>
            <a:r>
              <a:rPr lang="en-US" sz="2400" dirty="0"/>
              <a:t>4.4%</a:t>
            </a:r>
          </a:p>
        </p:txBody>
      </p:sp>
      <p:sp>
        <p:nvSpPr>
          <p:cNvPr id="10" name="TextBox 9"/>
          <p:cNvSpPr txBox="1"/>
          <p:nvPr/>
        </p:nvSpPr>
        <p:spPr>
          <a:xfrm>
            <a:off x="6960516" y="3442150"/>
            <a:ext cx="1055717" cy="461665"/>
          </a:xfrm>
          <a:prstGeom prst="rect">
            <a:avLst/>
          </a:prstGeom>
          <a:noFill/>
        </p:spPr>
        <p:txBody>
          <a:bodyPr wrap="square" rtlCol="0">
            <a:spAutoFit/>
          </a:bodyPr>
          <a:lstStyle/>
          <a:p>
            <a:pPr algn="ctr"/>
            <a:r>
              <a:rPr lang="en-US" sz="2400" dirty="0"/>
              <a:t>5.0%</a:t>
            </a:r>
          </a:p>
        </p:txBody>
      </p:sp>
      <p:sp>
        <p:nvSpPr>
          <p:cNvPr id="11" name="TextBox 10"/>
          <p:cNvSpPr txBox="1"/>
          <p:nvPr/>
        </p:nvSpPr>
        <p:spPr>
          <a:xfrm>
            <a:off x="6960517" y="4802220"/>
            <a:ext cx="1055717" cy="461665"/>
          </a:xfrm>
          <a:prstGeom prst="rect">
            <a:avLst/>
          </a:prstGeom>
          <a:noFill/>
        </p:spPr>
        <p:txBody>
          <a:bodyPr wrap="square" rtlCol="0">
            <a:spAutoFit/>
          </a:bodyPr>
          <a:lstStyle/>
          <a:p>
            <a:pPr algn="ctr"/>
            <a:r>
              <a:rPr lang="en-US" sz="2400" dirty="0"/>
              <a:t>3.3%</a:t>
            </a:r>
          </a:p>
        </p:txBody>
      </p:sp>
      <p:cxnSp>
        <p:nvCxnSpPr>
          <p:cNvPr id="12" name="Straight Connector 11"/>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019422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862" y="409867"/>
            <a:ext cx="8459638" cy="1342733"/>
          </a:xfrm>
        </p:spPr>
        <p:txBody>
          <a:bodyPr/>
          <a:lstStyle/>
          <a:p>
            <a:r>
              <a:rPr lang="en-US" sz="2000" dirty="0"/>
              <a:t/>
            </a:r>
            <a:br>
              <a:rPr lang="en-US" sz="2000" dirty="0"/>
            </a:br>
            <a:r>
              <a:rPr lang="en-US" sz="2000" dirty="0"/>
              <a:t>New Resident Undergraduate Students </a:t>
            </a:r>
            <a:br>
              <a:rPr lang="en-US" sz="2000" dirty="0"/>
            </a:br>
            <a:r>
              <a:rPr lang="en-US" sz="2000" dirty="0" smtClean="0"/>
              <a:t>Graduation </a:t>
            </a:r>
            <a:r>
              <a:rPr lang="en-US" sz="2000" dirty="0"/>
              <a:t>Time 4 </a:t>
            </a:r>
            <a:r>
              <a:rPr lang="en-US" sz="2000" dirty="0" err="1" smtClean="0"/>
              <a:t>yrs</a:t>
            </a:r>
            <a:r>
              <a:rPr lang="en-US" sz="2000" dirty="0"/>
              <a:t/>
            </a:r>
            <a:br>
              <a:rPr lang="en-US" sz="2000" dirty="0"/>
            </a:br>
            <a:r>
              <a:rPr lang="en-US" sz="2000" dirty="0"/>
              <a:t>Analysis Conducted in FY2020</a:t>
            </a:r>
            <a:br>
              <a:rPr lang="en-US" sz="2000" dirty="0"/>
            </a:br>
            <a:r>
              <a:rPr lang="en-US" sz="2000" dirty="0"/>
              <a:t>Assumed Annual Increases 5% - Average 5 Year Historical Rate</a:t>
            </a:r>
            <a:br>
              <a:rPr lang="en-US" sz="2000" dirty="0"/>
            </a:br>
            <a:r>
              <a:rPr lang="en-US" sz="2000" dirty="0"/>
              <a:t>5 year Guaranteed rate $254.62 per SCH (9.75% increase)</a:t>
            </a:r>
            <a:br>
              <a:rPr lang="en-US" sz="2000" dirty="0"/>
            </a:br>
            <a:endParaRPr lang="en-US" sz="2000" dirty="0"/>
          </a:p>
        </p:txBody>
      </p:sp>
      <p:graphicFrame>
        <p:nvGraphicFramePr>
          <p:cNvPr id="6" name="Content Placeholder 5"/>
          <p:cNvGraphicFramePr>
            <a:graphicFrameLocks noGrp="1"/>
          </p:cNvGraphicFramePr>
          <p:nvPr>
            <p:ph idx="1"/>
          </p:nvPr>
        </p:nvGraphicFramePr>
        <p:xfrm>
          <a:off x="1084417" y="2255504"/>
          <a:ext cx="6788989" cy="3980787"/>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8"/>
          <p:cNvSpPr/>
          <p:nvPr/>
        </p:nvSpPr>
        <p:spPr>
          <a:xfrm>
            <a:off x="7560208" y="4114800"/>
            <a:ext cx="1290598" cy="1200329"/>
          </a:xfrm>
          <a:prstGeom prst="rect">
            <a:avLst/>
          </a:prstGeom>
        </p:spPr>
        <p:txBody>
          <a:bodyPr wrap="square">
            <a:spAutoFit/>
          </a:bodyPr>
          <a:lstStyle/>
          <a:p>
            <a:pPr algn="ctr"/>
            <a:r>
              <a:rPr lang="en-US" dirty="0"/>
              <a:t>Total Tuition</a:t>
            </a:r>
          </a:p>
          <a:p>
            <a:pPr algn="ctr"/>
            <a:r>
              <a:rPr lang="en-US" dirty="0"/>
              <a:t>Paid</a:t>
            </a:r>
          </a:p>
          <a:p>
            <a:pPr algn="ctr"/>
            <a:r>
              <a:rPr lang="en-US" dirty="0"/>
              <a:t>$1,018</a:t>
            </a:r>
          </a:p>
        </p:txBody>
      </p:sp>
      <p:sp>
        <p:nvSpPr>
          <p:cNvPr id="3" name="Rectangle 2"/>
          <p:cNvSpPr/>
          <p:nvPr/>
        </p:nvSpPr>
        <p:spPr>
          <a:xfrm>
            <a:off x="7560208" y="2255504"/>
            <a:ext cx="1290598" cy="1200329"/>
          </a:xfrm>
          <a:prstGeom prst="rect">
            <a:avLst/>
          </a:prstGeom>
        </p:spPr>
        <p:txBody>
          <a:bodyPr wrap="square">
            <a:spAutoFit/>
          </a:bodyPr>
          <a:lstStyle/>
          <a:p>
            <a:pPr algn="ctr"/>
            <a:r>
              <a:rPr lang="en-US" dirty="0"/>
              <a:t>Total Tuition</a:t>
            </a:r>
          </a:p>
          <a:p>
            <a:pPr algn="ctr"/>
            <a:r>
              <a:rPr lang="en-US" dirty="0"/>
              <a:t>Paid</a:t>
            </a:r>
          </a:p>
          <a:p>
            <a:pPr algn="ctr"/>
            <a:r>
              <a:rPr lang="en-US" dirty="0"/>
              <a:t>$1,050</a:t>
            </a:r>
          </a:p>
        </p:txBody>
      </p:sp>
    </p:spTree>
    <p:extLst>
      <p:ext uri="{BB962C8B-B14F-4D97-AF65-F5344CB8AC3E}">
        <p14:creationId xmlns:p14="http://schemas.microsoft.com/office/powerpoint/2010/main" val="668876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chart seriesIdx="1"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P spid="9"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862" y="283464"/>
            <a:ext cx="8459638" cy="1605950"/>
          </a:xfrm>
        </p:spPr>
        <p:txBody>
          <a:bodyPr/>
          <a:lstStyle/>
          <a:p>
            <a:r>
              <a:rPr lang="en-US" sz="2000" dirty="0"/>
              <a:t/>
            </a:r>
            <a:br>
              <a:rPr lang="en-US" sz="2000" dirty="0"/>
            </a:br>
            <a:r>
              <a:rPr lang="en-US" sz="2000" dirty="0"/>
              <a:t>New Resident Undergraduate Students </a:t>
            </a:r>
            <a:br>
              <a:rPr lang="en-US" sz="2000" dirty="0"/>
            </a:br>
            <a:r>
              <a:rPr lang="en-US" sz="2000" dirty="0"/>
              <a:t>Graduation Time 5 </a:t>
            </a:r>
            <a:r>
              <a:rPr lang="en-US" sz="2000" dirty="0" err="1"/>
              <a:t>yrs</a:t>
            </a:r>
            <a:r>
              <a:rPr lang="en-US" sz="2000" dirty="0"/>
              <a:t/>
            </a:r>
            <a:br>
              <a:rPr lang="en-US" sz="2000" dirty="0"/>
            </a:br>
            <a:r>
              <a:rPr lang="en-US" sz="2000" dirty="0"/>
              <a:t>Analysis Conducted in FY2020</a:t>
            </a:r>
            <a:br>
              <a:rPr lang="en-US" sz="2000" dirty="0"/>
            </a:br>
            <a:r>
              <a:rPr lang="en-US" sz="2000" dirty="0"/>
              <a:t>Assumed Annual Increases 5% - Average 5 Year Historical Rate </a:t>
            </a:r>
            <a:br>
              <a:rPr lang="en-US" sz="2000" dirty="0"/>
            </a:br>
            <a:r>
              <a:rPr lang="en-US" sz="2000" dirty="0"/>
              <a:t>5 year Guaranteed rate $254.62 per SCH (9.75% increase)</a:t>
            </a:r>
            <a:br>
              <a:rPr lang="en-US" sz="2000" dirty="0"/>
            </a:br>
            <a:endParaRPr lang="en-US" sz="2000" dirty="0"/>
          </a:p>
        </p:txBody>
      </p:sp>
      <p:graphicFrame>
        <p:nvGraphicFramePr>
          <p:cNvPr id="6" name="Content Placeholder 5"/>
          <p:cNvGraphicFramePr>
            <a:graphicFrameLocks noGrp="1"/>
          </p:cNvGraphicFramePr>
          <p:nvPr>
            <p:ph idx="1"/>
          </p:nvPr>
        </p:nvGraphicFramePr>
        <p:xfrm>
          <a:off x="621859" y="1974757"/>
          <a:ext cx="6788989" cy="4150714"/>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8"/>
          <p:cNvSpPr/>
          <p:nvPr/>
        </p:nvSpPr>
        <p:spPr>
          <a:xfrm>
            <a:off x="7162800" y="4062814"/>
            <a:ext cx="1258700" cy="1200329"/>
          </a:xfrm>
          <a:prstGeom prst="rect">
            <a:avLst/>
          </a:prstGeom>
        </p:spPr>
        <p:txBody>
          <a:bodyPr wrap="square">
            <a:spAutoFit/>
          </a:bodyPr>
          <a:lstStyle/>
          <a:p>
            <a:pPr algn="ctr"/>
            <a:r>
              <a:rPr lang="en-US" dirty="0"/>
              <a:t>Total Tuition</a:t>
            </a:r>
          </a:p>
          <a:p>
            <a:pPr algn="ctr"/>
            <a:r>
              <a:rPr lang="en-US" dirty="0"/>
              <a:t>Paid</a:t>
            </a:r>
          </a:p>
          <a:p>
            <a:pPr algn="ctr"/>
            <a:r>
              <a:rPr lang="en-US" dirty="0"/>
              <a:t>$1,273 </a:t>
            </a:r>
          </a:p>
        </p:txBody>
      </p:sp>
      <p:sp>
        <p:nvSpPr>
          <p:cNvPr id="3" name="Rectangle 2"/>
          <p:cNvSpPr/>
          <p:nvPr/>
        </p:nvSpPr>
        <p:spPr>
          <a:xfrm>
            <a:off x="7266050" y="2133600"/>
            <a:ext cx="1052201" cy="1200329"/>
          </a:xfrm>
          <a:prstGeom prst="rect">
            <a:avLst/>
          </a:prstGeom>
        </p:spPr>
        <p:txBody>
          <a:bodyPr wrap="square">
            <a:spAutoFit/>
          </a:bodyPr>
          <a:lstStyle/>
          <a:p>
            <a:pPr algn="ctr"/>
            <a:r>
              <a:rPr lang="en-US" dirty="0"/>
              <a:t>Total Tuition</a:t>
            </a:r>
          </a:p>
          <a:p>
            <a:pPr algn="ctr"/>
            <a:r>
              <a:rPr lang="en-US" dirty="0"/>
              <a:t>Paid</a:t>
            </a:r>
          </a:p>
          <a:p>
            <a:pPr algn="ctr"/>
            <a:r>
              <a:rPr lang="en-US" dirty="0"/>
              <a:t>$1,346</a:t>
            </a:r>
          </a:p>
        </p:txBody>
      </p:sp>
    </p:spTree>
    <p:extLst>
      <p:ext uri="{BB962C8B-B14F-4D97-AF65-F5344CB8AC3E}">
        <p14:creationId xmlns:p14="http://schemas.microsoft.com/office/powerpoint/2010/main" val="38269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chart seriesIdx="1"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P spid="9"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862" y="304800"/>
            <a:ext cx="8459638" cy="1598382"/>
          </a:xfrm>
        </p:spPr>
        <p:txBody>
          <a:bodyPr/>
          <a:lstStyle/>
          <a:p>
            <a:r>
              <a:rPr lang="en-US" sz="2000" dirty="0"/>
              <a:t>New Resident Undergraduate Students </a:t>
            </a:r>
            <a:br>
              <a:rPr lang="en-US" sz="2000" dirty="0"/>
            </a:br>
            <a:r>
              <a:rPr lang="en-US" sz="2000" dirty="0"/>
              <a:t>Graduation Time 8 </a:t>
            </a:r>
            <a:r>
              <a:rPr lang="en-US" sz="2000" dirty="0" err="1"/>
              <a:t>yrs</a:t>
            </a:r>
            <a:r>
              <a:rPr lang="en-US" sz="2000" dirty="0"/>
              <a:t/>
            </a:r>
            <a:br>
              <a:rPr lang="en-US" sz="2000" dirty="0"/>
            </a:br>
            <a:r>
              <a:rPr lang="en-US" sz="2000" dirty="0"/>
              <a:t>Analysis Conducted in FY2020</a:t>
            </a:r>
            <a:br>
              <a:rPr lang="en-US" sz="2000" dirty="0"/>
            </a:br>
            <a:r>
              <a:rPr lang="en-US" sz="2000" dirty="0"/>
              <a:t>Assumed Annual Increases 5% - Average 5 Year Historical Rate</a:t>
            </a:r>
            <a:br>
              <a:rPr lang="en-US" sz="2000" dirty="0"/>
            </a:br>
            <a:r>
              <a:rPr lang="en-US" sz="2000" dirty="0"/>
              <a:t>5 year Guaranteed rate $254.62 per SCH (9.75% increase)</a:t>
            </a:r>
          </a:p>
        </p:txBody>
      </p:sp>
      <p:sp>
        <p:nvSpPr>
          <p:cNvPr id="9" name="Rectangle 8"/>
          <p:cNvSpPr/>
          <p:nvPr/>
        </p:nvSpPr>
        <p:spPr>
          <a:xfrm>
            <a:off x="7423292" y="4189182"/>
            <a:ext cx="1030602" cy="1200329"/>
          </a:xfrm>
          <a:prstGeom prst="rect">
            <a:avLst/>
          </a:prstGeom>
        </p:spPr>
        <p:txBody>
          <a:bodyPr wrap="square">
            <a:spAutoFit/>
          </a:bodyPr>
          <a:lstStyle/>
          <a:p>
            <a:pPr algn="ctr"/>
            <a:r>
              <a:rPr lang="en-US" dirty="0"/>
              <a:t>Total Tuition</a:t>
            </a:r>
          </a:p>
          <a:p>
            <a:pPr algn="ctr"/>
            <a:r>
              <a:rPr lang="en-US" dirty="0"/>
              <a:t>Paid</a:t>
            </a:r>
          </a:p>
          <a:p>
            <a:pPr algn="ctr"/>
            <a:r>
              <a:rPr lang="en-US" dirty="0"/>
              <a:t>$2,116 </a:t>
            </a:r>
          </a:p>
        </p:txBody>
      </p:sp>
      <p:sp>
        <p:nvSpPr>
          <p:cNvPr id="3" name="Rectangle 2"/>
          <p:cNvSpPr/>
          <p:nvPr/>
        </p:nvSpPr>
        <p:spPr>
          <a:xfrm>
            <a:off x="7391400" y="1928501"/>
            <a:ext cx="1062494" cy="1200329"/>
          </a:xfrm>
          <a:prstGeom prst="rect">
            <a:avLst/>
          </a:prstGeom>
        </p:spPr>
        <p:txBody>
          <a:bodyPr wrap="square">
            <a:spAutoFit/>
          </a:bodyPr>
          <a:lstStyle/>
          <a:p>
            <a:pPr algn="ctr"/>
            <a:r>
              <a:rPr lang="en-US" dirty="0"/>
              <a:t>Total Tuition</a:t>
            </a:r>
          </a:p>
          <a:p>
            <a:pPr algn="ctr"/>
            <a:r>
              <a:rPr lang="en-US" dirty="0"/>
              <a:t>Paid</a:t>
            </a:r>
          </a:p>
          <a:p>
            <a:pPr algn="ctr"/>
            <a:r>
              <a:rPr lang="en-US" dirty="0"/>
              <a:t>$2,326</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639400534"/>
              </p:ext>
            </p:extLst>
          </p:nvPr>
        </p:nvGraphicFramePr>
        <p:xfrm>
          <a:off x="457199" y="2031448"/>
          <a:ext cx="7046599" cy="44199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2374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8">
                                            <p:graphicEl>
                                              <a:chart seriesIdx="1"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 grpId="0"/>
      <p:bldGraphic spid="8" grpId="0" uiExpand="1">
        <p:bldSub>
          <a:bldChart bld="series"/>
        </p:bldSub>
      </p:bldGraphic>
      <p:bldGraphic spid="8" grpId="1" uiExpand="1">
        <p:bldSub>
          <a:bldChart bld="series"/>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5052" y="1493837"/>
            <a:ext cx="7651173" cy="4983163"/>
          </a:xfrm>
        </p:spPr>
        <p:txBody>
          <a:bodyPr/>
          <a:lstStyle/>
          <a:p>
            <a:pPr>
              <a:spcBef>
                <a:spcPts val="0"/>
              </a:spcBef>
              <a:spcAft>
                <a:spcPts val="600"/>
              </a:spcAft>
            </a:pPr>
            <a:endParaRPr lang="en-US" sz="1800" dirty="0">
              <a:cs typeface="Arial"/>
            </a:endParaRPr>
          </a:p>
          <a:p>
            <a:r>
              <a:rPr lang="en-US" sz="2000" b="1" i="1" dirty="0">
                <a:cs typeface="Arial"/>
              </a:rPr>
              <a:t>Financial Predictability:  </a:t>
            </a:r>
            <a:r>
              <a:rPr lang="en-US" sz="2000" dirty="0">
                <a:cs typeface="Arial"/>
              </a:rPr>
              <a:t>Tuition rates are locked in for five years – students and their families know ahead of time exactly what they are going to pay for their education.</a:t>
            </a:r>
          </a:p>
          <a:p>
            <a:pPr marL="0" indent="0">
              <a:buNone/>
            </a:pPr>
            <a:endParaRPr lang="en-US" sz="2000" dirty="0">
              <a:cs typeface="Arial"/>
            </a:endParaRPr>
          </a:p>
          <a:p>
            <a:r>
              <a:rPr lang="en-US" sz="2000" b="1" i="1" dirty="0">
                <a:cs typeface="Arial"/>
              </a:rPr>
              <a:t>Peace of Mind:  </a:t>
            </a:r>
            <a:r>
              <a:rPr lang="en-US" sz="2000" dirty="0">
                <a:cs typeface="Arial"/>
              </a:rPr>
              <a:t>The guaranteed tuition program functions as a insurance policy for students.  Regardless of what happens to state funding or other costs, their tuition rates are guaranteed for five years.</a:t>
            </a:r>
          </a:p>
          <a:p>
            <a:pPr marL="0" indent="0">
              <a:buNone/>
            </a:pPr>
            <a:endParaRPr lang="en-US" sz="2000" dirty="0">
              <a:cs typeface="Arial"/>
            </a:endParaRPr>
          </a:p>
          <a:p>
            <a:r>
              <a:rPr lang="en-US" sz="2000" b="1" i="1" dirty="0">
                <a:cs typeface="Arial"/>
              </a:rPr>
              <a:t>Protection of Scholarship Value</a:t>
            </a:r>
            <a:r>
              <a:rPr lang="en-US" sz="2000" dirty="0">
                <a:cs typeface="Arial"/>
              </a:rPr>
              <a:t>:  Many scholarships are currently fixed dollar amounts.  Under a guaranteed tuition program, the value of these scholarships remains the same over their college career.</a:t>
            </a:r>
          </a:p>
          <a:p>
            <a:pPr lvl="1">
              <a:spcBef>
                <a:spcPts val="0"/>
              </a:spcBef>
              <a:spcAft>
                <a:spcPts val="600"/>
              </a:spcAft>
            </a:pPr>
            <a:endParaRPr lang="en-US" sz="3600" dirty="0">
              <a:cs typeface="Arial"/>
            </a:endParaRPr>
          </a:p>
          <a:p>
            <a:pPr lvl="1">
              <a:spcBef>
                <a:spcPts val="0"/>
              </a:spcBef>
              <a:spcAft>
                <a:spcPts val="600"/>
              </a:spcAft>
            </a:pPr>
            <a:endParaRPr lang="en-US" sz="4000" dirty="0">
              <a:cs typeface="Arial"/>
            </a:endParaRPr>
          </a:p>
        </p:txBody>
      </p:sp>
      <p:sp>
        <p:nvSpPr>
          <p:cNvPr id="6" name="Title 5"/>
          <p:cNvSpPr>
            <a:spLocks noGrp="1"/>
          </p:cNvSpPr>
          <p:nvPr>
            <p:ph type="title"/>
          </p:nvPr>
        </p:nvSpPr>
        <p:spPr>
          <a:xfrm>
            <a:off x="304800" y="76200"/>
            <a:ext cx="8610600" cy="1112838"/>
          </a:xfrm>
        </p:spPr>
        <p:txBody>
          <a:bodyPr/>
          <a:lstStyle/>
          <a:p>
            <a:pPr algn="l"/>
            <a:r>
              <a:rPr lang="en-US" sz="2800" dirty="0"/>
              <a:t>Advantages of Guaranteed Tuition Program</a:t>
            </a:r>
            <a:br>
              <a:rPr lang="en-US" sz="2800" dirty="0"/>
            </a:br>
            <a:r>
              <a:rPr lang="en-US" sz="2800" dirty="0"/>
              <a:t>for Students</a:t>
            </a:r>
          </a:p>
        </p:txBody>
      </p:sp>
      <p:cxnSp>
        <p:nvCxnSpPr>
          <p:cNvPr id="4" name="Straight Connector 3"/>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064539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5052" y="1461744"/>
            <a:ext cx="7786948" cy="4983163"/>
          </a:xfrm>
        </p:spPr>
        <p:txBody>
          <a:bodyPr/>
          <a:lstStyle/>
          <a:p>
            <a:pPr>
              <a:spcBef>
                <a:spcPts val="0"/>
              </a:spcBef>
              <a:spcAft>
                <a:spcPts val="600"/>
              </a:spcAft>
            </a:pPr>
            <a:endParaRPr lang="en-US" sz="2000" dirty="0">
              <a:cs typeface="Arial"/>
            </a:endParaRPr>
          </a:p>
          <a:p>
            <a:r>
              <a:rPr lang="en-US" sz="2000" b="1" i="1" dirty="0">
                <a:cs typeface="Arial"/>
              </a:rPr>
              <a:t>Recruiting:  </a:t>
            </a:r>
            <a:r>
              <a:rPr lang="en-US" sz="2000" dirty="0">
                <a:cs typeface="Arial"/>
              </a:rPr>
              <a:t>The stronger value proposition of a locked-in rate should be very attractive to new students.  This should help support the institution’s enrollment growth initiative.</a:t>
            </a:r>
          </a:p>
          <a:p>
            <a:pPr marL="0" indent="0">
              <a:buNone/>
            </a:pPr>
            <a:endParaRPr lang="en-US" sz="2000" dirty="0">
              <a:cs typeface="Arial"/>
            </a:endParaRPr>
          </a:p>
          <a:p>
            <a:r>
              <a:rPr lang="en-US" sz="2000" b="1" i="1" dirty="0">
                <a:cs typeface="Arial"/>
              </a:rPr>
              <a:t>Retention:  </a:t>
            </a:r>
            <a:r>
              <a:rPr lang="en-US" sz="2000" dirty="0">
                <a:cs typeface="Arial"/>
              </a:rPr>
              <a:t>One of the main reasons students cite for dropping out of school is financial pressure.  This can often be linked to students not anticipating tuition increases throughout their college career.  Having a locked rate for tuition should help with this issue.</a:t>
            </a:r>
          </a:p>
          <a:p>
            <a:pPr marL="0" indent="0">
              <a:buNone/>
            </a:pPr>
            <a:endParaRPr lang="en-US" sz="2000" dirty="0">
              <a:cs typeface="Arial"/>
            </a:endParaRPr>
          </a:p>
          <a:p>
            <a:r>
              <a:rPr lang="en-US" sz="2000" b="1" i="1" dirty="0">
                <a:cs typeface="Arial"/>
              </a:rPr>
              <a:t>Campus Climate:  </a:t>
            </a:r>
            <a:r>
              <a:rPr lang="en-US" sz="2000" dirty="0">
                <a:cs typeface="Arial"/>
              </a:rPr>
              <a:t>Concern about continually rising tuition rates affects students, faculty and staff, and directs time, energy and focus away from other important educational issues.</a:t>
            </a:r>
            <a:endParaRPr lang="en-US" sz="2400" dirty="0">
              <a:cs typeface="Arial"/>
            </a:endParaRPr>
          </a:p>
          <a:p>
            <a:pPr lvl="1">
              <a:spcBef>
                <a:spcPts val="0"/>
              </a:spcBef>
              <a:spcAft>
                <a:spcPts val="600"/>
              </a:spcAft>
            </a:pPr>
            <a:endParaRPr lang="en-US" sz="3600" dirty="0">
              <a:cs typeface="Arial"/>
            </a:endParaRPr>
          </a:p>
          <a:p>
            <a:pPr lvl="1">
              <a:spcBef>
                <a:spcPts val="0"/>
              </a:spcBef>
              <a:spcAft>
                <a:spcPts val="600"/>
              </a:spcAft>
            </a:pPr>
            <a:endParaRPr lang="en-US" sz="4000" dirty="0">
              <a:cs typeface="Arial"/>
            </a:endParaRPr>
          </a:p>
        </p:txBody>
      </p:sp>
      <p:sp>
        <p:nvSpPr>
          <p:cNvPr id="6" name="Title 5"/>
          <p:cNvSpPr>
            <a:spLocks noGrp="1"/>
          </p:cNvSpPr>
          <p:nvPr>
            <p:ph type="title"/>
          </p:nvPr>
        </p:nvSpPr>
        <p:spPr>
          <a:xfrm>
            <a:off x="304800" y="76200"/>
            <a:ext cx="8686800" cy="1112838"/>
          </a:xfrm>
        </p:spPr>
        <p:txBody>
          <a:bodyPr/>
          <a:lstStyle/>
          <a:p>
            <a:pPr algn="l"/>
            <a:r>
              <a:rPr lang="en-US" sz="2800" dirty="0"/>
              <a:t>Advantages of Guaranteed Tuition Program</a:t>
            </a:r>
            <a:br>
              <a:rPr lang="en-US" sz="2800" dirty="0"/>
            </a:br>
            <a:r>
              <a:rPr lang="en-US" sz="2800" dirty="0"/>
              <a:t>for Institution</a:t>
            </a:r>
          </a:p>
        </p:txBody>
      </p:sp>
      <p:cxnSp>
        <p:nvCxnSpPr>
          <p:cNvPr id="4" name="Straight Connector 3"/>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15737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sz="2800" dirty="0"/>
              <a:t>Guaranteed Tuition at Other Universities</a:t>
            </a:r>
          </a:p>
        </p:txBody>
      </p:sp>
      <p:sp>
        <p:nvSpPr>
          <p:cNvPr id="6" name="Slide Number Placeholder 3"/>
          <p:cNvSpPr>
            <a:spLocks noGrp="1"/>
          </p:cNvSpPr>
          <p:nvPr>
            <p:ph type="sldNum" sz="quarter" idx="12"/>
          </p:nvPr>
        </p:nvSpPr>
        <p:spPr>
          <a:xfrm>
            <a:off x="7010400" y="6553200"/>
            <a:ext cx="2133600" cy="304800"/>
          </a:xfrm>
        </p:spPr>
        <p:txBody>
          <a:bodyPr/>
          <a:lstStyle/>
          <a:p>
            <a:pPr>
              <a:defRPr/>
            </a:pPr>
            <a:fld id="{9CC6899E-5337-4D3D-A914-C1463440860A}" type="slidenum">
              <a:rPr lang="en-US" smtClean="0"/>
              <a:pPr>
                <a:defRPr/>
              </a:pPr>
              <a:t>9</a:t>
            </a:fld>
            <a:endParaRPr lang="en-US" dirty="0"/>
          </a:p>
        </p:txBody>
      </p:sp>
      <p:cxnSp>
        <p:nvCxnSpPr>
          <p:cNvPr id="7" name="Straight Connector 6"/>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11" name="Group 10"/>
          <p:cNvGrpSpPr/>
          <p:nvPr/>
        </p:nvGrpSpPr>
        <p:grpSpPr>
          <a:xfrm>
            <a:off x="228600" y="1510009"/>
            <a:ext cx="8763000" cy="4662191"/>
            <a:chOff x="263525" y="1510009"/>
            <a:chExt cx="8347075" cy="4128791"/>
          </a:xfrm>
        </p:grpSpPr>
        <p:pic>
          <p:nvPicPr>
            <p:cNvPr id="3" name="Picture 2"/>
            <p:cNvPicPr>
              <a:picLocks noChangeAspect="1"/>
            </p:cNvPicPr>
            <p:nvPr/>
          </p:nvPicPr>
          <p:blipFill>
            <a:blip r:embed="rId3"/>
            <a:stretch>
              <a:fillRect/>
            </a:stretch>
          </p:blipFill>
          <p:spPr>
            <a:xfrm>
              <a:off x="263525" y="1510009"/>
              <a:ext cx="8347075" cy="3290341"/>
            </a:xfrm>
            <a:prstGeom prst="rect">
              <a:avLst/>
            </a:prstGeom>
          </p:spPr>
        </p:pic>
        <p:pic>
          <p:nvPicPr>
            <p:cNvPr id="5" name="Picture 4"/>
            <p:cNvPicPr>
              <a:picLocks noChangeAspect="1"/>
            </p:cNvPicPr>
            <p:nvPr/>
          </p:nvPicPr>
          <p:blipFill>
            <a:blip r:embed="rId4"/>
            <a:stretch>
              <a:fillRect/>
            </a:stretch>
          </p:blipFill>
          <p:spPr>
            <a:xfrm>
              <a:off x="263525" y="5108619"/>
              <a:ext cx="5943600" cy="530181"/>
            </a:xfrm>
            <a:prstGeom prst="rect">
              <a:avLst/>
            </a:prstGeom>
          </p:spPr>
        </p:pic>
      </p:grpSp>
    </p:spTree>
    <p:extLst>
      <p:ext uri="{BB962C8B-B14F-4D97-AF65-F5344CB8AC3E}">
        <p14:creationId xmlns:p14="http://schemas.microsoft.com/office/powerpoint/2010/main" val="2344366412"/>
      </p:ext>
    </p:extLst>
  </p:cSld>
  <p:clrMapOvr>
    <a:masterClrMapping/>
  </p:clrMapOvr>
</p:sld>
</file>

<file path=ppt/theme/theme1.xml><?xml version="1.0" encoding="utf-8"?>
<a:theme xmlns:a="http://schemas.openxmlformats.org/drawingml/2006/main" name="Default Design">
  <a:themeElements>
    <a:clrScheme name="Custom 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69B8"/>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41474</TotalTime>
  <Words>687</Words>
  <Application>Microsoft Office PowerPoint</Application>
  <PresentationFormat>On-screen Show (4:3)</PresentationFormat>
  <Paragraphs>98</Paragraphs>
  <Slides>11</Slides>
  <Notes>11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Default Design</vt:lpstr>
      <vt:lpstr>Guaranteed Tuition Program </vt:lpstr>
      <vt:lpstr>PowerPoint Presentation</vt:lpstr>
      <vt:lpstr>Average Historical Annual Undergraduate Tuition Rate Increases – Analysis conducted in FY2020</vt:lpstr>
      <vt:lpstr> New Resident Undergraduate Students  Graduation Time 4 yrs Analysis Conducted in FY2020 Assumed Annual Increases 5% - Average 5 Year Historical Rate 5 year Guaranteed rate $254.62 per SCH (9.75% increase) </vt:lpstr>
      <vt:lpstr> New Resident Undergraduate Students  Graduation Time 5 yrs Analysis Conducted in FY2020 Assumed Annual Increases 5% - Average 5 Year Historical Rate  5 year Guaranteed rate $254.62 per SCH (9.75% increase) </vt:lpstr>
      <vt:lpstr>New Resident Undergraduate Students  Graduation Time 8 yrs Analysis Conducted in FY2020 Assumed Annual Increases 5% - Average 5 Year Historical Rate 5 year Guaranteed rate $254.62 per SCH (9.75% increase)</vt:lpstr>
      <vt:lpstr>Advantages of Guaranteed Tuition Program for Students</vt:lpstr>
      <vt:lpstr>Advantages of Guaranteed Tuition Program for Institution</vt:lpstr>
      <vt:lpstr>Guaranteed Tuition at Other Universities</vt:lpstr>
      <vt:lpstr>Students who started prior to the Tuition Guarantee Program </vt:lpstr>
      <vt:lpstr>Guaranteed Tuition Program – Reserve Fund</vt:lpstr>
    </vt:vector>
  </TitlesOfParts>
  <Company>ORSA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Oregon</dc:creator>
  <cp:lastModifiedBy>Debbie Sharp</cp:lastModifiedBy>
  <cp:revision>1389</cp:revision>
  <cp:lastPrinted>2022-11-08T01:35:19Z</cp:lastPrinted>
  <dcterms:created xsi:type="dcterms:W3CDTF">2006-10-01T23:20:38Z</dcterms:created>
  <dcterms:modified xsi:type="dcterms:W3CDTF">2022-11-08T18:32:27Z</dcterms:modified>
</cp:coreProperties>
</file>