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90" r:id="rId3"/>
  </p:sldMasterIdLst>
  <p:notesMasterIdLst>
    <p:notesMasterId r:id="rId19"/>
  </p:notesMasterIdLst>
  <p:sldIdLst>
    <p:sldId id="302" r:id="rId4"/>
    <p:sldId id="310" r:id="rId5"/>
    <p:sldId id="316" r:id="rId6"/>
    <p:sldId id="315" r:id="rId7"/>
    <p:sldId id="317" r:id="rId8"/>
    <p:sldId id="318" r:id="rId9"/>
    <p:sldId id="319" r:id="rId10"/>
    <p:sldId id="320" r:id="rId11"/>
    <p:sldId id="322" r:id="rId12"/>
    <p:sldId id="321" r:id="rId13"/>
    <p:sldId id="306" r:id="rId14"/>
    <p:sldId id="324" r:id="rId15"/>
    <p:sldId id="323" r:id="rId16"/>
    <p:sldId id="325" r:id="rId17"/>
    <p:sldId id="30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AB842A-687D-4F46-A687-D89EF7D5DA29}" v="7" dt="2025-01-25T00:33:34.1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68"/>
    <p:restoredTop sz="86452"/>
  </p:normalViewPr>
  <p:slideViewPr>
    <p:cSldViewPr snapToGrid="0" snapToObjects="1">
      <p:cViewPr varScale="1">
        <p:scale>
          <a:sx n="93" d="100"/>
          <a:sy n="93" d="100"/>
        </p:scale>
        <p:origin x="1746" y="7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30" d="100"/>
          <a:sy n="130" d="100"/>
        </p:scale>
        <p:origin x="4400"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1.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nnie Brady" userId="d7b3ec554984ba1b" providerId="LiveId" clId="{19AB842A-687D-4F46-A687-D89EF7D5DA29}"/>
    <pc:docChg chg="undo custSel addSld delSld modSld sldOrd">
      <pc:chgData name="Connie Brady" userId="d7b3ec554984ba1b" providerId="LiveId" clId="{19AB842A-687D-4F46-A687-D89EF7D5DA29}" dt="2025-01-25T01:01:31.361" v="3436" actId="20577"/>
      <pc:docMkLst>
        <pc:docMk/>
      </pc:docMkLst>
      <pc:sldChg chg="del">
        <pc:chgData name="Connie Brady" userId="d7b3ec554984ba1b" providerId="LiveId" clId="{19AB842A-687D-4F46-A687-D89EF7D5DA29}" dt="2025-01-24T23:11:43.434" v="0" actId="2696"/>
        <pc:sldMkLst>
          <pc:docMk/>
          <pc:sldMk cId="1587734303" sldId="291"/>
        </pc:sldMkLst>
      </pc:sldChg>
      <pc:sldChg chg="del">
        <pc:chgData name="Connie Brady" userId="d7b3ec554984ba1b" providerId="LiveId" clId="{19AB842A-687D-4F46-A687-D89EF7D5DA29}" dt="2025-01-24T23:11:46.840" v="1" actId="2696"/>
        <pc:sldMkLst>
          <pc:docMk/>
          <pc:sldMk cId="1277899881" sldId="301"/>
        </pc:sldMkLst>
      </pc:sldChg>
      <pc:sldChg chg="modSp mod">
        <pc:chgData name="Connie Brady" userId="d7b3ec554984ba1b" providerId="LiveId" clId="{19AB842A-687D-4F46-A687-D89EF7D5DA29}" dt="2025-01-24T23:12:51.433" v="164" actId="20577"/>
        <pc:sldMkLst>
          <pc:docMk/>
          <pc:sldMk cId="3635965199" sldId="302"/>
        </pc:sldMkLst>
        <pc:spChg chg="mod">
          <ac:chgData name="Connie Brady" userId="d7b3ec554984ba1b" providerId="LiveId" clId="{19AB842A-687D-4F46-A687-D89EF7D5DA29}" dt="2025-01-24T23:12:51.433" v="164" actId="20577"/>
          <ac:spMkLst>
            <pc:docMk/>
            <pc:sldMk cId="3635965199" sldId="302"/>
            <ac:spMk id="2" creationId="{D772468D-B287-3EEB-A0DA-72384BC4DB2D}"/>
          </ac:spMkLst>
        </pc:spChg>
        <pc:spChg chg="mod">
          <ac:chgData name="Connie Brady" userId="d7b3ec554984ba1b" providerId="LiveId" clId="{19AB842A-687D-4F46-A687-D89EF7D5DA29}" dt="2025-01-24T23:12:30.337" v="120" actId="20577"/>
          <ac:spMkLst>
            <pc:docMk/>
            <pc:sldMk cId="3635965199" sldId="302"/>
            <ac:spMk id="3" creationId="{17E2C9F5-E801-7D1D-E98F-BE18FCDAD283}"/>
          </ac:spMkLst>
        </pc:spChg>
        <pc:spChg chg="mod">
          <ac:chgData name="Connie Brady" userId="d7b3ec554984ba1b" providerId="LiveId" clId="{19AB842A-687D-4F46-A687-D89EF7D5DA29}" dt="2025-01-24T23:12:06.873" v="60" actId="20577"/>
          <ac:spMkLst>
            <pc:docMk/>
            <pc:sldMk cId="3635965199" sldId="302"/>
            <ac:spMk id="4" creationId="{5AC8BFB3-A6DC-6A9E-4AAC-61F434FF8C90}"/>
          </ac:spMkLst>
        </pc:spChg>
        <pc:spChg chg="mod">
          <ac:chgData name="Connie Brady" userId="d7b3ec554984ba1b" providerId="LiveId" clId="{19AB842A-687D-4F46-A687-D89EF7D5DA29}" dt="2025-01-24T23:12:45.366" v="152" actId="20577"/>
          <ac:spMkLst>
            <pc:docMk/>
            <pc:sldMk cId="3635965199" sldId="302"/>
            <ac:spMk id="5" creationId="{0BE7498C-AC0F-F1F7-F3C9-40E1EB7A66B6}"/>
          </ac:spMkLst>
        </pc:spChg>
      </pc:sldChg>
      <pc:sldChg chg="del">
        <pc:chgData name="Connie Brady" userId="d7b3ec554984ba1b" providerId="LiveId" clId="{19AB842A-687D-4F46-A687-D89EF7D5DA29}" dt="2025-01-24T23:12:58.707" v="165" actId="2696"/>
        <pc:sldMkLst>
          <pc:docMk/>
          <pc:sldMk cId="1963245979" sldId="304"/>
        </pc:sldMkLst>
      </pc:sldChg>
      <pc:sldChg chg="modSp mod ord">
        <pc:chgData name="Connie Brady" userId="d7b3ec554984ba1b" providerId="LiveId" clId="{19AB842A-687D-4F46-A687-D89EF7D5DA29}" dt="2025-01-25T00:00:39.613" v="1262" actId="20577"/>
        <pc:sldMkLst>
          <pc:docMk/>
          <pc:sldMk cId="219748964" sldId="306"/>
        </pc:sldMkLst>
        <pc:spChg chg="mod">
          <ac:chgData name="Connie Brady" userId="d7b3ec554984ba1b" providerId="LiveId" clId="{19AB842A-687D-4F46-A687-D89EF7D5DA29}" dt="2025-01-25T00:00:39.613" v="1262" actId="20577"/>
          <ac:spMkLst>
            <pc:docMk/>
            <pc:sldMk cId="219748964" sldId="306"/>
            <ac:spMk id="2" creationId="{F72B13E1-58F2-4C1D-0A0C-0A9B5330A84C}"/>
          </ac:spMkLst>
        </pc:spChg>
      </pc:sldChg>
      <pc:sldChg chg="del">
        <pc:chgData name="Connie Brady" userId="d7b3ec554984ba1b" providerId="LiveId" clId="{19AB842A-687D-4F46-A687-D89EF7D5DA29}" dt="2025-01-24T23:13:03.256" v="166" actId="2696"/>
        <pc:sldMkLst>
          <pc:docMk/>
          <pc:sldMk cId="3871875964" sldId="307"/>
        </pc:sldMkLst>
      </pc:sldChg>
      <pc:sldChg chg="del">
        <pc:chgData name="Connie Brady" userId="d7b3ec554984ba1b" providerId="LiveId" clId="{19AB842A-687D-4F46-A687-D89EF7D5DA29}" dt="2025-01-24T23:13:06.101" v="167" actId="2696"/>
        <pc:sldMkLst>
          <pc:docMk/>
          <pc:sldMk cId="3080709167" sldId="308"/>
        </pc:sldMkLst>
      </pc:sldChg>
      <pc:sldChg chg="modSp mod">
        <pc:chgData name="Connie Brady" userId="d7b3ec554984ba1b" providerId="LiveId" clId="{19AB842A-687D-4F46-A687-D89EF7D5DA29}" dt="2025-01-24T23:26:58.376" v="801" actId="20577"/>
        <pc:sldMkLst>
          <pc:docMk/>
          <pc:sldMk cId="2180055711" sldId="310"/>
        </pc:sldMkLst>
        <pc:spChg chg="mod">
          <ac:chgData name="Connie Brady" userId="d7b3ec554984ba1b" providerId="LiveId" clId="{19AB842A-687D-4F46-A687-D89EF7D5DA29}" dt="2025-01-24T23:13:45.571" v="261" actId="20577"/>
          <ac:spMkLst>
            <pc:docMk/>
            <pc:sldMk cId="2180055711" sldId="310"/>
            <ac:spMk id="3" creationId="{F3EA4D5E-D759-F20E-1E9F-266F223F8EF8}"/>
          </ac:spMkLst>
        </pc:spChg>
        <pc:spChg chg="mod">
          <ac:chgData name="Connie Brady" userId="d7b3ec554984ba1b" providerId="LiveId" clId="{19AB842A-687D-4F46-A687-D89EF7D5DA29}" dt="2025-01-24T23:26:58.376" v="801" actId="20577"/>
          <ac:spMkLst>
            <pc:docMk/>
            <pc:sldMk cId="2180055711" sldId="310"/>
            <ac:spMk id="5" creationId="{B761D9D8-0C16-557E-356B-88ABAE81C441}"/>
          </ac:spMkLst>
        </pc:spChg>
      </pc:sldChg>
      <pc:sldChg chg="modSp mod">
        <pc:chgData name="Connie Brady" userId="d7b3ec554984ba1b" providerId="LiveId" clId="{19AB842A-687D-4F46-A687-D89EF7D5DA29}" dt="2025-01-24T23:28:42.670" v="813" actId="20577"/>
        <pc:sldMkLst>
          <pc:docMk/>
          <pc:sldMk cId="3880479000" sldId="315"/>
        </pc:sldMkLst>
        <pc:spChg chg="mod">
          <ac:chgData name="Connie Brady" userId="d7b3ec554984ba1b" providerId="LiveId" clId="{19AB842A-687D-4F46-A687-D89EF7D5DA29}" dt="2025-01-24T23:28:42.670" v="813" actId="20577"/>
          <ac:spMkLst>
            <pc:docMk/>
            <pc:sldMk cId="3880479000" sldId="315"/>
            <ac:spMk id="2" creationId="{2C5D1F1F-CD43-7E34-2E6B-60FC03F5803B}"/>
          </ac:spMkLst>
        </pc:spChg>
        <pc:spChg chg="mod">
          <ac:chgData name="Connie Brady" userId="d7b3ec554984ba1b" providerId="LiveId" clId="{19AB842A-687D-4F46-A687-D89EF7D5DA29}" dt="2025-01-24T23:21:12.883" v="710"/>
          <ac:spMkLst>
            <pc:docMk/>
            <pc:sldMk cId="3880479000" sldId="315"/>
            <ac:spMk id="3" creationId="{0DF3188E-182C-3B0E-D071-40270DDF072E}"/>
          </ac:spMkLst>
        </pc:spChg>
      </pc:sldChg>
      <pc:sldChg chg="addSp modSp add mod ord">
        <pc:chgData name="Connie Brady" userId="d7b3ec554984ba1b" providerId="LiveId" clId="{19AB842A-687D-4F46-A687-D89EF7D5DA29}" dt="2025-01-25T00:48:54.636" v="3251" actId="20577"/>
        <pc:sldMkLst>
          <pc:docMk/>
          <pc:sldMk cId="1263245824" sldId="316"/>
        </pc:sldMkLst>
        <pc:spChg chg="mod">
          <ac:chgData name="Connie Brady" userId="d7b3ec554984ba1b" providerId="LiveId" clId="{19AB842A-687D-4F46-A687-D89EF7D5DA29}" dt="2025-01-24T23:38:53.565" v="1017" actId="1076"/>
          <ac:spMkLst>
            <pc:docMk/>
            <pc:sldMk cId="1263245824" sldId="316"/>
            <ac:spMk id="2" creationId="{A3277860-40F0-AC7E-F9E9-2751C0F725FD}"/>
          </ac:spMkLst>
        </pc:spChg>
        <pc:spChg chg="mod">
          <ac:chgData name="Connie Brady" userId="d7b3ec554984ba1b" providerId="LiveId" clId="{19AB842A-687D-4F46-A687-D89EF7D5DA29}" dt="2025-01-25T00:48:54.636" v="3251" actId="20577"/>
          <ac:spMkLst>
            <pc:docMk/>
            <pc:sldMk cId="1263245824" sldId="316"/>
            <ac:spMk id="3" creationId="{455B0591-2AB9-2317-3CD4-8A903C19EDD4}"/>
          </ac:spMkLst>
        </pc:spChg>
        <pc:graphicFrameChg chg="add mod">
          <ac:chgData name="Connie Brady" userId="d7b3ec554984ba1b" providerId="LiveId" clId="{19AB842A-687D-4F46-A687-D89EF7D5DA29}" dt="2025-01-24T23:55:27.529" v="1160" actId="1076"/>
          <ac:graphicFrameMkLst>
            <pc:docMk/>
            <pc:sldMk cId="1263245824" sldId="316"/>
            <ac:graphicFrameMk id="4" creationId="{EE512C1B-1D40-4D89-A442-9FED9608687C}"/>
          </ac:graphicFrameMkLst>
        </pc:graphicFrameChg>
      </pc:sldChg>
      <pc:sldChg chg="modSp add mod">
        <pc:chgData name="Connie Brady" userId="d7b3ec554984ba1b" providerId="LiveId" clId="{19AB842A-687D-4F46-A687-D89EF7D5DA29}" dt="2025-01-24T23:38:11.209" v="1016" actId="1076"/>
        <pc:sldMkLst>
          <pc:docMk/>
          <pc:sldMk cId="3134450490" sldId="317"/>
        </pc:sldMkLst>
        <pc:spChg chg="mod">
          <ac:chgData name="Connie Brady" userId="d7b3ec554984ba1b" providerId="LiveId" clId="{19AB842A-687D-4F46-A687-D89EF7D5DA29}" dt="2025-01-24T23:29:19.117" v="836" actId="20577"/>
          <ac:spMkLst>
            <pc:docMk/>
            <pc:sldMk cId="3134450490" sldId="317"/>
            <ac:spMk id="2" creationId="{E47C4442-C7AF-6B5C-5480-7010AF54DD39}"/>
          </ac:spMkLst>
        </pc:spChg>
        <pc:spChg chg="mod">
          <ac:chgData name="Connie Brady" userId="d7b3ec554984ba1b" providerId="LiveId" clId="{19AB842A-687D-4F46-A687-D89EF7D5DA29}" dt="2025-01-24T23:38:11.209" v="1016" actId="1076"/>
          <ac:spMkLst>
            <pc:docMk/>
            <pc:sldMk cId="3134450490" sldId="317"/>
            <ac:spMk id="3" creationId="{25504D14-C540-1108-A6F8-ED3BB9CF1955}"/>
          </ac:spMkLst>
        </pc:spChg>
      </pc:sldChg>
      <pc:sldChg chg="addSp delSp modSp add mod">
        <pc:chgData name="Connie Brady" userId="d7b3ec554984ba1b" providerId="LiveId" clId="{19AB842A-687D-4F46-A687-D89EF7D5DA29}" dt="2025-01-24T23:33:50.416" v="969" actId="20577"/>
        <pc:sldMkLst>
          <pc:docMk/>
          <pc:sldMk cId="4292664876" sldId="318"/>
        </pc:sldMkLst>
        <pc:spChg chg="mod">
          <ac:chgData name="Connie Brady" userId="d7b3ec554984ba1b" providerId="LiveId" clId="{19AB842A-687D-4F46-A687-D89EF7D5DA29}" dt="2025-01-24T23:33:50.416" v="969" actId="20577"/>
          <ac:spMkLst>
            <pc:docMk/>
            <pc:sldMk cId="4292664876" sldId="318"/>
            <ac:spMk id="2" creationId="{BDFC55D5-909F-BF51-4E09-1B429AE56EC5}"/>
          </ac:spMkLst>
        </pc:spChg>
        <pc:spChg chg="del mod">
          <ac:chgData name="Connie Brady" userId="d7b3ec554984ba1b" providerId="LiveId" clId="{19AB842A-687D-4F46-A687-D89EF7D5DA29}" dt="2025-01-24T23:33:18.999" v="945" actId="478"/>
          <ac:spMkLst>
            <pc:docMk/>
            <pc:sldMk cId="4292664876" sldId="318"/>
            <ac:spMk id="3" creationId="{EF6F9630-E19A-81A1-AA6B-9EEFF9B24EDC}"/>
          </ac:spMkLst>
        </pc:spChg>
        <pc:graphicFrameChg chg="add mod modGraphic">
          <ac:chgData name="Connie Brady" userId="d7b3ec554984ba1b" providerId="LiveId" clId="{19AB842A-687D-4F46-A687-D89EF7D5DA29}" dt="2025-01-24T23:33:29.513" v="947" actId="14100"/>
          <ac:graphicFrameMkLst>
            <pc:docMk/>
            <pc:sldMk cId="4292664876" sldId="318"/>
            <ac:graphicFrameMk id="4" creationId="{E5CD1A21-72E9-9BAE-0778-04C07F9E9880}"/>
          </ac:graphicFrameMkLst>
        </pc:graphicFrameChg>
      </pc:sldChg>
      <pc:sldChg chg="modSp add mod ord">
        <pc:chgData name="Connie Brady" userId="d7b3ec554984ba1b" providerId="LiveId" clId="{19AB842A-687D-4F46-A687-D89EF7D5DA29}" dt="2025-01-24T23:37:55.344" v="1015" actId="1076"/>
        <pc:sldMkLst>
          <pc:docMk/>
          <pc:sldMk cId="2697422142" sldId="319"/>
        </pc:sldMkLst>
        <pc:spChg chg="mod">
          <ac:chgData name="Connie Brady" userId="d7b3ec554984ba1b" providerId="LiveId" clId="{19AB842A-687D-4F46-A687-D89EF7D5DA29}" dt="2025-01-24T23:34:28.770" v="990" actId="20577"/>
          <ac:spMkLst>
            <pc:docMk/>
            <pc:sldMk cId="2697422142" sldId="319"/>
            <ac:spMk id="2" creationId="{54593C0C-3602-482A-0A8D-4E3AD8AC91E7}"/>
          </ac:spMkLst>
        </pc:spChg>
        <pc:spChg chg="mod">
          <ac:chgData name="Connie Brady" userId="d7b3ec554984ba1b" providerId="LiveId" clId="{19AB842A-687D-4F46-A687-D89EF7D5DA29}" dt="2025-01-24T23:37:55.344" v="1015" actId="1076"/>
          <ac:spMkLst>
            <pc:docMk/>
            <pc:sldMk cId="2697422142" sldId="319"/>
            <ac:spMk id="3" creationId="{17E85F0B-9295-C875-BB41-D9E4516D79F9}"/>
          </ac:spMkLst>
        </pc:spChg>
      </pc:sldChg>
      <pc:sldChg chg="addSp delSp modSp add mod">
        <pc:chgData name="Connie Brady" userId="d7b3ec554984ba1b" providerId="LiveId" clId="{19AB842A-687D-4F46-A687-D89EF7D5DA29}" dt="2025-01-24T23:57:55.309" v="1161" actId="20577"/>
        <pc:sldMkLst>
          <pc:docMk/>
          <pc:sldMk cId="3313976240" sldId="320"/>
        </pc:sldMkLst>
        <pc:spChg chg="mod">
          <ac:chgData name="Connie Brady" userId="d7b3ec554984ba1b" providerId="LiveId" clId="{19AB842A-687D-4F46-A687-D89EF7D5DA29}" dt="2025-01-24T23:37:31.178" v="1011" actId="1076"/>
          <ac:spMkLst>
            <pc:docMk/>
            <pc:sldMk cId="3313976240" sldId="320"/>
            <ac:spMk id="2" creationId="{7474A248-E6ED-DD70-0D7D-7E5116A8683C}"/>
          </ac:spMkLst>
        </pc:spChg>
        <pc:spChg chg="del">
          <ac:chgData name="Connie Brady" userId="d7b3ec554984ba1b" providerId="LiveId" clId="{19AB842A-687D-4F46-A687-D89EF7D5DA29}" dt="2025-01-24T23:35:57.518" v="1000" actId="478"/>
          <ac:spMkLst>
            <pc:docMk/>
            <pc:sldMk cId="3313976240" sldId="320"/>
            <ac:spMk id="3" creationId="{8A8E07BF-8496-24EE-E82C-D6DCF3EB708B}"/>
          </ac:spMkLst>
        </pc:spChg>
        <pc:spChg chg="add del mod">
          <ac:chgData name="Connie Brady" userId="d7b3ec554984ba1b" providerId="LiveId" clId="{19AB842A-687D-4F46-A687-D89EF7D5DA29}" dt="2025-01-24T23:36:00.225" v="1001" actId="478"/>
          <ac:spMkLst>
            <pc:docMk/>
            <pc:sldMk cId="3313976240" sldId="320"/>
            <ac:spMk id="5" creationId="{C00276B4-858D-AA34-7F62-18AED8090487}"/>
          </ac:spMkLst>
        </pc:spChg>
        <pc:graphicFrameChg chg="add mod modGraphic">
          <ac:chgData name="Connie Brady" userId="d7b3ec554984ba1b" providerId="LiveId" clId="{19AB842A-687D-4F46-A687-D89EF7D5DA29}" dt="2025-01-24T23:57:55.309" v="1161" actId="20577"/>
          <ac:graphicFrameMkLst>
            <pc:docMk/>
            <pc:sldMk cId="3313976240" sldId="320"/>
            <ac:graphicFrameMk id="6" creationId="{7EB0CA72-9699-C455-EB0E-838DA2060261}"/>
          </ac:graphicFrameMkLst>
        </pc:graphicFrameChg>
      </pc:sldChg>
      <pc:sldChg chg="modSp add mod ord">
        <pc:chgData name="Connie Brady" userId="d7b3ec554984ba1b" providerId="LiveId" clId="{19AB842A-687D-4F46-A687-D89EF7D5DA29}" dt="2025-01-25T00:02:24.571" v="1289"/>
        <pc:sldMkLst>
          <pc:docMk/>
          <pc:sldMk cId="1331955548" sldId="321"/>
        </pc:sldMkLst>
        <pc:spChg chg="mod">
          <ac:chgData name="Connie Brady" userId="d7b3ec554984ba1b" providerId="LiveId" clId="{19AB842A-687D-4F46-A687-D89EF7D5DA29}" dt="2025-01-25T00:01:02.652" v="1282" actId="20577"/>
          <ac:spMkLst>
            <pc:docMk/>
            <pc:sldMk cId="1331955548" sldId="321"/>
            <ac:spMk id="2" creationId="{88881DBE-6718-5ACC-99E4-A304DF4605EB}"/>
          </ac:spMkLst>
        </pc:spChg>
        <pc:spChg chg="mod">
          <ac:chgData name="Connie Brady" userId="d7b3ec554984ba1b" providerId="LiveId" clId="{19AB842A-687D-4F46-A687-D89EF7D5DA29}" dt="2025-01-25T00:02:24.571" v="1289"/>
          <ac:spMkLst>
            <pc:docMk/>
            <pc:sldMk cId="1331955548" sldId="321"/>
            <ac:spMk id="3" creationId="{3C07932A-403D-4A7C-E6AD-5A905D7E456A}"/>
          </ac:spMkLst>
        </pc:spChg>
      </pc:sldChg>
      <pc:sldChg chg="modSp add mod">
        <pc:chgData name="Connie Brady" userId="d7b3ec554984ba1b" providerId="LiveId" clId="{19AB842A-687D-4F46-A687-D89EF7D5DA29}" dt="2025-01-25T00:00:16.065" v="1237"/>
        <pc:sldMkLst>
          <pc:docMk/>
          <pc:sldMk cId="2004875176" sldId="322"/>
        </pc:sldMkLst>
        <pc:spChg chg="mod">
          <ac:chgData name="Connie Brady" userId="d7b3ec554984ba1b" providerId="LiveId" clId="{19AB842A-687D-4F46-A687-D89EF7D5DA29}" dt="2025-01-25T00:00:16.065" v="1237"/>
          <ac:spMkLst>
            <pc:docMk/>
            <pc:sldMk cId="2004875176" sldId="322"/>
            <ac:spMk id="3" creationId="{E82E8625-EE61-5E37-4D9E-4CC6BC21FC17}"/>
          </ac:spMkLst>
        </pc:spChg>
      </pc:sldChg>
      <pc:sldChg chg="addSp delSp modSp add mod ord">
        <pc:chgData name="Connie Brady" userId="d7b3ec554984ba1b" providerId="LiveId" clId="{19AB842A-687D-4F46-A687-D89EF7D5DA29}" dt="2025-01-25T01:01:20.179" v="3412" actId="20577"/>
        <pc:sldMkLst>
          <pc:docMk/>
          <pc:sldMk cId="288308586" sldId="323"/>
        </pc:sldMkLst>
        <pc:spChg chg="mod">
          <ac:chgData name="Connie Brady" userId="d7b3ec554984ba1b" providerId="LiveId" clId="{19AB842A-687D-4F46-A687-D89EF7D5DA29}" dt="2025-01-25T01:01:20.179" v="3412" actId="20577"/>
          <ac:spMkLst>
            <pc:docMk/>
            <pc:sldMk cId="288308586" sldId="323"/>
            <ac:spMk id="2" creationId="{6C878AD0-0F74-58DA-23DE-DA07F2863F62}"/>
          </ac:spMkLst>
        </pc:spChg>
        <pc:spChg chg="del mod">
          <ac:chgData name="Connie Brady" userId="d7b3ec554984ba1b" providerId="LiveId" clId="{19AB842A-687D-4F46-A687-D89EF7D5DA29}" dt="2025-01-25T00:33:11.877" v="2240" actId="478"/>
          <ac:spMkLst>
            <pc:docMk/>
            <pc:sldMk cId="288308586" sldId="323"/>
            <ac:spMk id="3" creationId="{3BD92983-98A7-3869-F07B-C246D13BA3B9}"/>
          </ac:spMkLst>
        </pc:spChg>
        <pc:graphicFrameChg chg="add mod modGraphic">
          <ac:chgData name="Connie Brady" userId="d7b3ec554984ba1b" providerId="LiveId" clId="{19AB842A-687D-4F46-A687-D89EF7D5DA29}" dt="2025-01-25T00:56:10.572" v="3380" actId="113"/>
          <ac:graphicFrameMkLst>
            <pc:docMk/>
            <pc:sldMk cId="288308586" sldId="323"/>
            <ac:graphicFrameMk id="4" creationId="{D8F69103-944F-56D6-EC4A-0B0FEFCF98D5}"/>
          </ac:graphicFrameMkLst>
        </pc:graphicFrameChg>
      </pc:sldChg>
      <pc:sldChg chg="modSp add mod ord">
        <pc:chgData name="Connie Brady" userId="d7b3ec554984ba1b" providerId="LiveId" clId="{19AB842A-687D-4F46-A687-D89EF7D5DA29}" dt="2025-01-25T01:01:12.622" v="3402" actId="20577"/>
        <pc:sldMkLst>
          <pc:docMk/>
          <pc:sldMk cId="3386279631" sldId="324"/>
        </pc:sldMkLst>
        <pc:spChg chg="mod">
          <ac:chgData name="Connie Brady" userId="d7b3ec554984ba1b" providerId="LiveId" clId="{19AB842A-687D-4F46-A687-D89EF7D5DA29}" dt="2025-01-25T01:01:12.622" v="3402" actId="20577"/>
          <ac:spMkLst>
            <pc:docMk/>
            <pc:sldMk cId="3386279631" sldId="324"/>
            <ac:spMk id="2" creationId="{3266E1CC-35A9-207B-E8F0-CDDE9AE35B4F}"/>
          </ac:spMkLst>
        </pc:spChg>
        <pc:spChg chg="mod">
          <ac:chgData name="Connie Brady" userId="d7b3ec554984ba1b" providerId="LiveId" clId="{19AB842A-687D-4F46-A687-D89EF7D5DA29}" dt="2025-01-25T00:54:42.548" v="3377" actId="20577"/>
          <ac:spMkLst>
            <pc:docMk/>
            <pc:sldMk cId="3386279631" sldId="324"/>
            <ac:spMk id="3" creationId="{F7094C77-7C5D-1416-71D0-C71B70886944}"/>
          </ac:spMkLst>
        </pc:spChg>
      </pc:sldChg>
      <pc:sldChg chg="modSp add mod ord">
        <pc:chgData name="Connie Brady" userId="d7b3ec554984ba1b" providerId="LiveId" clId="{19AB842A-687D-4F46-A687-D89EF7D5DA29}" dt="2025-01-25T01:01:31.361" v="3436" actId="20577"/>
        <pc:sldMkLst>
          <pc:docMk/>
          <pc:sldMk cId="1020365896" sldId="325"/>
        </pc:sldMkLst>
        <pc:spChg chg="mod">
          <ac:chgData name="Connie Brady" userId="d7b3ec554984ba1b" providerId="LiveId" clId="{19AB842A-687D-4F46-A687-D89EF7D5DA29}" dt="2025-01-25T01:01:31.361" v="3436" actId="20577"/>
          <ac:spMkLst>
            <pc:docMk/>
            <pc:sldMk cId="1020365896" sldId="325"/>
            <ac:spMk id="2" creationId="{7B15E829-AA82-0454-921C-1798ACD561D3}"/>
          </ac:spMkLst>
        </pc:spChg>
        <pc:spChg chg="mod">
          <ac:chgData name="Connie Brady" userId="d7b3ec554984ba1b" providerId="LiveId" clId="{19AB842A-687D-4F46-A687-D89EF7D5DA29}" dt="2025-01-25T00:46:50.133" v="3149" actId="20577"/>
          <ac:spMkLst>
            <pc:docMk/>
            <pc:sldMk cId="1020365896" sldId="325"/>
            <ac:spMk id="3" creationId="{039FD8A4-D4D5-0051-ECCA-25D905BF203C}"/>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d.docs.live.net/d7b3ec554984ba1b/Desktop/Differential%20Tuition%20Graph.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a:t>Growth in Undergraduate Services, SCH, and Differential Tuition</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91369203849519"/>
          <c:y val="0.27342592592592591"/>
          <c:w val="0.6988512685914261"/>
          <c:h val="0.51327136191309419"/>
        </c:manualLayout>
      </c:layout>
      <c:barChart>
        <c:barDir val="col"/>
        <c:grouping val="clustered"/>
        <c:varyColors val="0"/>
        <c:ser>
          <c:idx val="1"/>
          <c:order val="1"/>
          <c:tx>
            <c:strRef>
              <c:f>Sheet1!$A$4</c:f>
              <c:strCache>
                <c:ptCount val="1"/>
                <c:pt idx="0">
                  <c:v>Undergraduate Student Services</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Sheet1!$B$2:$E$2</c:f>
              <c:strCache>
                <c:ptCount val="4"/>
                <c:pt idx="0">
                  <c:v>FY22</c:v>
                </c:pt>
                <c:pt idx="1">
                  <c:v>FY23</c:v>
                </c:pt>
                <c:pt idx="2">
                  <c:v>FY24</c:v>
                </c:pt>
                <c:pt idx="3">
                  <c:v>FY25 (Est.)</c:v>
                </c:pt>
              </c:strCache>
            </c:strRef>
          </c:cat>
          <c:val>
            <c:numRef>
              <c:f>Sheet1!$B$4:$E$4</c:f>
              <c:numCache>
                <c:formatCode>_("$"* #,##0_);_("$"* \(#,##0\);_("$"* "-"??_);_(@_)</c:formatCode>
                <c:ptCount val="4"/>
                <c:pt idx="0">
                  <c:v>2278497</c:v>
                </c:pt>
                <c:pt idx="1">
                  <c:v>2621910</c:v>
                </c:pt>
                <c:pt idx="2">
                  <c:v>2905044</c:v>
                </c:pt>
                <c:pt idx="3">
                  <c:v>3090772</c:v>
                </c:pt>
              </c:numCache>
            </c:numRef>
          </c:val>
          <c:extLst>
            <c:ext xmlns:c16="http://schemas.microsoft.com/office/drawing/2014/chart" uri="{C3380CC4-5D6E-409C-BE32-E72D297353CC}">
              <c16:uniqueId val="{00000000-4EBC-4C81-A14F-758A4C98660D}"/>
            </c:ext>
          </c:extLst>
        </c:ser>
        <c:dLbls>
          <c:showLegendKey val="0"/>
          <c:showVal val="0"/>
          <c:showCatName val="0"/>
          <c:showSerName val="0"/>
          <c:showPercent val="0"/>
          <c:showBubbleSize val="0"/>
        </c:dLbls>
        <c:gapWidth val="219"/>
        <c:overlap val="-27"/>
        <c:axId val="632488224"/>
        <c:axId val="632467104"/>
      </c:barChart>
      <c:lineChart>
        <c:grouping val="standard"/>
        <c:varyColors val="0"/>
        <c:ser>
          <c:idx val="2"/>
          <c:order val="2"/>
          <c:tx>
            <c:strRef>
              <c:f>Sheet1!$A$5</c:f>
              <c:strCache>
                <c:ptCount val="1"/>
                <c:pt idx="0">
                  <c:v>Differential Tuition</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cat>
            <c:strRef>
              <c:f>Sheet1!$B$2:$E$2</c:f>
              <c:strCache>
                <c:ptCount val="4"/>
                <c:pt idx="0">
                  <c:v>FY22</c:v>
                </c:pt>
                <c:pt idx="1">
                  <c:v>FY23</c:v>
                </c:pt>
                <c:pt idx="2">
                  <c:v>FY24</c:v>
                </c:pt>
                <c:pt idx="3">
                  <c:v>FY25 (Est.)</c:v>
                </c:pt>
              </c:strCache>
            </c:strRef>
          </c:cat>
          <c:val>
            <c:numRef>
              <c:f>Sheet1!$B$5:$E$5</c:f>
              <c:numCache>
                <c:formatCode>_("$"* #,##0_);_("$"* \(#,##0\);_("$"* "-"??_);_(@_)</c:formatCode>
                <c:ptCount val="4"/>
                <c:pt idx="0">
                  <c:v>1621800</c:v>
                </c:pt>
                <c:pt idx="1">
                  <c:v>1760980</c:v>
                </c:pt>
                <c:pt idx="2">
                  <c:v>1904240</c:v>
                </c:pt>
                <c:pt idx="3">
                  <c:v>2000000</c:v>
                </c:pt>
              </c:numCache>
            </c:numRef>
          </c:val>
          <c:smooth val="0"/>
          <c:extLst>
            <c:ext xmlns:c16="http://schemas.microsoft.com/office/drawing/2014/chart" uri="{C3380CC4-5D6E-409C-BE32-E72D297353CC}">
              <c16:uniqueId val="{00000001-4EBC-4C81-A14F-758A4C98660D}"/>
            </c:ext>
          </c:extLst>
        </c:ser>
        <c:dLbls>
          <c:showLegendKey val="0"/>
          <c:showVal val="0"/>
          <c:showCatName val="0"/>
          <c:showSerName val="0"/>
          <c:showPercent val="0"/>
          <c:showBubbleSize val="0"/>
        </c:dLbls>
        <c:marker val="1"/>
        <c:smooth val="0"/>
        <c:axId val="632488224"/>
        <c:axId val="632467104"/>
      </c:lineChart>
      <c:lineChart>
        <c:grouping val="standard"/>
        <c:varyColors val="0"/>
        <c:ser>
          <c:idx val="0"/>
          <c:order val="0"/>
          <c:tx>
            <c:strRef>
              <c:f>Sheet1!$A$3</c:f>
              <c:strCache>
                <c:ptCount val="1"/>
                <c:pt idx="0">
                  <c:v>SCH</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strRef>
              <c:f>Sheet1!$B$2:$E$2</c:f>
              <c:strCache>
                <c:ptCount val="4"/>
                <c:pt idx="0">
                  <c:v>FY22</c:v>
                </c:pt>
                <c:pt idx="1">
                  <c:v>FY23</c:v>
                </c:pt>
                <c:pt idx="2">
                  <c:v>FY24</c:v>
                </c:pt>
                <c:pt idx="3">
                  <c:v>FY25 (Est.)</c:v>
                </c:pt>
              </c:strCache>
            </c:strRef>
          </c:cat>
          <c:val>
            <c:numRef>
              <c:f>Sheet1!$B$3:$E$3</c:f>
              <c:numCache>
                <c:formatCode>_(* #,##0_);_(* \(#,##0\);_(* "-"??_);_(@_)</c:formatCode>
                <c:ptCount val="4"/>
                <c:pt idx="0">
                  <c:v>81090</c:v>
                </c:pt>
                <c:pt idx="1">
                  <c:v>88049</c:v>
                </c:pt>
                <c:pt idx="2">
                  <c:v>95212</c:v>
                </c:pt>
                <c:pt idx="3">
                  <c:v>100000</c:v>
                </c:pt>
              </c:numCache>
            </c:numRef>
          </c:val>
          <c:smooth val="0"/>
          <c:extLst>
            <c:ext xmlns:c16="http://schemas.microsoft.com/office/drawing/2014/chart" uri="{C3380CC4-5D6E-409C-BE32-E72D297353CC}">
              <c16:uniqueId val="{00000002-4EBC-4C81-A14F-758A4C98660D}"/>
            </c:ext>
          </c:extLst>
        </c:ser>
        <c:dLbls>
          <c:showLegendKey val="0"/>
          <c:showVal val="0"/>
          <c:showCatName val="0"/>
          <c:showSerName val="0"/>
          <c:showPercent val="0"/>
          <c:showBubbleSize val="0"/>
        </c:dLbls>
        <c:marker val="1"/>
        <c:smooth val="0"/>
        <c:axId val="632483424"/>
        <c:axId val="632470944"/>
      </c:lineChart>
      <c:catAx>
        <c:axId val="6324882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2467104"/>
        <c:crosses val="autoZero"/>
        <c:auto val="1"/>
        <c:lblAlgn val="ctr"/>
        <c:lblOffset val="100"/>
        <c:noMultiLvlLbl val="0"/>
      </c:catAx>
      <c:valAx>
        <c:axId val="632467104"/>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2488224"/>
        <c:crosses val="autoZero"/>
        <c:crossBetween val="between"/>
      </c:valAx>
      <c:valAx>
        <c:axId val="632470944"/>
        <c:scaling>
          <c:orientation val="minMax"/>
        </c:scaling>
        <c:delete val="0"/>
        <c:axPos val="r"/>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2483424"/>
        <c:crosses val="max"/>
        <c:crossBetween val="between"/>
      </c:valAx>
      <c:catAx>
        <c:axId val="632483424"/>
        <c:scaling>
          <c:orientation val="minMax"/>
        </c:scaling>
        <c:delete val="1"/>
        <c:axPos val="b"/>
        <c:numFmt formatCode="General" sourceLinked="1"/>
        <c:majorTickMark val="none"/>
        <c:minorTickMark val="none"/>
        <c:tickLblPos val="nextTo"/>
        <c:crossAx val="63247094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D75854-5449-5742-91FA-1BEFEDB4C830}" type="datetimeFigureOut">
              <a:rPr lang="en-US" smtClean="0"/>
              <a:t>1/28/2025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52C29B-0625-D449-A9A3-8E855D4044E2}" type="slidenum">
              <a:rPr lang="en-US" smtClean="0"/>
              <a:t>‹#›</a:t>
            </a:fld>
            <a:endParaRPr lang="en-US"/>
          </a:p>
        </p:txBody>
      </p:sp>
    </p:spTree>
    <p:extLst>
      <p:ext uri="{BB962C8B-B14F-4D97-AF65-F5344CB8AC3E}">
        <p14:creationId xmlns:p14="http://schemas.microsoft.com/office/powerpoint/2010/main" val="2507062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52C29B-0625-D449-A9A3-8E855D4044E2}" type="slidenum">
              <a:rPr lang="en-US" smtClean="0"/>
              <a:t>0</a:t>
            </a:fld>
            <a:endParaRPr lang="en-US" dirty="0"/>
          </a:p>
        </p:txBody>
      </p:sp>
    </p:spTree>
    <p:extLst>
      <p:ext uri="{BB962C8B-B14F-4D97-AF65-F5344CB8AC3E}">
        <p14:creationId xmlns:p14="http://schemas.microsoft.com/office/powerpoint/2010/main" val="2821911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7FF14-8818-09C5-82EE-F062491C11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E347DA-6233-B54A-B58B-536D9F8E58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E1EF6B-978C-00EE-8968-58DBA5B4F34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C145958-C99F-5F94-7A66-0AA5757C6444}"/>
              </a:ext>
            </a:extLst>
          </p:cNvPr>
          <p:cNvSpPr>
            <a:spLocks noGrp="1"/>
          </p:cNvSpPr>
          <p:nvPr>
            <p:ph type="sldNum" sz="quarter" idx="5"/>
          </p:nvPr>
        </p:nvSpPr>
        <p:spPr/>
        <p:txBody>
          <a:bodyPr/>
          <a:lstStyle/>
          <a:p>
            <a:fld id="{7B52C29B-0625-D449-A9A3-8E855D4044E2}" type="slidenum">
              <a:rPr lang="en-US" smtClean="0"/>
              <a:t>9</a:t>
            </a:fld>
            <a:endParaRPr lang="en-US"/>
          </a:p>
        </p:txBody>
      </p:sp>
    </p:spTree>
    <p:extLst>
      <p:ext uri="{BB962C8B-B14F-4D97-AF65-F5344CB8AC3E}">
        <p14:creationId xmlns:p14="http://schemas.microsoft.com/office/powerpoint/2010/main" val="764871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52C29B-0625-D449-A9A3-8E855D4044E2}" type="slidenum">
              <a:rPr lang="en-US" smtClean="0"/>
              <a:t>10</a:t>
            </a:fld>
            <a:endParaRPr lang="en-US" dirty="0"/>
          </a:p>
        </p:txBody>
      </p:sp>
    </p:spTree>
    <p:extLst>
      <p:ext uri="{BB962C8B-B14F-4D97-AF65-F5344CB8AC3E}">
        <p14:creationId xmlns:p14="http://schemas.microsoft.com/office/powerpoint/2010/main" val="1536084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94E76F-9DC3-2359-D409-2CADBA6E50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639633-415E-C70E-73DC-41B8A20763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37B5FE-2FB3-7BA9-FCDF-4D576E52184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763073F-94F5-D9EA-B278-9F32FA699CBC}"/>
              </a:ext>
            </a:extLst>
          </p:cNvPr>
          <p:cNvSpPr>
            <a:spLocks noGrp="1"/>
          </p:cNvSpPr>
          <p:nvPr>
            <p:ph type="sldNum" sz="quarter" idx="5"/>
          </p:nvPr>
        </p:nvSpPr>
        <p:spPr/>
        <p:txBody>
          <a:bodyPr/>
          <a:lstStyle/>
          <a:p>
            <a:fld id="{7B52C29B-0625-D449-A9A3-8E855D4044E2}" type="slidenum">
              <a:rPr lang="en-US" smtClean="0"/>
              <a:t>11</a:t>
            </a:fld>
            <a:endParaRPr lang="en-US"/>
          </a:p>
        </p:txBody>
      </p:sp>
    </p:spTree>
    <p:extLst>
      <p:ext uri="{BB962C8B-B14F-4D97-AF65-F5344CB8AC3E}">
        <p14:creationId xmlns:p14="http://schemas.microsoft.com/office/powerpoint/2010/main" val="2853911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F78A5-83ED-6357-8C49-25BB8B3764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77158B-DA1F-B787-0651-59F6F6AAE6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186230-C939-F7B8-F56F-B33FEC238F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D207EF1-9AD5-BC8A-F75A-6AA1B75D1EE2}"/>
              </a:ext>
            </a:extLst>
          </p:cNvPr>
          <p:cNvSpPr>
            <a:spLocks noGrp="1"/>
          </p:cNvSpPr>
          <p:nvPr>
            <p:ph type="sldNum" sz="quarter" idx="5"/>
          </p:nvPr>
        </p:nvSpPr>
        <p:spPr/>
        <p:txBody>
          <a:bodyPr/>
          <a:lstStyle/>
          <a:p>
            <a:fld id="{7B52C29B-0625-D449-A9A3-8E855D4044E2}" type="slidenum">
              <a:rPr lang="en-US" smtClean="0"/>
              <a:t>12</a:t>
            </a:fld>
            <a:endParaRPr lang="en-US"/>
          </a:p>
        </p:txBody>
      </p:sp>
    </p:spTree>
    <p:extLst>
      <p:ext uri="{BB962C8B-B14F-4D97-AF65-F5344CB8AC3E}">
        <p14:creationId xmlns:p14="http://schemas.microsoft.com/office/powerpoint/2010/main" val="1759706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C5BC4F-6756-771B-F12D-D745F0B69E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DA1079-DC24-FFF1-4AC6-C80E6E2618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AD4D41-0B9F-D17F-84B3-DF9818023D3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7F33C15-F27A-CF35-DC76-74669625D8EC}"/>
              </a:ext>
            </a:extLst>
          </p:cNvPr>
          <p:cNvSpPr>
            <a:spLocks noGrp="1"/>
          </p:cNvSpPr>
          <p:nvPr>
            <p:ph type="sldNum" sz="quarter" idx="5"/>
          </p:nvPr>
        </p:nvSpPr>
        <p:spPr/>
        <p:txBody>
          <a:bodyPr/>
          <a:lstStyle/>
          <a:p>
            <a:fld id="{7B52C29B-0625-D449-A9A3-8E855D4044E2}" type="slidenum">
              <a:rPr lang="en-US" smtClean="0"/>
              <a:t>13</a:t>
            </a:fld>
            <a:endParaRPr lang="en-US"/>
          </a:p>
        </p:txBody>
      </p:sp>
    </p:spTree>
    <p:extLst>
      <p:ext uri="{BB962C8B-B14F-4D97-AF65-F5344CB8AC3E}">
        <p14:creationId xmlns:p14="http://schemas.microsoft.com/office/powerpoint/2010/main" val="4419049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52C29B-0625-D449-A9A3-8E855D4044E2}" type="slidenum">
              <a:rPr lang="en-US" smtClean="0"/>
              <a:t>14</a:t>
            </a:fld>
            <a:endParaRPr lang="en-US"/>
          </a:p>
        </p:txBody>
      </p:sp>
    </p:spTree>
    <p:extLst>
      <p:ext uri="{BB962C8B-B14F-4D97-AF65-F5344CB8AC3E}">
        <p14:creationId xmlns:p14="http://schemas.microsoft.com/office/powerpoint/2010/main" val="820476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52C29B-0625-D449-A9A3-8E855D4044E2}" type="slidenum">
              <a:rPr lang="en-US" smtClean="0"/>
              <a:t>1</a:t>
            </a:fld>
            <a:endParaRPr lang="en-US"/>
          </a:p>
        </p:txBody>
      </p:sp>
    </p:spTree>
    <p:extLst>
      <p:ext uri="{BB962C8B-B14F-4D97-AF65-F5344CB8AC3E}">
        <p14:creationId xmlns:p14="http://schemas.microsoft.com/office/powerpoint/2010/main" val="3188817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E02C7-3E1B-6A70-5E70-A8E078703C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E7B6CF-9881-85C0-8944-53A036691E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760149-B1DF-6952-28EB-0F149D3A59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A4AEB2-A711-84FF-6755-69E9DAA734E9}"/>
              </a:ext>
            </a:extLst>
          </p:cNvPr>
          <p:cNvSpPr>
            <a:spLocks noGrp="1"/>
          </p:cNvSpPr>
          <p:nvPr>
            <p:ph type="sldNum" sz="quarter" idx="5"/>
          </p:nvPr>
        </p:nvSpPr>
        <p:spPr/>
        <p:txBody>
          <a:bodyPr/>
          <a:lstStyle/>
          <a:p>
            <a:fld id="{7B52C29B-0625-D449-A9A3-8E855D4044E2}" type="slidenum">
              <a:rPr lang="en-US" smtClean="0"/>
              <a:t>2</a:t>
            </a:fld>
            <a:endParaRPr lang="en-US"/>
          </a:p>
        </p:txBody>
      </p:sp>
    </p:spTree>
    <p:extLst>
      <p:ext uri="{BB962C8B-B14F-4D97-AF65-F5344CB8AC3E}">
        <p14:creationId xmlns:p14="http://schemas.microsoft.com/office/powerpoint/2010/main" val="1894870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52C29B-0625-D449-A9A3-8E855D4044E2}" type="slidenum">
              <a:rPr lang="en-US" smtClean="0"/>
              <a:t>3</a:t>
            </a:fld>
            <a:endParaRPr lang="en-US"/>
          </a:p>
        </p:txBody>
      </p:sp>
    </p:spTree>
    <p:extLst>
      <p:ext uri="{BB962C8B-B14F-4D97-AF65-F5344CB8AC3E}">
        <p14:creationId xmlns:p14="http://schemas.microsoft.com/office/powerpoint/2010/main" val="2833023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C4B2B6-0056-F8B5-043F-7001670FA7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21F407-4E29-DD05-D1B9-C5FE80C5AB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C9B053-F827-2739-BC50-690694B104A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C09D1F7-E911-3FD5-76B8-A14DAE409D0F}"/>
              </a:ext>
            </a:extLst>
          </p:cNvPr>
          <p:cNvSpPr>
            <a:spLocks noGrp="1"/>
          </p:cNvSpPr>
          <p:nvPr>
            <p:ph type="sldNum" sz="quarter" idx="5"/>
          </p:nvPr>
        </p:nvSpPr>
        <p:spPr/>
        <p:txBody>
          <a:bodyPr/>
          <a:lstStyle/>
          <a:p>
            <a:fld id="{7B52C29B-0625-D449-A9A3-8E855D4044E2}" type="slidenum">
              <a:rPr lang="en-US" smtClean="0"/>
              <a:t>4</a:t>
            </a:fld>
            <a:endParaRPr lang="en-US"/>
          </a:p>
        </p:txBody>
      </p:sp>
    </p:spTree>
    <p:extLst>
      <p:ext uri="{BB962C8B-B14F-4D97-AF65-F5344CB8AC3E}">
        <p14:creationId xmlns:p14="http://schemas.microsoft.com/office/powerpoint/2010/main" val="1379734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30F8E-453C-D123-0F9D-4E1631CBD0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419C3E-BFDF-5516-6D6C-B06B8BA68F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FB3ADD-D899-8176-85EA-5034106163F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E4886D9-CF0C-7753-371E-1CE564242B05}"/>
              </a:ext>
            </a:extLst>
          </p:cNvPr>
          <p:cNvSpPr>
            <a:spLocks noGrp="1"/>
          </p:cNvSpPr>
          <p:nvPr>
            <p:ph type="sldNum" sz="quarter" idx="5"/>
          </p:nvPr>
        </p:nvSpPr>
        <p:spPr/>
        <p:txBody>
          <a:bodyPr/>
          <a:lstStyle/>
          <a:p>
            <a:fld id="{7B52C29B-0625-D449-A9A3-8E855D4044E2}" type="slidenum">
              <a:rPr lang="en-US" smtClean="0"/>
              <a:t>5</a:t>
            </a:fld>
            <a:endParaRPr lang="en-US"/>
          </a:p>
        </p:txBody>
      </p:sp>
    </p:spTree>
    <p:extLst>
      <p:ext uri="{BB962C8B-B14F-4D97-AF65-F5344CB8AC3E}">
        <p14:creationId xmlns:p14="http://schemas.microsoft.com/office/powerpoint/2010/main" val="2110024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EF9276-79AC-0FAE-38BC-3F6A7358C1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E3C2A2-15F2-6FF2-02C8-C306B46214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EBACBE-B92F-6AA5-288F-5297E81EE2F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4961279-B680-2ACA-9639-AF79C2CEE46E}"/>
              </a:ext>
            </a:extLst>
          </p:cNvPr>
          <p:cNvSpPr>
            <a:spLocks noGrp="1"/>
          </p:cNvSpPr>
          <p:nvPr>
            <p:ph type="sldNum" sz="quarter" idx="5"/>
          </p:nvPr>
        </p:nvSpPr>
        <p:spPr/>
        <p:txBody>
          <a:bodyPr/>
          <a:lstStyle/>
          <a:p>
            <a:fld id="{7B52C29B-0625-D449-A9A3-8E855D4044E2}" type="slidenum">
              <a:rPr lang="en-US" smtClean="0"/>
              <a:t>6</a:t>
            </a:fld>
            <a:endParaRPr lang="en-US"/>
          </a:p>
        </p:txBody>
      </p:sp>
    </p:spTree>
    <p:extLst>
      <p:ext uri="{BB962C8B-B14F-4D97-AF65-F5344CB8AC3E}">
        <p14:creationId xmlns:p14="http://schemas.microsoft.com/office/powerpoint/2010/main" val="4293715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703AC-A814-2443-A1FB-11C99C3834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C036F6-0F2C-B554-C61B-053455BA0E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34ED1F-526B-9CB2-C05B-359CC13FC8F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7148251-D343-1FFA-6393-CBD7F0A1883E}"/>
              </a:ext>
            </a:extLst>
          </p:cNvPr>
          <p:cNvSpPr>
            <a:spLocks noGrp="1"/>
          </p:cNvSpPr>
          <p:nvPr>
            <p:ph type="sldNum" sz="quarter" idx="5"/>
          </p:nvPr>
        </p:nvSpPr>
        <p:spPr/>
        <p:txBody>
          <a:bodyPr/>
          <a:lstStyle/>
          <a:p>
            <a:fld id="{7B52C29B-0625-D449-A9A3-8E855D4044E2}" type="slidenum">
              <a:rPr lang="en-US" smtClean="0"/>
              <a:t>7</a:t>
            </a:fld>
            <a:endParaRPr lang="en-US"/>
          </a:p>
        </p:txBody>
      </p:sp>
    </p:spTree>
    <p:extLst>
      <p:ext uri="{BB962C8B-B14F-4D97-AF65-F5344CB8AC3E}">
        <p14:creationId xmlns:p14="http://schemas.microsoft.com/office/powerpoint/2010/main" val="3166162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E6D1DA-DEA1-0F2B-FAF9-2632C2775F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ECCF0B-7B59-738C-034B-5B8826890E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F00A10-B2B2-644A-64E8-50B8AA3E799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0338F7F-AF52-9E6E-C264-7281F5DC383E}"/>
              </a:ext>
            </a:extLst>
          </p:cNvPr>
          <p:cNvSpPr>
            <a:spLocks noGrp="1"/>
          </p:cNvSpPr>
          <p:nvPr>
            <p:ph type="sldNum" sz="quarter" idx="5"/>
          </p:nvPr>
        </p:nvSpPr>
        <p:spPr/>
        <p:txBody>
          <a:bodyPr/>
          <a:lstStyle/>
          <a:p>
            <a:fld id="{7B52C29B-0625-D449-A9A3-8E855D4044E2}" type="slidenum">
              <a:rPr lang="en-US" smtClean="0"/>
              <a:t>8</a:t>
            </a:fld>
            <a:endParaRPr lang="en-US"/>
          </a:p>
        </p:txBody>
      </p:sp>
    </p:spTree>
    <p:extLst>
      <p:ext uri="{BB962C8B-B14F-4D97-AF65-F5344CB8AC3E}">
        <p14:creationId xmlns:p14="http://schemas.microsoft.com/office/powerpoint/2010/main" val="2109299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Option 1 — UO Green">
    <p:bg>
      <p:bgPr>
        <a:solidFill>
          <a:schemeClr val="tx2"/>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7443B6-44A9-90AC-9DAD-B065161EE09D}"/>
              </a:ext>
            </a:extLst>
          </p:cNvPr>
          <p:cNvSpPr>
            <a:spLocks noGrp="1"/>
          </p:cNvSpPr>
          <p:nvPr>
            <p:ph type="title" hasCustomPrompt="1"/>
          </p:nvPr>
        </p:nvSpPr>
        <p:spPr>
          <a:xfrm>
            <a:off x="742949" y="762401"/>
            <a:ext cx="10706101" cy="1920390"/>
          </a:xfrm>
          <a:prstGeom prst="rect">
            <a:avLst/>
          </a:prstGeom>
        </p:spPr>
        <p:txBody>
          <a:bodyPr lIns="0" tIns="0" rIns="0" bIns="0" anchor="b" anchorCtr="0"/>
          <a:lstStyle>
            <a:lvl1pPr>
              <a:lnSpc>
                <a:spcPct val="80000"/>
              </a:lnSpc>
              <a:defRPr sz="5000" b="1" i="0">
                <a:solidFill>
                  <a:schemeClr val="bg2"/>
                </a:solidFill>
                <a:latin typeface="Source Sans Pro Black" panose="020B0503030403020204" pitchFamily="34" charset="0"/>
              </a:defRPr>
            </a:lvl1pPr>
          </a:lstStyle>
          <a:p>
            <a:r>
              <a:rPr lang="en-US" dirty="0"/>
              <a:t>UO Presentation Headline</a:t>
            </a:r>
          </a:p>
        </p:txBody>
      </p:sp>
      <p:sp>
        <p:nvSpPr>
          <p:cNvPr id="3" name="Text Placeholder 7">
            <a:extLst>
              <a:ext uri="{FF2B5EF4-FFF2-40B4-BE49-F238E27FC236}">
                <a16:creationId xmlns:a16="http://schemas.microsoft.com/office/drawing/2014/main" id="{481D98FB-BF12-3D10-68F2-B7117A79E3C7}"/>
              </a:ext>
            </a:extLst>
          </p:cNvPr>
          <p:cNvSpPr>
            <a:spLocks noGrp="1"/>
          </p:cNvSpPr>
          <p:nvPr>
            <p:ph type="body" sz="quarter" idx="11" hasCustomPrompt="1"/>
          </p:nvPr>
        </p:nvSpPr>
        <p:spPr>
          <a:xfrm>
            <a:off x="742950" y="2788420"/>
            <a:ext cx="10706100" cy="831273"/>
          </a:xfrm>
          <a:prstGeom prst="rect">
            <a:avLst/>
          </a:prstGeom>
        </p:spPr>
        <p:txBody>
          <a:bodyPr lIns="0" tIns="0" rIns="0" bIns="0"/>
          <a:lstStyle>
            <a:lvl1pPr marL="0" indent="0">
              <a:buNone/>
              <a:defRPr sz="3000" b="0" i="0">
                <a:solidFill>
                  <a:schemeClr val="bg2"/>
                </a:solidFill>
                <a:latin typeface="Source Sans Pro" panose="020B0503030403020204" pitchFamily="34" charset="0"/>
              </a:defRPr>
            </a:lvl1pPr>
          </a:lstStyle>
          <a:p>
            <a:pPr lvl="0"/>
            <a:r>
              <a:rPr lang="en-US" dirty="0"/>
              <a:t>Presentation sub-headline</a:t>
            </a:r>
          </a:p>
        </p:txBody>
      </p:sp>
      <p:sp>
        <p:nvSpPr>
          <p:cNvPr id="2" name="Text Placeholder 7">
            <a:extLst>
              <a:ext uri="{FF2B5EF4-FFF2-40B4-BE49-F238E27FC236}">
                <a16:creationId xmlns:a16="http://schemas.microsoft.com/office/drawing/2014/main" id="{9870E1DA-05DA-91D0-330A-1CEAE1BE4011}"/>
              </a:ext>
            </a:extLst>
          </p:cNvPr>
          <p:cNvSpPr>
            <a:spLocks noGrp="1"/>
          </p:cNvSpPr>
          <p:nvPr>
            <p:ph type="body" sz="quarter" idx="13" hasCustomPrompt="1"/>
          </p:nvPr>
        </p:nvSpPr>
        <p:spPr>
          <a:xfrm>
            <a:off x="742950" y="3868096"/>
            <a:ext cx="10706100" cy="381000"/>
          </a:xfrm>
          <a:prstGeom prst="rect">
            <a:avLst/>
          </a:prstGeom>
        </p:spPr>
        <p:txBody>
          <a:bodyPr lIns="0" tIns="0" rIns="0" bIns="0" anchor="b" anchorCtr="0"/>
          <a:lstStyle>
            <a:lvl1pPr marL="0" indent="0">
              <a:buNone/>
              <a:defRPr sz="2300" b="0" i="0">
                <a:solidFill>
                  <a:schemeClr val="bg2"/>
                </a:solidFill>
                <a:latin typeface="Source Sans Pro" panose="020B0503030403020204" pitchFamily="34" charset="0"/>
              </a:defRPr>
            </a:lvl1pPr>
          </a:lstStyle>
          <a:p>
            <a:pPr lvl="0"/>
            <a:r>
              <a:rPr lang="en-US" dirty="0"/>
              <a:t>Presenter Name and Title</a:t>
            </a:r>
          </a:p>
        </p:txBody>
      </p:sp>
      <p:sp>
        <p:nvSpPr>
          <p:cNvPr id="5" name="Text Placeholder 9">
            <a:extLst>
              <a:ext uri="{FF2B5EF4-FFF2-40B4-BE49-F238E27FC236}">
                <a16:creationId xmlns:a16="http://schemas.microsoft.com/office/drawing/2014/main" id="{D3A98DA2-8FC1-7F06-DE4C-C18206EFC83C}"/>
              </a:ext>
            </a:extLst>
          </p:cNvPr>
          <p:cNvSpPr>
            <a:spLocks noGrp="1"/>
          </p:cNvSpPr>
          <p:nvPr>
            <p:ph type="body" sz="quarter" idx="12" hasCustomPrompt="1"/>
          </p:nvPr>
        </p:nvSpPr>
        <p:spPr>
          <a:xfrm>
            <a:off x="742950" y="4338104"/>
            <a:ext cx="10706100" cy="221605"/>
          </a:xfrm>
          <a:prstGeom prst="rect">
            <a:avLst/>
          </a:prstGeom>
        </p:spPr>
        <p:txBody>
          <a:bodyPr lIns="0" tIns="0" rIns="0" bIns="0"/>
          <a:lstStyle>
            <a:lvl1pPr marL="0" indent="0">
              <a:buNone/>
              <a:defRPr sz="1800" b="0" i="0">
                <a:solidFill>
                  <a:schemeClr val="bg2"/>
                </a:solidFill>
                <a:latin typeface="Source Sans Pro" panose="020B0503030403020204" pitchFamily="34" charset="0"/>
              </a:defRPr>
            </a:lvl1pPr>
          </a:lstStyle>
          <a:p>
            <a:pPr lvl="0"/>
            <a:r>
              <a:rPr lang="en-US" dirty="0"/>
              <a:t>Month XX, XXXX</a:t>
            </a:r>
          </a:p>
        </p:txBody>
      </p:sp>
      <p:pic>
        <p:nvPicPr>
          <p:cNvPr id="7" name="Picture 6">
            <a:extLst>
              <a:ext uri="{FF2B5EF4-FFF2-40B4-BE49-F238E27FC236}">
                <a16:creationId xmlns:a16="http://schemas.microsoft.com/office/drawing/2014/main" id="{87837123-6DB9-6E65-1EC2-6535DBD4B3F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42949" y="5590764"/>
            <a:ext cx="2678677" cy="502252"/>
          </a:xfrm>
          <a:prstGeom prst="rect">
            <a:avLst/>
          </a:prstGeom>
        </p:spPr>
      </p:pic>
    </p:spTree>
    <p:extLst>
      <p:ext uri="{BB962C8B-B14F-4D97-AF65-F5344CB8AC3E}">
        <p14:creationId xmlns:p14="http://schemas.microsoft.com/office/powerpoint/2010/main" val="693802177"/>
      </p:ext>
    </p:extLst>
  </p:cSld>
  <p:clrMapOvr>
    <a:masterClrMapping/>
  </p:clrMapOvr>
  <p:extLst>
    <p:ext uri="{DCECCB84-F9BA-43D5-87BE-67443E8EF086}">
      <p15:sldGuideLst xmlns:p15="http://schemas.microsoft.com/office/powerpoint/2012/main">
        <p15:guide id="3" orient="horz" pos="480" userDrawn="1">
          <p15:clr>
            <a:srgbClr val="FBAE40"/>
          </p15:clr>
        </p15:guide>
        <p15:guide id="4" pos="45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Slide — Title, Subtitle, Text">
    <p:spTree>
      <p:nvGrpSpPr>
        <p:cNvPr id="1" name=""/>
        <p:cNvGrpSpPr/>
        <p:nvPr/>
      </p:nvGrpSpPr>
      <p:grpSpPr>
        <a:xfrm>
          <a:off x="0" y="0"/>
          <a:ext cx="0" cy="0"/>
          <a:chOff x="0" y="0"/>
          <a:chExt cx="0" cy="0"/>
        </a:xfrm>
      </p:grpSpPr>
      <p:sp>
        <p:nvSpPr>
          <p:cNvPr id="5" name="Google Shape;45;p28">
            <a:extLst>
              <a:ext uri="{FF2B5EF4-FFF2-40B4-BE49-F238E27FC236}">
                <a16:creationId xmlns:a16="http://schemas.microsoft.com/office/drawing/2014/main" id="{568E6BF1-6A4B-E674-146B-16F5C5CD699F}"/>
              </a:ext>
            </a:extLst>
          </p:cNvPr>
          <p:cNvSpPr txBox="1">
            <a:spLocks noGrp="1"/>
          </p:cNvSpPr>
          <p:nvPr>
            <p:ph type="ctrTitle" hasCustomPrompt="1"/>
          </p:nvPr>
        </p:nvSpPr>
        <p:spPr>
          <a:xfrm>
            <a:off x="742950" y="762000"/>
            <a:ext cx="10706102" cy="1057656"/>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3600"/>
              <a:buFont typeface="Arial"/>
              <a:buNone/>
              <a:defRPr sz="3700" b="1" i="0">
                <a:solidFill>
                  <a:schemeClr val="tx2"/>
                </a:solidFill>
                <a:latin typeface="Source Sans Pro Black" panose="020B0503030403020204" pitchFamily="34" charset="0"/>
                <a:ea typeface="Source Serif Pro" panose="02040603050405020204" pitchFamily="18"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dirty="0"/>
              <a:t>Headline: Source Sans Pro Black 37pt</a:t>
            </a:r>
          </a:p>
        </p:txBody>
      </p:sp>
      <p:sp>
        <p:nvSpPr>
          <p:cNvPr id="8" name="Text Placeholder 2">
            <a:extLst>
              <a:ext uri="{FF2B5EF4-FFF2-40B4-BE49-F238E27FC236}">
                <a16:creationId xmlns:a16="http://schemas.microsoft.com/office/drawing/2014/main" id="{6DC6400A-BEB5-4BD0-47DC-C97CADD7EB61}"/>
              </a:ext>
            </a:extLst>
          </p:cNvPr>
          <p:cNvSpPr>
            <a:spLocks noGrp="1"/>
          </p:cNvSpPr>
          <p:nvPr>
            <p:ph type="body" sz="quarter" idx="11" hasCustomPrompt="1"/>
          </p:nvPr>
        </p:nvSpPr>
        <p:spPr>
          <a:xfrm>
            <a:off x="742950" y="1919544"/>
            <a:ext cx="10706102" cy="516834"/>
          </a:xfrm>
          <a:prstGeom prst="rect">
            <a:avLst/>
          </a:prstGeom>
        </p:spPr>
        <p:txBody>
          <a:bodyPr lIns="0" tIns="0" rIns="0" bIns="0" anchor="b" anchorCtr="0"/>
          <a:lstStyle>
            <a:lvl1pPr marL="0" indent="0">
              <a:spcAft>
                <a:spcPts val="600"/>
              </a:spcAft>
              <a:buClr>
                <a:schemeClr val="tx2"/>
              </a:buClr>
              <a:buFont typeface="Arial" panose="020B0604020202020204" pitchFamily="34" charset="0"/>
              <a:buNone/>
              <a:tabLst/>
              <a:defRPr sz="2500" b="1" i="0">
                <a:latin typeface="Source Sans Pro Black" panose="020B0503030403020204" pitchFamily="34" charset="0"/>
              </a:defRPr>
            </a:lvl1pPr>
            <a:lvl2pPr marL="800100" indent="-342900">
              <a:spcAft>
                <a:spcPts val="600"/>
              </a:spcAft>
              <a:buClr>
                <a:schemeClr val="tx2"/>
              </a:buClr>
              <a:buFont typeface="Arial" panose="020B0604020202020204" pitchFamily="34" charset="0"/>
              <a:buChar char="•"/>
              <a:tabLst/>
              <a:defRPr sz="2200" b="0" i="0">
                <a:latin typeface="Source Sans Pro" panose="020B0503030403020204" pitchFamily="34" charset="0"/>
              </a:defRPr>
            </a:lvl2pPr>
            <a:lvl3pPr>
              <a:spcAft>
                <a:spcPts val="600"/>
              </a:spcAft>
              <a:buClr>
                <a:schemeClr val="tx2"/>
              </a:buClr>
              <a:defRPr b="0" i="0">
                <a:latin typeface="Source Sans Pro" panose="020B0503030403020204" pitchFamily="34" charset="0"/>
              </a:defRPr>
            </a:lvl3pPr>
            <a:lvl4pPr marL="1600200" indent="-228600">
              <a:spcAft>
                <a:spcPts val="600"/>
              </a:spcAft>
              <a:buClr>
                <a:schemeClr val="tx2"/>
              </a:buClr>
              <a:buFont typeface="System Font Regular"/>
              <a:buChar char="–"/>
              <a:defRPr b="0" i="0">
                <a:latin typeface="Source Sans Pro" panose="020B0503030403020204" pitchFamily="34" charset="0"/>
              </a:defRPr>
            </a:lvl4pPr>
            <a:lvl5pPr>
              <a:defRPr b="0" i="0">
                <a:latin typeface="Source Sans Pro" panose="020B0503030403020204" pitchFamily="34" charset="0"/>
              </a:defRPr>
            </a:lvl5pPr>
          </a:lstStyle>
          <a:p>
            <a:r>
              <a:rPr lang="en-US" dirty="0"/>
              <a:t>Subtitle — Source Sans Pro Black 25pt</a:t>
            </a:r>
          </a:p>
        </p:txBody>
      </p:sp>
      <p:sp>
        <p:nvSpPr>
          <p:cNvPr id="6" name="Text Placeholder 2">
            <a:extLst>
              <a:ext uri="{FF2B5EF4-FFF2-40B4-BE49-F238E27FC236}">
                <a16:creationId xmlns:a16="http://schemas.microsoft.com/office/drawing/2014/main" id="{BFE9442F-F91B-8011-4986-88E654BF5302}"/>
              </a:ext>
            </a:extLst>
          </p:cNvPr>
          <p:cNvSpPr>
            <a:spLocks noGrp="1"/>
          </p:cNvSpPr>
          <p:nvPr>
            <p:ph type="body" sz="quarter" idx="10" hasCustomPrompt="1"/>
          </p:nvPr>
        </p:nvSpPr>
        <p:spPr>
          <a:xfrm>
            <a:off x="742950" y="2543462"/>
            <a:ext cx="10706102" cy="3514438"/>
          </a:xfrm>
          <a:prstGeom prst="rect">
            <a:avLst/>
          </a:prstGeom>
        </p:spPr>
        <p:txBody>
          <a:bodyPr lIns="0" tIns="0" rIns="0" bIns="0">
            <a:normAutofit/>
          </a:bodyPr>
          <a:lstStyle>
            <a:lvl1pPr marL="0" indent="0">
              <a:lnSpc>
                <a:spcPct val="100000"/>
              </a:lnSpc>
              <a:spcAft>
                <a:spcPts val="300"/>
              </a:spcAft>
              <a:buClr>
                <a:schemeClr val="tx2"/>
              </a:buClr>
              <a:buFont typeface="Arial" panose="020B0604020202020204" pitchFamily="34" charset="0"/>
              <a:buNone/>
              <a:tabLst/>
              <a:defRPr sz="2200" b="0" i="0">
                <a:latin typeface="Source Sans Pro" panose="020B0503030403020204" pitchFamily="34" charset="0"/>
              </a:defRPr>
            </a:lvl1pPr>
            <a:lvl2pPr marL="800100" indent="-342900">
              <a:lnSpc>
                <a:spcPct val="100000"/>
              </a:lnSpc>
              <a:spcAft>
                <a:spcPts val="300"/>
              </a:spcAft>
              <a:buClr>
                <a:schemeClr val="tx2"/>
              </a:buClr>
              <a:buFont typeface="Arial" panose="020B0604020202020204" pitchFamily="34" charset="0"/>
              <a:buChar char="•"/>
              <a:tabLst/>
              <a:defRPr sz="2000" b="0" i="0">
                <a:latin typeface="Source Sans Pro" panose="020B0503030403020204" pitchFamily="34" charset="0"/>
              </a:defRPr>
            </a:lvl2pPr>
            <a:lvl3pPr>
              <a:lnSpc>
                <a:spcPct val="100000"/>
              </a:lnSpc>
              <a:spcAft>
                <a:spcPts val="300"/>
              </a:spcAft>
              <a:buClr>
                <a:schemeClr val="tx2"/>
              </a:buClr>
              <a:defRPr sz="1800" b="0" i="0">
                <a:latin typeface="Source Sans Pro" panose="020B0503030403020204" pitchFamily="34" charset="0"/>
              </a:defRPr>
            </a:lvl3pPr>
            <a:lvl4pPr marL="1600200" indent="-228600">
              <a:lnSpc>
                <a:spcPct val="100000"/>
              </a:lnSpc>
              <a:spcAft>
                <a:spcPts val="300"/>
              </a:spcAft>
              <a:buClr>
                <a:schemeClr val="tx2"/>
              </a:buClr>
              <a:buFont typeface="System Font Regular"/>
              <a:buChar char="–"/>
              <a:defRPr sz="1600" b="0" i="0">
                <a:latin typeface="Source Sans Pro" panose="020B0503030403020204" pitchFamily="34" charset="0"/>
              </a:defRPr>
            </a:lvl4pPr>
            <a:lvl5pPr>
              <a:defRPr b="0" i="0">
                <a:latin typeface="Source Sans Pro" panose="020B0503030403020204" pitchFamily="34" charset="0"/>
              </a:defRPr>
            </a:lvl5pPr>
          </a:lstStyle>
          <a:p>
            <a:r>
              <a:rPr lang="en-US" dirty="0"/>
              <a:t>Body text standard — Source Sans Pro Regular 22pt</a:t>
            </a:r>
          </a:p>
          <a:p>
            <a:pPr lvl="1"/>
            <a:r>
              <a:rPr lang="en-US" dirty="0"/>
              <a:t>Bullet 1 — Source Sans Pro Regular 20pt</a:t>
            </a:r>
          </a:p>
          <a:p>
            <a:pPr lvl="2"/>
            <a:r>
              <a:rPr lang="en-US" dirty="0"/>
              <a:t>Bullet 2 — Source Sans Pro Regular 18pt</a:t>
            </a:r>
          </a:p>
          <a:p>
            <a:pPr lvl="3"/>
            <a:r>
              <a:rPr lang="en-US" dirty="0"/>
              <a:t>Bullet 3 — Source Sans Pro Regular 16pt</a:t>
            </a:r>
          </a:p>
        </p:txBody>
      </p:sp>
      <p:sp>
        <p:nvSpPr>
          <p:cNvPr id="7" name="Google Shape;56;p30">
            <a:extLst>
              <a:ext uri="{FF2B5EF4-FFF2-40B4-BE49-F238E27FC236}">
                <a16:creationId xmlns:a16="http://schemas.microsoft.com/office/drawing/2014/main" id="{2CBC39E8-83F4-ECEB-7664-073993286341}"/>
              </a:ext>
            </a:extLst>
          </p:cNvPr>
          <p:cNvSpPr txBox="1">
            <a:spLocks/>
          </p:cNvSpPr>
          <p:nvPr userDrawn="1"/>
        </p:nvSpPr>
        <p:spPr>
          <a:xfrm>
            <a:off x="742950" y="6143267"/>
            <a:ext cx="11073848" cy="365125"/>
          </a:xfrm>
          <a:prstGeom prst="rect">
            <a:avLst/>
          </a:prstGeom>
          <a:noFill/>
          <a:ln>
            <a:noFill/>
          </a:ln>
        </p:spPr>
        <p:txBody>
          <a:bodyPr spcFirstLastPara="1" wrap="square" lIns="0" tIns="0" rIns="0" bIns="0" anchor="b" anchorCtr="0">
            <a:noAutofit/>
          </a:bodyPr>
          <a:lstStyle>
            <a:defPPr>
              <a:defRPr lang="en-US"/>
            </a:defPPr>
            <a:lvl1pPr marL="0" lvl="0" indent="0" algn="ctr" defTabSz="914400" rtl="0" eaLnBrk="1" latinLnBrk="0" hangingPunct="1">
              <a:spcBef>
                <a:spcPts val="0"/>
              </a:spcBef>
              <a:buNone/>
              <a:defRPr sz="1400" b="1" i="0" u="none" strike="noStrike" kern="1200" cap="none">
                <a:solidFill>
                  <a:schemeClr val="bg1"/>
                </a:solidFill>
                <a:latin typeface="Source Sans Pro Semibold" panose="020B0503030403020204" pitchFamily="34" charset="0"/>
                <a:ea typeface="Source Sans Pro Semibold" panose="020B0503030403020204" pitchFamily="34" charset="0"/>
                <a:cs typeface="Arial"/>
                <a:sym typeface="Arial"/>
              </a:defRPr>
            </a:lvl1pPr>
            <a:lvl2pPr marL="0" lvl="1"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2pPr>
            <a:lvl3pPr marL="0" lvl="2"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3pPr>
            <a:lvl4pPr marL="0" lvl="3"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4pPr>
            <a:lvl5pPr marL="0" lvl="4"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5pPr>
            <a:lvl6pPr marL="0" lvl="5"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6pPr>
            <a:lvl7pPr marL="0" lvl="6"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7pPr>
            <a:lvl8pPr marL="0" lvl="7"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8pPr>
            <a:lvl9pPr marL="0" lvl="8"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9pPr>
          </a:lstStyle>
          <a:p>
            <a:pPr algn="r"/>
            <a:r>
              <a:rPr lang="en-US" sz="1100" b="0" i="0" spc="280" baseline="0" dirty="0">
                <a:solidFill>
                  <a:schemeClr val="tx2"/>
                </a:solidFill>
                <a:latin typeface="Source Sans Pro" panose="020B0503030403020204" pitchFamily="34" charset="0"/>
              </a:rPr>
              <a:t>LUNDQUIST COLLEGE OF BUSINESS  </a:t>
            </a:r>
            <a:fld id="{00000000-1234-1234-1234-123412341234}" type="slidenum">
              <a:rPr lang="en-US" sz="1100" b="0" i="0" spc="200" baseline="0" smtClean="0">
                <a:solidFill>
                  <a:schemeClr val="tx2"/>
                </a:solidFill>
                <a:latin typeface="Source Sans Pro" panose="020B0503030403020204" pitchFamily="34" charset="0"/>
              </a:rPr>
              <a:pPr algn="r"/>
              <a:t>‹#›</a:t>
            </a:fld>
            <a:endParaRPr lang="en-US" sz="1100" b="0" i="0" spc="200" baseline="0" dirty="0">
              <a:solidFill>
                <a:schemeClr val="tx2"/>
              </a:solidFill>
              <a:latin typeface="Source Sans Pro" panose="020B0503030403020204" pitchFamily="34" charset="0"/>
            </a:endParaRPr>
          </a:p>
        </p:txBody>
      </p:sp>
    </p:spTree>
    <p:extLst>
      <p:ext uri="{BB962C8B-B14F-4D97-AF65-F5344CB8AC3E}">
        <p14:creationId xmlns:p14="http://schemas.microsoft.com/office/powerpoint/2010/main" val="3992638810"/>
      </p:ext>
    </p:extLst>
  </p:cSld>
  <p:clrMapOvr>
    <a:masterClrMapping/>
  </p:clrMapOvr>
  <p:extLst>
    <p:ext uri="{DCECCB84-F9BA-43D5-87BE-67443E8EF086}">
      <p15:sldGuideLst xmlns:p15="http://schemas.microsoft.com/office/powerpoint/2012/main">
        <p15:guide id="8" orient="horz" pos="1200" userDrawn="1">
          <p15:clr>
            <a:srgbClr val="FBAE40"/>
          </p15:clr>
        </p15:guide>
        <p15:guide id="9" pos="3840" userDrawn="1">
          <p15:clr>
            <a:srgbClr val="FBAE40"/>
          </p15:clr>
        </p15:guide>
        <p15:guide id="10" pos="456" userDrawn="1">
          <p15:clr>
            <a:srgbClr val="FBAE40"/>
          </p15:clr>
        </p15:guide>
        <p15:guide id="11" pos="7224" userDrawn="1">
          <p15:clr>
            <a:srgbClr val="FBAE40"/>
          </p15:clr>
        </p15:guide>
        <p15:guide id="12" orient="horz" pos="480" userDrawn="1">
          <p15:clr>
            <a:srgbClr val="FBAE40"/>
          </p15:clr>
        </p15:guide>
        <p15:guide id="13" orient="horz" pos="3816"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Slide — Title, Text, Photo">
    <p:spTree>
      <p:nvGrpSpPr>
        <p:cNvPr id="1" name=""/>
        <p:cNvGrpSpPr/>
        <p:nvPr/>
      </p:nvGrpSpPr>
      <p:grpSpPr>
        <a:xfrm>
          <a:off x="0" y="0"/>
          <a:ext cx="0" cy="0"/>
          <a:chOff x="0" y="0"/>
          <a:chExt cx="0" cy="0"/>
        </a:xfrm>
      </p:grpSpPr>
      <p:sp>
        <p:nvSpPr>
          <p:cNvPr id="5" name="Google Shape;45;p28">
            <a:extLst>
              <a:ext uri="{FF2B5EF4-FFF2-40B4-BE49-F238E27FC236}">
                <a16:creationId xmlns:a16="http://schemas.microsoft.com/office/drawing/2014/main" id="{568E6BF1-6A4B-E674-146B-16F5C5CD699F}"/>
              </a:ext>
            </a:extLst>
          </p:cNvPr>
          <p:cNvSpPr txBox="1">
            <a:spLocks noGrp="1"/>
          </p:cNvSpPr>
          <p:nvPr>
            <p:ph type="ctrTitle" hasCustomPrompt="1"/>
          </p:nvPr>
        </p:nvSpPr>
        <p:spPr>
          <a:xfrm>
            <a:off x="6105144" y="723787"/>
            <a:ext cx="5667756" cy="1042944"/>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3600"/>
              <a:buFont typeface="Arial"/>
              <a:buNone/>
              <a:defRPr sz="3700" b="1" i="0">
                <a:solidFill>
                  <a:schemeClr val="tx2"/>
                </a:solidFill>
                <a:latin typeface="Source Sans Pro Black" panose="020B0503030403020204" pitchFamily="34" charset="0"/>
                <a:ea typeface="Source Serif Pro" panose="02040603050405020204" pitchFamily="18"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dirty="0"/>
              <a:t>Headline: Source Sans Pro Black 37pt</a:t>
            </a:r>
          </a:p>
        </p:txBody>
      </p:sp>
      <p:sp>
        <p:nvSpPr>
          <p:cNvPr id="6" name="Text Placeholder 2">
            <a:extLst>
              <a:ext uri="{FF2B5EF4-FFF2-40B4-BE49-F238E27FC236}">
                <a16:creationId xmlns:a16="http://schemas.microsoft.com/office/drawing/2014/main" id="{56A8F5B6-9927-6C4F-AA79-043E881EB5B2}"/>
              </a:ext>
            </a:extLst>
          </p:cNvPr>
          <p:cNvSpPr>
            <a:spLocks noGrp="1"/>
          </p:cNvSpPr>
          <p:nvPr>
            <p:ph type="body" sz="quarter" idx="10" hasCustomPrompt="1"/>
          </p:nvPr>
        </p:nvSpPr>
        <p:spPr>
          <a:xfrm>
            <a:off x="6105144" y="1929300"/>
            <a:ext cx="5667756" cy="3586837"/>
          </a:xfrm>
          <a:prstGeom prst="rect">
            <a:avLst/>
          </a:prstGeom>
        </p:spPr>
        <p:txBody>
          <a:bodyPr lIns="0" tIns="0" rIns="0" bIns="0">
            <a:normAutofit/>
          </a:bodyPr>
          <a:lstStyle>
            <a:lvl1pPr marL="0" indent="0">
              <a:lnSpc>
                <a:spcPct val="100000"/>
              </a:lnSpc>
              <a:spcAft>
                <a:spcPts val="300"/>
              </a:spcAft>
              <a:buClr>
                <a:schemeClr val="tx2"/>
              </a:buClr>
              <a:buFont typeface="Arial" panose="020B0604020202020204" pitchFamily="34" charset="0"/>
              <a:buNone/>
              <a:tabLst/>
              <a:defRPr sz="2200" b="0" i="0">
                <a:latin typeface="Source Sans Pro" panose="020B0503030403020204" pitchFamily="34" charset="0"/>
              </a:defRPr>
            </a:lvl1pPr>
            <a:lvl2pPr marL="800100" indent="-342900">
              <a:lnSpc>
                <a:spcPct val="100000"/>
              </a:lnSpc>
              <a:spcAft>
                <a:spcPts val="300"/>
              </a:spcAft>
              <a:buClr>
                <a:schemeClr val="tx2"/>
              </a:buClr>
              <a:buFont typeface="Arial" panose="020B0604020202020204" pitchFamily="34" charset="0"/>
              <a:buChar char="•"/>
              <a:tabLst/>
              <a:defRPr sz="2000" b="0" i="0">
                <a:latin typeface="Source Sans Pro" panose="020B0503030403020204" pitchFamily="34" charset="0"/>
              </a:defRPr>
            </a:lvl2pPr>
            <a:lvl3pPr>
              <a:lnSpc>
                <a:spcPct val="100000"/>
              </a:lnSpc>
              <a:spcAft>
                <a:spcPts val="300"/>
              </a:spcAft>
              <a:buClr>
                <a:schemeClr val="tx2"/>
              </a:buClr>
              <a:defRPr sz="1800" b="0" i="0">
                <a:latin typeface="Source Sans Pro" panose="020B0503030403020204" pitchFamily="34" charset="0"/>
              </a:defRPr>
            </a:lvl3pPr>
            <a:lvl4pPr marL="1600200" indent="-228600">
              <a:lnSpc>
                <a:spcPct val="100000"/>
              </a:lnSpc>
              <a:spcAft>
                <a:spcPts val="300"/>
              </a:spcAft>
              <a:buClr>
                <a:schemeClr val="tx2"/>
              </a:buClr>
              <a:buFont typeface="System Font Regular"/>
              <a:buChar char="–"/>
              <a:defRPr sz="1600" b="0" i="0">
                <a:latin typeface="Source Sans Pro" panose="020B0503030403020204" pitchFamily="34" charset="0"/>
              </a:defRPr>
            </a:lvl4pPr>
            <a:lvl5pPr>
              <a:defRPr b="0" i="0">
                <a:latin typeface="Source Sans Pro" panose="020B0503030403020204" pitchFamily="34" charset="0"/>
              </a:defRPr>
            </a:lvl5pPr>
          </a:lstStyle>
          <a:p>
            <a:r>
              <a:rPr lang="en-US" dirty="0"/>
              <a:t>Body text standard — Source Sans Pro Regular 22pt</a:t>
            </a:r>
          </a:p>
          <a:p>
            <a:pPr lvl="1"/>
            <a:r>
              <a:rPr lang="en-US" dirty="0"/>
              <a:t>Bullet 1 — Source Sans Pro Regular 20pt</a:t>
            </a:r>
          </a:p>
          <a:p>
            <a:pPr lvl="2"/>
            <a:r>
              <a:rPr lang="en-US" dirty="0"/>
              <a:t>Bullet 2 — Source Sans Pro Regular 18pt</a:t>
            </a:r>
          </a:p>
          <a:p>
            <a:pPr lvl="3"/>
            <a:r>
              <a:rPr lang="en-US" dirty="0"/>
              <a:t>Bullet 3 — Source Sans Pro Regular 16pt</a:t>
            </a:r>
          </a:p>
        </p:txBody>
      </p:sp>
      <p:sp>
        <p:nvSpPr>
          <p:cNvPr id="2" name="Picture Placeholder 1">
            <a:extLst>
              <a:ext uri="{FF2B5EF4-FFF2-40B4-BE49-F238E27FC236}">
                <a16:creationId xmlns:a16="http://schemas.microsoft.com/office/drawing/2014/main" id="{232765BB-2E8A-9C00-E95A-0E5E0847B41E}"/>
              </a:ext>
            </a:extLst>
          </p:cNvPr>
          <p:cNvSpPr>
            <a:spLocks noGrp="1"/>
          </p:cNvSpPr>
          <p:nvPr>
            <p:ph type="pic" sz="quarter" idx="13" hasCustomPrompt="1"/>
          </p:nvPr>
        </p:nvSpPr>
        <p:spPr>
          <a:xfrm>
            <a:off x="734786" y="736387"/>
            <a:ext cx="4751426" cy="5345354"/>
          </a:xfrm>
          <a:custGeom>
            <a:avLst/>
            <a:gdLst>
              <a:gd name="connsiteX0" fmla="*/ 0 w 6096000"/>
              <a:gd name="connsiteY0" fmla="*/ 0 h 6858000"/>
              <a:gd name="connsiteX1" fmla="*/ 6096000 w 6096000"/>
              <a:gd name="connsiteY1" fmla="*/ 0 h 6858000"/>
              <a:gd name="connsiteX2" fmla="*/ 6096000 w 6096000"/>
              <a:gd name="connsiteY2" fmla="*/ 6096000 h 6858000"/>
              <a:gd name="connsiteX3" fmla="*/ 5334000 w 6096000"/>
              <a:gd name="connsiteY3" fmla="*/ 6858000 h 6858000"/>
              <a:gd name="connsiteX4" fmla="*/ 0 w 6096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58000">
                <a:moveTo>
                  <a:pt x="0" y="0"/>
                </a:moveTo>
                <a:lnTo>
                  <a:pt x="6096000" y="0"/>
                </a:lnTo>
                <a:lnTo>
                  <a:pt x="6096000" y="6096000"/>
                </a:lnTo>
                <a:lnTo>
                  <a:pt x="5334000" y="6858000"/>
                </a:lnTo>
                <a:lnTo>
                  <a:pt x="0" y="6858000"/>
                </a:lnTo>
                <a:close/>
              </a:path>
            </a:pathLst>
          </a:custGeom>
        </p:spPr>
        <p:txBody>
          <a:bodyPr wrap="square" anchor="t" anchorCtr="0">
            <a:noAutofit/>
          </a:bodyPr>
          <a:lstStyle>
            <a:lvl1pPr algn="l">
              <a:defRPr sz="1800">
                <a:latin typeface="Source Sans Pro" panose="020B0503030403020204" pitchFamily="34" charset="0"/>
              </a:defRPr>
            </a:lvl1pPr>
          </a:lstStyle>
          <a:p>
            <a:r>
              <a:rPr lang="en-US" dirty="0"/>
              <a:t>Place photo on the left by double-clicking the icon</a:t>
            </a:r>
          </a:p>
        </p:txBody>
      </p:sp>
      <p:sp>
        <p:nvSpPr>
          <p:cNvPr id="8" name="Google Shape;56;p30">
            <a:extLst>
              <a:ext uri="{FF2B5EF4-FFF2-40B4-BE49-F238E27FC236}">
                <a16:creationId xmlns:a16="http://schemas.microsoft.com/office/drawing/2014/main" id="{18B2290B-9462-2197-59D1-3072199A7B66}"/>
              </a:ext>
            </a:extLst>
          </p:cNvPr>
          <p:cNvSpPr txBox="1">
            <a:spLocks/>
          </p:cNvSpPr>
          <p:nvPr userDrawn="1"/>
        </p:nvSpPr>
        <p:spPr>
          <a:xfrm>
            <a:off x="742950" y="6143267"/>
            <a:ext cx="11073848" cy="365125"/>
          </a:xfrm>
          <a:prstGeom prst="rect">
            <a:avLst/>
          </a:prstGeom>
          <a:noFill/>
          <a:ln>
            <a:noFill/>
          </a:ln>
        </p:spPr>
        <p:txBody>
          <a:bodyPr spcFirstLastPara="1" wrap="square" lIns="0" tIns="0" rIns="0" bIns="0" anchor="b" anchorCtr="0">
            <a:noAutofit/>
          </a:bodyPr>
          <a:lstStyle>
            <a:defPPr>
              <a:defRPr lang="en-US"/>
            </a:defPPr>
            <a:lvl1pPr marL="0" lvl="0" indent="0" algn="ctr" defTabSz="914400" rtl="0" eaLnBrk="1" latinLnBrk="0" hangingPunct="1">
              <a:spcBef>
                <a:spcPts val="0"/>
              </a:spcBef>
              <a:buNone/>
              <a:defRPr sz="1400" b="1" i="0" u="none" strike="noStrike" kern="1200" cap="none">
                <a:solidFill>
                  <a:schemeClr val="bg1"/>
                </a:solidFill>
                <a:latin typeface="Source Sans Pro Semibold" panose="020B0503030403020204" pitchFamily="34" charset="0"/>
                <a:ea typeface="Source Sans Pro Semibold" panose="020B0503030403020204" pitchFamily="34" charset="0"/>
                <a:cs typeface="Arial"/>
                <a:sym typeface="Arial"/>
              </a:defRPr>
            </a:lvl1pPr>
            <a:lvl2pPr marL="0" lvl="1"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2pPr>
            <a:lvl3pPr marL="0" lvl="2"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3pPr>
            <a:lvl4pPr marL="0" lvl="3"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4pPr>
            <a:lvl5pPr marL="0" lvl="4"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5pPr>
            <a:lvl6pPr marL="0" lvl="5"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6pPr>
            <a:lvl7pPr marL="0" lvl="6"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7pPr>
            <a:lvl8pPr marL="0" lvl="7"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8pPr>
            <a:lvl9pPr marL="0" lvl="8"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9pPr>
          </a:lstStyle>
          <a:p>
            <a:pPr algn="r"/>
            <a:r>
              <a:rPr lang="en-US" sz="1100" b="0" i="0" spc="280" baseline="0" dirty="0">
                <a:solidFill>
                  <a:schemeClr val="tx2"/>
                </a:solidFill>
                <a:latin typeface="Source Sans Pro" panose="020B0503030403020204" pitchFamily="34" charset="0"/>
              </a:rPr>
              <a:t>LUNDQUIST COLLEGE OF BUSINESS  </a:t>
            </a:r>
            <a:fld id="{00000000-1234-1234-1234-123412341234}" type="slidenum">
              <a:rPr lang="en-US" sz="1100" b="0" i="0" spc="200" baseline="0" smtClean="0">
                <a:solidFill>
                  <a:schemeClr val="tx2"/>
                </a:solidFill>
                <a:latin typeface="Source Sans Pro" panose="020B0503030403020204" pitchFamily="34" charset="0"/>
              </a:rPr>
              <a:pPr algn="r"/>
              <a:t>‹#›</a:t>
            </a:fld>
            <a:endParaRPr lang="en-US" sz="1100" b="0" i="0" spc="200" baseline="0" dirty="0">
              <a:solidFill>
                <a:schemeClr val="tx2"/>
              </a:solidFill>
              <a:latin typeface="Source Sans Pro" panose="020B0503030403020204" pitchFamily="34" charset="0"/>
            </a:endParaRPr>
          </a:p>
        </p:txBody>
      </p:sp>
    </p:spTree>
    <p:extLst>
      <p:ext uri="{BB962C8B-B14F-4D97-AF65-F5344CB8AC3E}">
        <p14:creationId xmlns:p14="http://schemas.microsoft.com/office/powerpoint/2010/main" val="381127760"/>
      </p:ext>
    </p:extLst>
  </p:cSld>
  <p:clrMapOvr>
    <a:masterClrMapping/>
  </p:clrMapOvr>
  <p:extLst>
    <p:ext uri="{DCECCB84-F9BA-43D5-87BE-67443E8EF086}">
      <p15:sldGuideLst xmlns:p15="http://schemas.microsoft.com/office/powerpoint/2012/main">
        <p15:guide id="2" orient="horz" pos="1224" userDrawn="1">
          <p15:clr>
            <a:srgbClr val="FBAE40"/>
          </p15:clr>
        </p15:guide>
        <p15:guide id="3" pos="3840">
          <p15:clr>
            <a:srgbClr val="FBAE40"/>
          </p15:clr>
        </p15:guide>
        <p15:guide id="4" pos="456">
          <p15:clr>
            <a:srgbClr val="FBAE40"/>
          </p15:clr>
        </p15:guide>
        <p15:guide id="5" pos="7416">
          <p15:clr>
            <a:srgbClr val="FBAE40"/>
          </p15:clr>
        </p15:guide>
        <p15:guide id="6" orient="horz" pos="456">
          <p15:clr>
            <a:srgbClr val="FBAE40"/>
          </p15:clr>
        </p15:guide>
        <p15:guide id="7" orient="horz" pos="381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Slide — Title, Subtitle, Text, Photo">
    <p:spTree>
      <p:nvGrpSpPr>
        <p:cNvPr id="1" name=""/>
        <p:cNvGrpSpPr/>
        <p:nvPr/>
      </p:nvGrpSpPr>
      <p:grpSpPr>
        <a:xfrm>
          <a:off x="0" y="0"/>
          <a:ext cx="0" cy="0"/>
          <a:chOff x="0" y="0"/>
          <a:chExt cx="0" cy="0"/>
        </a:xfrm>
      </p:grpSpPr>
      <p:sp>
        <p:nvSpPr>
          <p:cNvPr id="5" name="Google Shape;45;p28">
            <a:extLst>
              <a:ext uri="{FF2B5EF4-FFF2-40B4-BE49-F238E27FC236}">
                <a16:creationId xmlns:a16="http://schemas.microsoft.com/office/drawing/2014/main" id="{568E6BF1-6A4B-E674-146B-16F5C5CD699F}"/>
              </a:ext>
            </a:extLst>
          </p:cNvPr>
          <p:cNvSpPr txBox="1">
            <a:spLocks noGrp="1"/>
          </p:cNvSpPr>
          <p:nvPr>
            <p:ph type="ctrTitle" hasCustomPrompt="1"/>
          </p:nvPr>
        </p:nvSpPr>
        <p:spPr>
          <a:xfrm>
            <a:off x="6105144" y="723787"/>
            <a:ext cx="5667756" cy="1042944"/>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3600"/>
              <a:buFont typeface="Arial"/>
              <a:buNone/>
              <a:defRPr sz="3700" b="1" i="0">
                <a:solidFill>
                  <a:schemeClr val="tx2"/>
                </a:solidFill>
                <a:latin typeface="Source Sans Pro Black" panose="020B0503030403020204" pitchFamily="34" charset="0"/>
                <a:ea typeface="Source Serif Pro" panose="02040603050405020204" pitchFamily="18"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dirty="0"/>
              <a:t>Headline: Source Sans Pro Black 37pt</a:t>
            </a:r>
          </a:p>
        </p:txBody>
      </p:sp>
      <p:sp>
        <p:nvSpPr>
          <p:cNvPr id="8" name="Text Placeholder 2">
            <a:extLst>
              <a:ext uri="{FF2B5EF4-FFF2-40B4-BE49-F238E27FC236}">
                <a16:creationId xmlns:a16="http://schemas.microsoft.com/office/drawing/2014/main" id="{6DC6400A-BEB5-4BD0-47DC-C97CADD7EB61}"/>
              </a:ext>
            </a:extLst>
          </p:cNvPr>
          <p:cNvSpPr>
            <a:spLocks noGrp="1"/>
          </p:cNvSpPr>
          <p:nvPr>
            <p:ph type="body" sz="quarter" idx="11" hasCustomPrompt="1"/>
          </p:nvPr>
        </p:nvSpPr>
        <p:spPr>
          <a:xfrm>
            <a:off x="6105144" y="1863988"/>
            <a:ext cx="5667756" cy="741349"/>
          </a:xfrm>
          <a:prstGeom prst="rect">
            <a:avLst/>
          </a:prstGeom>
        </p:spPr>
        <p:txBody>
          <a:bodyPr lIns="0" tIns="0" rIns="0" bIns="0" anchor="b" anchorCtr="0"/>
          <a:lstStyle>
            <a:lvl1pPr marL="0" indent="0">
              <a:spcAft>
                <a:spcPts val="600"/>
              </a:spcAft>
              <a:buClr>
                <a:schemeClr val="tx2"/>
              </a:buClr>
              <a:buFont typeface="Arial" panose="020B0604020202020204" pitchFamily="34" charset="0"/>
              <a:buNone/>
              <a:tabLst/>
              <a:defRPr sz="2500" b="1" i="0">
                <a:latin typeface="Source Sans Pro Black" panose="020B0503030403020204" pitchFamily="34" charset="0"/>
              </a:defRPr>
            </a:lvl1pPr>
            <a:lvl2pPr marL="800100" indent="-342900">
              <a:spcAft>
                <a:spcPts val="600"/>
              </a:spcAft>
              <a:buClr>
                <a:schemeClr val="tx2"/>
              </a:buClr>
              <a:buFont typeface="Arial" panose="020B0604020202020204" pitchFamily="34" charset="0"/>
              <a:buChar char="•"/>
              <a:tabLst/>
              <a:defRPr sz="2200" b="0" i="0">
                <a:latin typeface="Source Sans Pro" panose="020B0503030403020204" pitchFamily="34" charset="0"/>
              </a:defRPr>
            </a:lvl2pPr>
            <a:lvl3pPr>
              <a:spcAft>
                <a:spcPts val="600"/>
              </a:spcAft>
              <a:buClr>
                <a:schemeClr val="tx2"/>
              </a:buClr>
              <a:defRPr b="0" i="0">
                <a:latin typeface="Source Sans Pro" panose="020B0503030403020204" pitchFamily="34" charset="0"/>
              </a:defRPr>
            </a:lvl3pPr>
            <a:lvl4pPr marL="1600200" indent="-228600">
              <a:spcAft>
                <a:spcPts val="600"/>
              </a:spcAft>
              <a:buClr>
                <a:schemeClr val="tx2"/>
              </a:buClr>
              <a:buFont typeface="System Font Regular"/>
              <a:buChar char="–"/>
              <a:defRPr b="0" i="0">
                <a:latin typeface="Source Sans Pro" panose="020B0503030403020204" pitchFamily="34" charset="0"/>
              </a:defRPr>
            </a:lvl4pPr>
            <a:lvl5pPr>
              <a:defRPr b="0" i="0">
                <a:latin typeface="Source Sans Pro" panose="020B0503030403020204" pitchFamily="34" charset="0"/>
              </a:defRPr>
            </a:lvl5pPr>
          </a:lstStyle>
          <a:p>
            <a:r>
              <a:rPr lang="en-US" dirty="0"/>
              <a:t>Subtitle — Source Sans Pro Black 25pt</a:t>
            </a:r>
          </a:p>
        </p:txBody>
      </p:sp>
      <p:sp>
        <p:nvSpPr>
          <p:cNvPr id="6" name="Text Placeholder 2">
            <a:extLst>
              <a:ext uri="{FF2B5EF4-FFF2-40B4-BE49-F238E27FC236}">
                <a16:creationId xmlns:a16="http://schemas.microsoft.com/office/drawing/2014/main" id="{56A8F5B6-9927-6C4F-AA79-043E881EB5B2}"/>
              </a:ext>
            </a:extLst>
          </p:cNvPr>
          <p:cNvSpPr>
            <a:spLocks noGrp="1"/>
          </p:cNvSpPr>
          <p:nvPr>
            <p:ph type="body" sz="quarter" idx="10" hasCustomPrompt="1"/>
          </p:nvPr>
        </p:nvSpPr>
        <p:spPr>
          <a:xfrm>
            <a:off x="6105144" y="2707983"/>
            <a:ext cx="5667756" cy="2775705"/>
          </a:xfrm>
          <a:prstGeom prst="rect">
            <a:avLst/>
          </a:prstGeom>
        </p:spPr>
        <p:txBody>
          <a:bodyPr lIns="0" tIns="0" rIns="0" bIns="0">
            <a:normAutofit/>
          </a:bodyPr>
          <a:lstStyle>
            <a:lvl1pPr marL="0" indent="0">
              <a:lnSpc>
                <a:spcPct val="100000"/>
              </a:lnSpc>
              <a:spcAft>
                <a:spcPts val="300"/>
              </a:spcAft>
              <a:buClr>
                <a:schemeClr val="tx2"/>
              </a:buClr>
              <a:buFont typeface="Arial" panose="020B0604020202020204" pitchFamily="34" charset="0"/>
              <a:buNone/>
              <a:tabLst/>
              <a:defRPr sz="2200" b="0" i="0">
                <a:latin typeface="Source Sans Pro" panose="020B0503030403020204" pitchFamily="34" charset="0"/>
              </a:defRPr>
            </a:lvl1pPr>
            <a:lvl2pPr marL="800100" indent="-342900">
              <a:lnSpc>
                <a:spcPct val="100000"/>
              </a:lnSpc>
              <a:spcAft>
                <a:spcPts val="300"/>
              </a:spcAft>
              <a:buClr>
                <a:schemeClr val="tx2"/>
              </a:buClr>
              <a:buFont typeface="Arial" panose="020B0604020202020204" pitchFamily="34" charset="0"/>
              <a:buChar char="•"/>
              <a:tabLst/>
              <a:defRPr sz="2000" b="0" i="0">
                <a:latin typeface="Source Sans Pro" panose="020B0503030403020204" pitchFamily="34" charset="0"/>
              </a:defRPr>
            </a:lvl2pPr>
            <a:lvl3pPr>
              <a:lnSpc>
                <a:spcPct val="100000"/>
              </a:lnSpc>
              <a:spcAft>
                <a:spcPts val="300"/>
              </a:spcAft>
              <a:buClr>
                <a:schemeClr val="tx2"/>
              </a:buClr>
              <a:defRPr sz="1800" b="0" i="0">
                <a:latin typeface="Source Sans Pro" panose="020B0503030403020204" pitchFamily="34" charset="0"/>
              </a:defRPr>
            </a:lvl3pPr>
            <a:lvl4pPr marL="1600200" indent="-228600">
              <a:lnSpc>
                <a:spcPct val="100000"/>
              </a:lnSpc>
              <a:spcAft>
                <a:spcPts val="300"/>
              </a:spcAft>
              <a:buClr>
                <a:schemeClr val="tx2"/>
              </a:buClr>
              <a:buFont typeface="System Font Regular"/>
              <a:buChar char="–"/>
              <a:defRPr sz="1600" b="0" i="0">
                <a:latin typeface="Source Sans Pro" panose="020B0503030403020204" pitchFamily="34" charset="0"/>
              </a:defRPr>
            </a:lvl4pPr>
            <a:lvl5pPr>
              <a:defRPr b="0" i="0">
                <a:latin typeface="Source Sans Pro" panose="020B0503030403020204" pitchFamily="34" charset="0"/>
              </a:defRPr>
            </a:lvl5pPr>
          </a:lstStyle>
          <a:p>
            <a:r>
              <a:rPr lang="en-US" dirty="0"/>
              <a:t>Body text standard — Source Sans Pro Regular 22pt</a:t>
            </a:r>
          </a:p>
          <a:p>
            <a:pPr lvl="1"/>
            <a:r>
              <a:rPr lang="en-US" dirty="0"/>
              <a:t>Bullet 1 — Source Sans Pro Regular 20pt</a:t>
            </a:r>
          </a:p>
          <a:p>
            <a:pPr lvl="2"/>
            <a:r>
              <a:rPr lang="en-US" dirty="0"/>
              <a:t>Bullet 2 — Source Sans Pro Regular 18pt</a:t>
            </a:r>
          </a:p>
          <a:p>
            <a:pPr lvl="3"/>
            <a:r>
              <a:rPr lang="en-US" dirty="0"/>
              <a:t>Bullet 3 — Source Sans Pro Regular 16pt</a:t>
            </a:r>
          </a:p>
        </p:txBody>
      </p:sp>
      <p:sp>
        <p:nvSpPr>
          <p:cNvPr id="2" name="Picture Placeholder 1">
            <a:extLst>
              <a:ext uri="{FF2B5EF4-FFF2-40B4-BE49-F238E27FC236}">
                <a16:creationId xmlns:a16="http://schemas.microsoft.com/office/drawing/2014/main" id="{232765BB-2E8A-9C00-E95A-0E5E0847B41E}"/>
              </a:ext>
            </a:extLst>
          </p:cNvPr>
          <p:cNvSpPr>
            <a:spLocks noGrp="1"/>
          </p:cNvSpPr>
          <p:nvPr>
            <p:ph type="pic" sz="quarter" idx="13" hasCustomPrompt="1"/>
          </p:nvPr>
        </p:nvSpPr>
        <p:spPr>
          <a:xfrm>
            <a:off x="734787" y="736387"/>
            <a:ext cx="4751426" cy="5345354"/>
          </a:xfrm>
          <a:custGeom>
            <a:avLst/>
            <a:gdLst>
              <a:gd name="connsiteX0" fmla="*/ 0 w 6096000"/>
              <a:gd name="connsiteY0" fmla="*/ 0 h 6858000"/>
              <a:gd name="connsiteX1" fmla="*/ 6096000 w 6096000"/>
              <a:gd name="connsiteY1" fmla="*/ 0 h 6858000"/>
              <a:gd name="connsiteX2" fmla="*/ 6096000 w 6096000"/>
              <a:gd name="connsiteY2" fmla="*/ 6096000 h 6858000"/>
              <a:gd name="connsiteX3" fmla="*/ 5334000 w 6096000"/>
              <a:gd name="connsiteY3" fmla="*/ 6858000 h 6858000"/>
              <a:gd name="connsiteX4" fmla="*/ 0 w 6096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58000">
                <a:moveTo>
                  <a:pt x="0" y="0"/>
                </a:moveTo>
                <a:lnTo>
                  <a:pt x="6096000" y="0"/>
                </a:lnTo>
                <a:lnTo>
                  <a:pt x="6096000" y="6096000"/>
                </a:lnTo>
                <a:lnTo>
                  <a:pt x="5334000" y="6858000"/>
                </a:lnTo>
                <a:lnTo>
                  <a:pt x="0" y="6858000"/>
                </a:lnTo>
                <a:close/>
              </a:path>
            </a:pathLst>
          </a:custGeom>
        </p:spPr>
        <p:txBody>
          <a:bodyPr wrap="square" anchor="t" anchorCtr="0">
            <a:noAutofit/>
          </a:bodyPr>
          <a:lstStyle>
            <a:lvl1pPr algn="l">
              <a:defRPr sz="1800">
                <a:latin typeface="Source Sans Pro" panose="020B0503030403020204" pitchFamily="34" charset="0"/>
              </a:defRPr>
            </a:lvl1pPr>
          </a:lstStyle>
          <a:p>
            <a:r>
              <a:rPr lang="en-US" dirty="0"/>
              <a:t>Place photo on the left by double-clicking the icon</a:t>
            </a:r>
          </a:p>
        </p:txBody>
      </p:sp>
      <p:sp>
        <p:nvSpPr>
          <p:cNvPr id="9" name="Google Shape;56;p30">
            <a:extLst>
              <a:ext uri="{FF2B5EF4-FFF2-40B4-BE49-F238E27FC236}">
                <a16:creationId xmlns:a16="http://schemas.microsoft.com/office/drawing/2014/main" id="{BB51F7FC-9799-5FC0-88FE-08718B3025D2}"/>
              </a:ext>
            </a:extLst>
          </p:cNvPr>
          <p:cNvSpPr txBox="1">
            <a:spLocks/>
          </p:cNvSpPr>
          <p:nvPr userDrawn="1"/>
        </p:nvSpPr>
        <p:spPr>
          <a:xfrm>
            <a:off x="742950" y="6143267"/>
            <a:ext cx="11073848" cy="365125"/>
          </a:xfrm>
          <a:prstGeom prst="rect">
            <a:avLst/>
          </a:prstGeom>
          <a:noFill/>
          <a:ln>
            <a:noFill/>
          </a:ln>
        </p:spPr>
        <p:txBody>
          <a:bodyPr spcFirstLastPara="1" wrap="square" lIns="0" tIns="0" rIns="0" bIns="0" anchor="b" anchorCtr="0">
            <a:noAutofit/>
          </a:bodyPr>
          <a:lstStyle>
            <a:defPPr>
              <a:defRPr lang="en-US"/>
            </a:defPPr>
            <a:lvl1pPr marL="0" lvl="0" indent="0" algn="ctr" defTabSz="914400" rtl="0" eaLnBrk="1" latinLnBrk="0" hangingPunct="1">
              <a:spcBef>
                <a:spcPts val="0"/>
              </a:spcBef>
              <a:buNone/>
              <a:defRPr sz="1400" b="1" i="0" u="none" strike="noStrike" kern="1200" cap="none">
                <a:solidFill>
                  <a:schemeClr val="bg1"/>
                </a:solidFill>
                <a:latin typeface="Source Sans Pro Semibold" panose="020B0503030403020204" pitchFamily="34" charset="0"/>
                <a:ea typeface="Source Sans Pro Semibold" panose="020B0503030403020204" pitchFamily="34" charset="0"/>
                <a:cs typeface="Arial"/>
                <a:sym typeface="Arial"/>
              </a:defRPr>
            </a:lvl1pPr>
            <a:lvl2pPr marL="0" lvl="1"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2pPr>
            <a:lvl3pPr marL="0" lvl="2"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3pPr>
            <a:lvl4pPr marL="0" lvl="3"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4pPr>
            <a:lvl5pPr marL="0" lvl="4"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5pPr>
            <a:lvl6pPr marL="0" lvl="5"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6pPr>
            <a:lvl7pPr marL="0" lvl="6"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7pPr>
            <a:lvl8pPr marL="0" lvl="7"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8pPr>
            <a:lvl9pPr marL="0" lvl="8"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9pPr>
          </a:lstStyle>
          <a:p>
            <a:pPr algn="r"/>
            <a:r>
              <a:rPr lang="en-US" sz="1100" b="0" i="0" spc="280" baseline="0" dirty="0">
                <a:solidFill>
                  <a:schemeClr val="tx2"/>
                </a:solidFill>
                <a:latin typeface="Source Sans Pro" panose="020B0503030403020204" pitchFamily="34" charset="0"/>
              </a:rPr>
              <a:t>LUNDQUIST COLLEGE OF BUSINESS  </a:t>
            </a:r>
            <a:fld id="{00000000-1234-1234-1234-123412341234}" type="slidenum">
              <a:rPr lang="en-US" sz="1100" b="0" i="0" spc="200" baseline="0" smtClean="0">
                <a:solidFill>
                  <a:schemeClr val="tx2"/>
                </a:solidFill>
                <a:latin typeface="Source Sans Pro" panose="020B0503030403020204" pitchFamily="34" charset="0"/>
              </a:rPr>
              <a:pPr algn="r"/>
              <a:t>‹#›</a:t>
            </a:fld>
            <a:endParaRPr lang="en-US" sz="1100" b="0" i="0" spc="200" baseline="0" dirty="0">
              <a:solidFill>
                <a:schemeClr val="tx2"/>
              </a:solidFill>
              <a:latin typeface="Source Sans Pro" panose="020B0503030403020204" pitchFamily="34" charset="0"/>
            </a:endParaRPr>
          </a:p>
        </p:txBody>
      </p:sp>
    </p:spTree>
    <p:extLst>
      <p:ext uri="{BB962C8B-B14F-4D97-AF65-F5344CB8AC3E}">
        <p14:creationId xmlns:p14="http://schemas.microsoft.com/office/powerpoint/2010/main" val="1332390153"/>
      </p:ext>
    </p:extLst>
  </p:cSld>
  <p:clrMapOvr>
    <a:masterClrMapping/>
  </p:clrMapOvr>
  <p:extLst>
    <p:ext uri="{DCECCB84-F9BA-43D5-87BE-67443E8EF086}">
      <p15:sldGuideLst xmlns:p15="http://schemas.microsoft.com/office/powerpoint/2012/main">
        <p15:guide id="3" pos="3840">
          <p15:clr>
            <a:srgbClr val="FBAE40"/>
          </p15:clr>
        </p15:guide>
        <p15:guide id="5" pos="7416">
          <p15:clr>
            <a:srgbClr val="FBAE40"/>
          </p15:clr>
        </p15:guide>
        <p15:guide id="8" orient="horz" pos="1176" userDrawn="1">
          <p15:clr>
            <a:srgbClr val="FBAE40"/>
          </p15:clr>
        </p15:guide>
        <p15:guide id="9" pos="456" userDrawn="1">
          <p15:clr>
            <a:srgbClr val="FBAE40"/>
          </p15:clr>
        </p15:guide>
        <p15:guide id="10" orient="horz" pos="456" userDrawn="1">
          <p15:clr>
            <a:srgbClr val="FBAE40"/>
          </p15:clr>
        </p15:guide>
        <p15:guide id="11" orient="horz" pos="3816"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Slide — Title, Subtitle, Text, Two-Column">
    <p:spTree>
      <p:nvGrpSpPr>
        <p:cNvPr id="1" name=""/>
        <p:cNvGrpSpPr/>
        <p:nvPr/>
      </p:nvGrpSpPr>
      <p:grpSpPr>
        <a:xfrm>
          <a:off x="0" y="0"/>
          <a:ext cx="0" cy="0"/>
          <a:chOff x="0" y="0"/>
          <a:chExt cx="0" cy="0"/>
        </a:xfrm>
      </p:grpSpPr>
      <p:sp>
        <p:nvSpPr>
          <p:cNvPr id="10" name="Google Shape;45;p28">
            <a:extLst>
              <a:ext uri="{FF2B5EF4-FFF2-40B4-BE49-F238E27FC236}">
                <a16:creationId xmlns:a16="http://schemas.microsoft.com/office/drawing/2014/main" id="{4BD74D56-E1F6-8DB5-4F5D-C5DE1BB2E9A5}"/>
              </a:ext>
            </a:extLst>
          </p:cNvPr>
          <p:cNvSpPr txBox="1">
            <a:spLocks noGrp="1"/>
          </p:cNvSpPr>
          <p:nvPr>
            <p:ph type="ctrTitle" hasCustomPrompt="1"/>
          </p:nvPr>
        </p:nvSpPr>
        <p:spPr>
          <a:xfrm>
            <a:off x="742950" y="767774"/>
            <a:ext cx="10706102" cy="1041214"/>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3600"/>
              <a:buFont typeface="Arial"/>
              <a:buNone/>
              <a:defRPr sz="3700" b="1" i="0">
                <a:solidFill>
                  <a:schemeClr val="tx2"/>
                </a:solidFill>
                <a:latin typeface="Source Sans Pro Black" panose="020B0503030403020204" pitchFamily="34" charset="0"/>
                <a:ea typeface="Source Serif Pro" panose="02040603050405020204" pitchFamily="18"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dirty="0"/>
              <a:t>Headline: Source Sans Pro Black 37pt</a:t>
            </a:r>
          </a:p>
        </p:txBody>
      </p:sp>
      <p:sp>
        <p:nvSpPr>
          <p:cNvPr id="8" name="Text Placeholder 2">
            <a:extLst>
              <a:ext uri="{FF2B5EF4-FFF2-40B4-BE49-F238E27FC236}">
                <a16:creationId xmlns:a16="http://schemas.microsoft.com/office/drawing/2014/main" id="{6DC6400A-BEB5-4BD0-47DC-C97CADD7EB61}"/>
              </a:ext>
            </a:extLst>
          </p:cNvPr>
          <p:cNvSpPr>
            <a:spLocks noGrp="1"/>
          </p:cNvSpPr>
          <p:nvPr>
            <p:ph type="body" sz="quarter" idx="11" hasCustomPrompt="1"/>
          </p:nvPr>
        </p:nvSpPr>
        <p:spPr>
          <a:xfrm>
            <a:off x="742950" y="1904808"/>
            <a:ext cx="5026914" cy="741349"/>
          </a:xfrm>
          <a:prstGeom prst="rect">
            <a:avLst/>
          </a:prstGeom>
        </p:spPr>
        <p:txBody>
          <a:bodyPr lIns="0" tIns="0" rIns="0" bIns="0" anchor="b" anchorCtr="0"/>
          <a:lstStyle>
            <a:lvl1pPr marL="0" indent="0">
              <a:spcAft>
                <a:spcPts val="600"/>
              </a:spcAft>
              <a:buClr>
                <a:schemeClr val="tx2"/>
              </a:buClr>
              <a:buFont typeface="Arial" panose="020B0604020202020204" pitchFamily="34" charset="0"/>
              <a:buNone/>
              <a:tabLst/>
              <a:defRPr sz="2500" b="1" i="0">
                <a:latin typeface="Source Sans Pro Black" panose="020B0503030403020204" pitchFamily="34" charset="0"/>
              </a:defRPr>
            </a:lvl1pPr>
            <a:lvl2pPr marL="800100" indent="-342900">
              <a:spcAft>
                <a:spcPts val="600"/>
              </a:spcAft>
              <a:buClr>
                <a:schemeClr val="tx2"/>
              </a:buClr>
              <a:buFont typeface="Arial" panose="020B0604020202020204" pitchFamily="34" charset="0"/>
              <a:buChar char="•"/>
              <a:tabLst/>
              <a:defRPr sz="2200" b="0" i="0">
                <a:latin typeface="Source Sans Pro" panose="020B0503030403020204" pitchFamily="34" charset="0"/>
              </a:defRPr>
            </a:lvl2pPr>
            <a:lvl3pPr>
              <a:spcAft>
                <a:spcPts val="600"/>
              </a:spcAft>
              <a:buClr>
                <a:schemeClr val="tx2"/>
              </a:buClr>
              <a:defRPr b="0" i="0">
                <a:latin typeface="Source Sans Pro" panose="020B0503030403020204" pitchFamily="34" charset="0"/>
              </a:defRPr>
            </a:lvl3pPr>
            <a:lvl4pPr marL="1600200" indent="-228600">
              <a:spcAft>
                <a:spcPts val="600"/>
              </a:spcAft>
              <a:buClr>
                <a:schemeClr val="tx2"/>
              </a:buClr>
              <a:buFont typeface="System Font Regular"/>
              <a:buChar char="–"/>
              <a:defRPr b="0" i="0">
                <a:latin typeface="Source Sans Pro" panose="020B0503030403020204" pitchFamily="34" charset="0"/>
              </a:defRPr>
            </a:lvl4pPr>
            <a:lvl5pPr>
              <a:defRPr b="0" i="0">
                <a:latin typeface="Source Sans Pro" panose="020B0503030403020204" pitchFamily="34" charset="0"/>
              </a:defRPr>
            </a:lvl5pPr>
          </a:lstStyle>
          <a:p>
            <a:r>
              <a:rPr lang="en-US" dirty="0"/>
              <a:t>Subtitle — Source Sans Pro Black 25pt</a:t>
            </a:r>
          </a:p>
        </p:txBody>
      </p:sp>
      <p:sp>
        <p:nvSpPr>
          <p:cNvPr id="6" name="Text Placeholder 2">
            <a:extLst>
              <a:ext uri="{FF2B5EF4-FFF2-40B4-BE49-F238E27FC236}">
                <a16:creationId xmlns:a16="http://schemas.microsoft.com/office/drawing/2014/main" id="{56A8F5B6-9927-6C4F-AA79-043E881EB5B2}"/>
              </a:ext>
            </a:extLst>
          </p:cNvPr>
          <p:cNvSpPr>
            <a:spLocks noGrp="1"/>
          </p:cNvSpPr>
          <p:nvPr>
            <p:ph type="body" sz="quarter" idx="10" hasCustomPrompt="1"/>
          </p:nvPr>
        </p:nvSpPr>
        <p:spPr>
          <a:xfrm>
            <a:off x="742950" y="2748626"/>
            <a:ext cx="5026914" cy="3309274"/>
          </a:xfrm>
          <a:prstGeom prst="rect">
            <a:avLst/>
          </a:prstGeom>
        </p:spPr>
        <p:txBody>
          <a:bodyPr lIns="0" tIns="0" rIns="0" bIns="0">
            <a:normAutofit/>
          </a:bodyPr>
          <a:lstStyle>
            <a:lvl1pPr marL="0" indent="0">
              <a:lnSpc>
                <a:spcPct val="100000"/>
              </a:lnSpc>
              <a:spcAft>
                <a:spcPts val="300"/>
              </a:spcAft>
              <a:buClr>
                <a:schemeClr val="tx2"/>
              </a:buClr>
              <a:buFont typeface="Arial" panose="020B0604020202020204" pitchFamily="34" charset="0"/>
              <a:buNone/>
              <a:tabLst/>
              <a:defRPr sz="2200" b="0" i="0">
                <a:latin typeface="Source Sans Pro" panose="020B0503030403020204" pitchFamily="34" charset="0"/>
              </a:defRPr>
            </a:lvl1pPr>
            <a:lvl2pPr marL="800100" indent="-342900">
              <a:lnSpc>
                <a:spcPct val="100000"/>
              </a:lnSpc>
              <a:spcAft>
                <a:spcPts val="300"/>
              </a:spcAft>
              <a:buClr>
                <a:schemeClr val="tx2"/>
              </a:buClr>
              <a:buFont typeface="Arial" panose="020B0604020202020204" pitchFamily="34" charset="0"/>
              <a:buChar char="•"/>
              <a:tabLst/>
              <a:defRPr sz="2000" b="0" i="0">
                <a:latin typeface="Source Sans Pro" panose="020B0503030403020204" pitchFamily="34" charset="0"/>
              </a:defRPr>
            </a:lvl2pPr>
            <a:lvl3pPr>
              <a:lnSpc>
                <a:spcPct val="100000"/>
              </a:lnSpc>
              <a:spcAft>
                <a:spcPts val="300"/>
              </a:spcAft>
              <a:buClr>
                <a:schemeClr val="tx2"/>
              </a:buClr>
              <a:defRPr sz="1800" b="0" i="0">
                <a:latin typeface="Source Sans Pro" panose="020B0503030403020204" pitchFamily="34" charset="0"/>
              </a:defRPr>
            </a:lvl3pPr>
            <a:lvl4pPr marL="1600200" indent="-228600">
              <a:lnSpc>
                <a:spcPct val="100000"/>
              </a:lnSpc>
              <a:spcAft>
                <a:spcPts val="300"/>
              </a:spcAft>
              <a:buClr>
                <a:schemeClr val="tx2"/>
              </a:buClr>
              <a:buFont typeface="System Font Regular"/>
              <a:buChar char="–"/>
              <a:defRPr sz="1600" b="0" i="0">
                <a:latin typeface="Source Sans Pro" panose="020B0503030403020204" pitchFamily="34" charset="0"/>
              </a:defRPr>
            </a:lvl4pPr>
            <a:lvl5pPr>
              <a:defRPr b="0" i="0">
                <a:latin typeface="Source Sans Pro" panose="020B0503030403020204" pitchFamily="34" charset="0"/>
              </a:defRPr>
            </a:lvl5pPr>
          </a:lstStyle>
          <a:p>
            <a:r>
              <a:rPr lang="en-US" dirty="0"/>
              <a:t>Body text standard — Source Sans Pro Regular 22pt</a:t>
            </a:r>
          </a:p>
          <a:p>
            <a:pPr lvl="1"/>
            <a:r>
              <a:rPr lang="en-US" dirty="0"/>
              <a:t>Bullet 1 — Source Sans Pro Regular 20pt</a:t>
            </a:r>
          </a:p>
          <a:p>
            <a:pPr lvl="2"/>
            <a:r>
              <a:rPr lang="en-US" dirty="0"/>
              <a:t>Bullet 2 — Source Sans Pro Regular 18pt</a:t>
            </a:r>
          </a:p>
          <a:p>
            <a:pPr lvl="3"/>
            <a:r>
              <a:rPr lang="en-US" dirty="0"/>
              <a:t>Bullet 3 — Source Sans Pro Regular 16pt</a:t>
            </a:r>
          </a:p>
        </p:txBody>
      </p:sp>
      <p:sp>
        <p:nvSpPr>
          <p:cNvPr id="4" name="Text Placeholder 2">
            <a:extLst>
              <a:ext uri="{FF2B5EF4-FFF2-40B4-BE49-F238E27FC236}">
                <a16:creationId xmlns:a16="http://schemas.microsoft.com/office/drawing/2014/main" id="{9EBADC78-3800-CDA6-CC9F-BB2080B8B478}"/>
              </a:ext>
            </a:extLst>
          </p:cNvPr>
          <p:cNvSpPr>
            <a:spLocks noGrp="1"/>
          </p:cNvSpPr>
          <p:nvPr>
            <p:ph type="body" sz="quarter" idx="13" hasCustomPrompt="1"/>
          </p:nvPr>
        </p:nvSpPr>
        <p:spPr>
          <a:xfrm>
            <a:off x="6422136" y="1904808"/>
            <a:ext cx="5026914" cy="741349"/>
          </a:xfrm>
          <a:prstGeom prst="rect">
            <a:avLst/>
          </a:prstGeom>
        </p:spPr>
        <p:txBody>
          <a:bodyPr lIns="0" tIns="0" rIns="0" bIns="0" anchor="b" anchorCtr="0"/>
          <a:lstStyle>
            <a:lvl1pPr marL="0" indent="0">
              <a:spcAft>
                <a:spcPts val="600"/>
              </a:spcAft>
              <a:buClr>
                <a:schemeClr val="tx2"/>
              </a:buClr>
              <a:buFont typeface="Arial" panose="020B0604020202020204" pitchFamily="34" charset="0"/>
              <a:buNone/>
              <a:tabLst/>
              <a:defRPr sz="2500" b="1" i="0">
                <a:latin typeface="Source Sans Pro Black" panose="020B0503030403020204" pitchFamily="34" charset="0"/>
              </a:defRPr>
            </a:lvl1pPr>
            <a:lvl2pPr marL="800100" indent="-342900">
              <a:spcAft>
                <a:spcPts val="600"/>
              </a:spcAft>
              <a:buClr>
                <a:schemeClr val="tx2"/>
              </a:buClr>
              <a:buFont typeface="Arial" panose="020B0604020202020204" pitchFamily="34" charset="0"/>
              <a:buChar char="•"/>
              <a:tabLst/>
              <a:defRPr sz="2200" b="0" i="0">
                <a:latin typeface="Source Sans Pro" panose="020B0503030403020204" pitchFamily="34" charset="0"/>
              </a:defRPr>
            </a:lvl2pPr>
            <a:lvl3pPr>
              <a:spcAft>
                <a:spcPts val="600"/>
              </a:spcAft>
              <a:buClr>
                <a:schemeClr val="tx2"/>
              </a:buClr>
              <a:defRPr b="0" i="0">
                <a:latin typeface="Source Sans Pro" panose="020B0503030403020204" pitchFamily="34" charset="0"/>
              </a:defRPr>
            </a:lvl3pPr>
            <a:lvl4pPr marL="1600200" indent="-228600">
              <a:spcAft>
                <a:spcPts val="600"/>
              </a:spcAft>
              <a:buClr>
                <a:schemeClr val="tx2"/>
              </a:buClr>
              <a:buFont typeface="System Font Regular"/>
              <a:buChar char="–"/>
              <a:defRPr b="0" i="0">
                <a:latin typeface="Source Sans Pro" panose="020B0503030403020204" pitchFamily="34" charset="0"/>
              </a:defRPr>
            </a:lvl4pPr>
            <a:lvl5pPr>
              <a:defRPr b="0" i="0">
                <a:latin typeface="Source Sans Pro" panose="020B0503030403020204" pitchFamily="34" charset="0"/>
              </a:defRPr>
            </a:lvl5pPr>
          </a:lstStyle>
          <a:p>
            <a:r>
              <a:rPr lang="en-US" dirty="0"/>
              <a:t>Subtitle — Source Sans Pro Black 25pt</a:t>
            </a:r>
          </a:p>
        </p:txBody>
      </p:sp>
      <p:sp>
        <p:nvSpPr>
          <p:cNvPr id="3" name="Text Placeholder 2">
            <a:extLst>
              <a:ext uri="{FF2B5EF4-FFF2-40B4-BE49-F238E27FC236}">
                <a16:creationId xmlns:a16="http://schemas.microsoft.com/office/drawing/2014/main" id="{A6869DDB-E550-F551-961B-6D23DB873418}"/>
              </a:ext>
            </a:extLst>
          </p:cNvPr>
          <p:cNvSpPr>
            <a:spLocks noGrp="1"/>
          </p:cNvSpPr>
          <p:nvPr>
            <p:ph type="body" sz="quarter" idx="12" hasCustomPrompt="1"/>
          </p:nvPr>
        </p:nvSpPr>
        <p:spPr>
          <a:xfrm>
            <a:off x="6422136" y="2748626"/>
            <a:ext cx="5026914" cy="3309274"/>
          </a:xfrm>
          <a:prstGeom prst="rect">
            <a:avLst/>
          </a:prstGeom>
        </p:spPr>
        <p:txBody>
          <a:bodyPr lIns="0" tIns="0" rIns="0" bIns="0">
            <a:normAutofit/>
          </a:bodyPr>
          <a:lstStyle>
            <a:lvl1pPr marL="0" indent="0">
              <a:lnSpc>
                <a:spcPct val="100000"/>
              </a:lnSpc>
              <a:spcAft>
                <a:spcPts val="300"/>
              </a:spcAft>
              <a:buClr>
                <a:schemeClr val="tx2"/>
              </a:buClr>
              <a:buFont typeface="Arial" panose="020B0604020202020204" pitchFamily="34" charset="0"/>
              <a:buNone/>
              <a:tabLst/>
              <a:defRPr sz="2200" b="0" i="0">
                <a:latin typeface="Source Sans Pro" panose="020B0503030403020204" pitchFamily="34" charset="0"/>
              </a:defRPr>
            </a:lvl1pPr>
            <a:lvl2pPr marL="800100" indent="-342900">
              <a:lnSpc>
                <a:spcPct val="100000"/>
              </a:lnSpc>
              <a:spcAft>
                <a:spcPts val="300"/>
              </a:spcAft>
              <a:buClr>
                <a:schemeClr val="tx2"/>
              </a:buClr>
              <a:buFont typeface="Arial" panose="020B0604020202020204" pitchFamily="34" charset="0"/>
              <a:buChar char="•"/>
              <a:tabLst/>
              <a:defRPr sz="2000" b="0" i="0">
                <a:latin typeface="Source Sans Pro" panose="020B0503030403020204" pitchFamily="34" charset="0"/>
              </a:defRPr>
            </a:lvl2pPr>
            <a:lvl3pPr>
              <a:lnSpc>
                <a:spcPct val="100000"/>
              </a:lnSpc>
              <a:spcAft>
                <a:spcPts val="300"/>
              </a:spcAft>
              <a:buClr>
                <a:schemeClr val="tx2"/>
              </a:buClr>
              <a:defRPr sz="1800" b="0" i="0">
                <a:latin typeface="Source Sans Pro" panose="020B0503030403020204" pitchFamily="34" charset="0"/>
              </a:defRPr>
            </a:lvl3pPr>
            <a:lvl4pPr marL="1600200" indent="-228600">
              <a:lnSpc>
                <a:spcPct val="100000"/>
              </a:lnSpc>
              <a:spcAft>
                <a:spcPts val="300"/>
              </a:spcAft>
              <a:buClr>
                <a:schemeClr val="tx2"/>
              </a:buClr>
              <a:buFont typeface="System Font Regular"/>
              <a:buChar char="–"/>
              <a:defRPr sz="1600" b="0" i="0">
                <a:latin typeface="Source Sans Pro" panose="020B0503030403020204" pitchFamily="34" charset="0"/>
              </a:defRPr>
            </a:lvl4pPr>
            <a:lvl5pPr>
              <a:defRPr b="0" i="0">
                <a:latin typeface="Source Sans Pro" panose="020B0503030403020204" pitchFamily="34" charset="0"/>
              </a:defRPr>
            </a:lvl5pPr>
          </a:lstStyle>
          <a:p>
            <a:r>
              <a:rPr lang="en-US" dirty="0"/>
              <a:t>Body text standard — Source Sans Pro Regular 22pt</a:t>
            </a:r>
          </a:p>
          <a:p>
            <a:pPr lvl="1"/>
            <a:r>
              <a:rPr lang="en-US" dirty="0"/>
              <a:t>Bullet 1 — Source Sans Pro Regular 20pt</a:t>
            </a:r>
          </a:p>
          <a:p>
            <a:pPr lvl="2"/>
            <a:r>
              <a:rPr lang="en-US" dirty="0"/>
              <a:t>Bullet 2 — Source Sans Pro Regular 18pt</a:t>
            </a:r>
          </a:p>
          <a:p>
            <a:pPr lvl="3"/>
            <a:r>
              <a:rPr lang="en-US" dirty="0"/>
              <a:t>Bullet 3 — Source Sans Pro Regular 16pt</a:t>
            </a:r>
          </a:p>
        </p:txBody>
      </p:sp>
      <p:sp>
        <p:nvSpPr>
          <p:cNvPr id="9" name="Google Shape;56;p30">
            <a:extLst>
              <a:ext uri="{FF2B5EF4-FFF2-40B4-BE49-F238E27FC236}">
                <a16:creationId xmlns:a16="http://schemas.microsoft.com/office/drawing/2014/main" id="{B36A7888-F8BA-1246-089A-D11EE5DBB532}"/>
              </a:ext>
            </a:extLst>
          </p:cNvPr>
          <p:cNvSpPr txBox="1">
            <a:spLocks/>
          </p:cNvSpPr>
          <p:nvPr userDrawn="1"/>
        </p:nvSpPr>
        <p:spPr>
          <a:xfrm>
            <a:off x="742950" y="6143267"/>
            <a:ext cx="11073848" cy="365125"/>
          </a:xfrm>
          <a:prstGeom prst="rect">
            <a:avLst/>
          </a:prstGeom>
          <a:noFill/>
          <a:ln>
            <a:noFill/>
          </a:ln>
        </p:spPr>
        <p:txBody>
          <a:bodyPr spcFirstLastPara="1" wrap="square" lIns="0" tIns="0" rIns="0" bIns="0" anchor="b" anchorCtr="0">
            <a:noAutofit/>
          </a:bodyPr>
          <a:lstStyle>
            <a:defPPr>
              <a:defRPr lang="en-US"/>
            </a:defPPr>
            <a:lvl1pPr marL="0" lvl="0" indent="0" algn="ctr" defTabSz="914400" rtl="0" eaLnBrk="1" latinLnBrk="0" hangingPunct="1">
              <a:spcBef>
                <a:spcPts val="0"/>
              </a:spcBef>
              <a:buNone/>
              <a:defRPr sz="1400" b="1" i="0" u="none" strike="noStrike" kern="1200" cap="none">
                <a:solidFill>
                  <a:schemeClr val="bg1"/>
                </a:solidFill>
                <a:latin typeface="Source Sans Pro Semibold" panose="020B0503030403020204" pitchFamily="34" charset="0"/>
                <a:ea typeface="Source Sans Pro Semibold" panose="020B0503030403020204" pitchFamily="34" charset="0"/>
                <a:cs typeface="Arial"/>
                <a:sym typeface="Arial"/>
              </a:defRPr>
            </a:lvl1pPr>
            <a:lvl2pPr marL="0" lvl="1"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2pPr>
            <a:lvl3pPr marL="0" lvl="2"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3pPr>
            <a:lvl4pPr marL="0" lvl="3"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4pPr>
            <a:lvl5pPr marL="0" lvl="4"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5pPr>
            <a:lvl6pPr marL="0" lvl="5"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6pPr>
            <a:lvl7pPr marL="0" lvl="6"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7pPr>
            <a:lvl8pPr marL="0" lvl="7"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8pPr>
            <a:lvl9pPr marL="0" lvl="8"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9pPr>
          </a:lstStyle>
          <a:p>
            <a:pPr algn="r"/>
            <a:r>
              <a:rPr lang="en-US" sz="1100" b="0" i="0" spc="280" baseline="0" dirty="0">
                <a:solidFill>
                  <a:schemeClr val="tx2"/>
                </a:solidFill>
                <a:latin typeface="Source Sans Pro" panose="020B0503030403020204" pitchFamily="34" charset="0"/>
              </a:rPr>
              <a:t>LUNDQUIST COLLEGE OF BUSINESS  </a:t>
            </a:r>
            <a:fld id="{00000000-1234-1234-1234-123412341234}" type="slidenum">
              <a:rPr lang="en-US" sz="1100" b="0" i="0" spc="200" baseline="0" smtClean="0">
                <a:solidFill>
                  <a:schemeClr val="tx2"/>
                </a:solidFill>
                <a:latin typeface="Source Sans Pro" panose="020B0503030403020204" pitchFamily="34" charset="0"/>
              </a:rPr>
              <a:pPr algn="r"/>
              <a:t>‹#›</a:t>
            </a:fld>
            <a:endParaRPr lang="en-US" sz="1100" b="0" i="0" spc="200" baseline="0" dirty="0">
              <a:solidFill>
                <a:schemeClr val="tx2"/>
              </a:solidFill>
              <a:latin typeface="Source Sans Pro" panose="020B0503030403020204" pitchFamily="34" charset="0"/>
            </a:endParaRPr>
          </a:p>
        </p:txBody>
      </p:sp>
    </p:spTree>
    <p:extLst>
      <p:ext uri="{BB962C8B-B14F-4D97-AF65-F5344CB8AC3E}">
        <p14:creationId xmlns:p14="http://schemas.microsoft.com/office/powerpoint/2010/main" val="2656984232"/>
      </p:ext>
    </p:extLst>
  </p:cSld>
  <p:clrMapOvr>
    <a:masterClrMapping/>
  </p:clrMapOvr>
  <p:extLst>
    <p:ext uri="{DCECCB84-F9BA-43D5-87BE-67443E8EF086}">
      <p15:sldGuideLst xmlns:p15="http://schemas.microsoft.com/office/powerpoint/2012/main">
        <p15:guide id="2" orient="horz" pos="1176">
          <p15:clr>
            <a:srgbClr val="FBAE40"/>
          </p15:clr>
        </p15:guide>
        <p15:guide id="3" pos="3840">
          <p15:clr>
            <a:srgbClr val="FBAE40"/>
          </p15:clr>
        </p15:guide>
        <p15:guide id="4" pos="456">
          <p15:clr>
            <a:srgbClr val="FBAE40"/>
          </p15:clr>
        </p15:guide>
        <p15:guide id="7" orient="horz" pos="3816">
          <p15:clr>
            <a:srgbClr val="FBAE40"/>
          </p15:clr>
        </p15:guide>
        <p15:guide id="8" pos="7224" userDrawn="1">
          <p15:clr>
            <a:srgbClr val="FBAE40"/>
          </p15:clr>
        </p15:guide>
        <p15:guide id="9" orient="horz" pos="4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2"/>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00DD216-C07C-6779-DECC-B8E3537DE3CC}"/>
              </a:ext>
            </a:extLst>
          </p:cNvPr>
          <p:cNvSpPr>
            <a:spLocks noGrp="1"/>
          </p:cNvSpPr>
          <p:nvPr>
            <p:ph type="title" idx="4294967295" hasCustomPrompt="1"/>
          </p:nvPr>
        </p:nvSpPr>
        <p:spPr>
          <a:xfrm>
            <a:off x="0" y="-1325563"/>
            <a:ext cx="12192000" cy="815975"/>
          </a:xfrm>
          <a:prstGeom prst="rect">
            <a:avLst/>
          </a:prstGeom>
        </p:spPr>
        <p:txBody>
          <a:bodyPr anchor="b"/>
          <a:lstStyle/>
          <a:p>
            <a:pPr algn="ctr"/>
            <a:r>
              <a:rPr lang="en-US" sz="1800" dirty="0"/>
              <a:t>Place Slide Title Here</a:t>
            </a:r>
          </a:p>
        </p:txBody>
      </p:sp>
      <p:pic>
        <p:nvPicPr>
          <p:cNvPr id="6" name="Picture 5">
            <a:extLst>
              <a:ext uri="{FF2B5EF4-FFF2-40B4-BE49-F238E27FC236}">
                <a16:creationId xmlns:a16="http://schemas.microsoft.com/office/drawing/2014/main" id="{D61DF863-B4EC-2775-FE03-A8D450F35C2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452192" y="2933286"/>
            <a:ext cx="5287616" cy="991428"/>
          </a:xfrm>
          <a:prstGeom prst="rect">
            <a:avLst/>
          </a:prstGeom>
        </p:spPr>
      </p:pic>
    </p:spTree>
    <p:extLst>
      <p:ext uri="{BB962C8B-B14F-4D97-AF65-F5344CB8AC3E}">
        <p14:creationId xmlns:p14="http://schemas.microsoft.com/office/powerpoint/2010/main" val="1731176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ion 2 — UO Yellow">
    <p:bg>
      <p:bgPr>
        <a:solidFill>
          <a:schemeClr val="bg2"/>
        </a:solid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C9F17F2D-2A3F-F447-BB13-2DEB2EAE837F}"/>
              </a:ext>
            </a:extLst>
          </p:cNvPr>
          <p:cNvSpPr>
            <a:spLocks noGrp="1"/>
          </p:cNvSpPr>
          <p:nvPr>
            <p:ph type="title" hasCustomPrompt="1"/>
          </p:nvPr>
        </p:nvSpPr>
        <p:spPr>
          <a:xfrm>
            <a:off x="742949" y="762401"/>
            <a:ext cx="10706101" cy="1920390"/>
          </a:xfrm>
          <a:prstGeom prst="rect">
            <a:avLst/>
          </a:prstGeom>
        </p:spPr>
        <p:txBody>
          <a:bodyPr lIns="0" tIns="0" rIns="0" bIns="0" anchor="b" anchorCtr="0"/>
          <a:lstStyle>
            <a:lvl1pPr>
              <a:lnSpc>
                <a:spcPct val="80000"/>
              </a:lnSpc>
              <a:defRPr sz="5000" b="1" i="0">
                <a:solidFill>
                  <a:schemeClr val="tx2"/>
                </a:solidFill>
                <a:latin typeface="Source Sans Pro Black" panose="020B0503030403020204" pitchFamily="34" charset="0"/>
              </a:defRPr>
            </a:lvl1pPr>
          </a:lstStyle>
          <a:p>
            <a:r>
              <a:rPr lang="en-US" dirty="0"/>
              <a:t>UO Presentation Headline</a:t>
            </a:r>
          </a:p>
        </p:txBody>
      </p:sp>
      <p:sp>
        <p:nvSpPr>
          <p:cNvPr id="4" name="Text Placeholder 7">
            <a:extLst>
              <a:ext uri="{FF2B5EF4-FFF2-40B4-BE49-F238E27FC236}">
                <a16:creationId xmlns:a16="http://schemas.microsoft.com/office/drawing/2014/main" id="{D7DA4A95-E4B0-B9A1-1A1F-0781D81E017F}"/>
              </a:ext>
            </a:extLst>
          </p:cNvPr>
          <p:cNvSpPr>
            <a:spLocks noGrp="1"/>
          </p:cNvSpPr>
          <p:nvPr>
            <p:ph type="body" sz="quarter" idx="11" hasCustomPrompt="1"/>
          </p:nvPr>
        </p:nvSpPr>
        <p:spPr>
          <a:xfrm>
            <a:off x="742950" y="2788420"/>
            <a:ext cx="10706100" cy="831273"/>
          </a:xfrm>
          <a:prstGeom prst="rect">
            <a:avLst/>
          </a:prstGeom>
        </p:spPr>
        <p:txBody>
          <a:bodyPr lIns="0" tIns="0" rIns="0" bIns="0"/>
          <a:lstStyle>
            <a:lvl1pPr marL="0" indent="0">
              <a:buNone/>
              <a:defRPr sz="3000" b="0" i="0">
                <a:solidFill>
                  <a:schemeClr val="tx2"/>
                </a:solidFill>
                <a:latin typeface="Source Sans Pro" panose="020B0503030403020204" pitchFamily="34" charset="0"/>
              </a:defRPr>
            </a:lvl1pPr>
          </a:lstStyle>
          <a:p>
            <a:pPr lvl="0"/>
            <a:r>
              <a:rPr lang="en-US" dirty="0"/>
              <a:t>Presentation sub-headline</a:t>
            </a:r>
          </a:p>
        </p:txBody>
      </p:sp>
      <p:sp>
        <p:nvSpPr>
          <p:cNvPr id="9" name="Text Placeholder 7">
            <a:extLst>
              <a:ext uri="{FF2B5EF4-FFF2-40B4-BE49-F238E27FC236}">
                <a16:creationId xmlns:a16="http://schemas.microsoft.com/office/drawing/2014/main" id="{9602ED48-E1F5-F40D-3B59-03D9246B8AF8}"/>
              </a:ext>
            </a:extLst>
          </p:cNvPr>
          <p:cNvSpPr>
            <a:spLocks noGrp="1"/>
          </p:cNvSpPr>
          <p:nvPr>
            <p:ph type="body" sz="quarter" idx="13" hasCustomPrompt="1"/>
          </p:nvPr>
        </p:nvSpPr>
        <p:spPr>
          <a:xfrm>
            <a:off x="742950" y="3868096"/>
            <a:ext cx="10706100" cy="381000"/>
          </a:xfrm>
          <a:prstGeom prst="rect">
            <a:avLst/>
          </a:prstGeom>
        </p:spPr>
        <p:txBody>
          <a:bodyPr lIns="0" tIns="0" rIns="0" bIns="0" anchor="b" anchorCtr="0"/>
          <a:lstStyle>
            <a:lvl1pPr marL="0" indent="0">
              <a:buNone/>
              <a:defRPr sz="2300" b="0" i="0">
                <a:solidFill>
                  <a:schemeClr val="tx2"/>
                </a:solidFill>
                <a:latin typeface="Source Sans Pro" panose="020B0503030403020204" pitchFamily="34" charset="0"/>
              </a:defRPr>
            </a:lvl1pPr>
          </a:lstStyle>
          <a:p>
            <a:pPr lvl="0"/>
            <a:r>
              <a:rPr lang="en-US" dirty="0"/>
              <a:t>Presenter Name and Title</a:t>
            </a:r>
          </a:p>
        </p:txBody>
      </p:sp>
      <p:sp>
        <p:nvSpPr>
          <p:cNvPr id="8" name="Text Placeholder 9">
            <a:extLst>
              <a:ext uri="{FF2B5EF4-FFF2-40B4-BE49-F238E27FC236}">
                <a16:creationId xmlns:a16="http://schemas.microsoft.com/office/drawing/2014/main" id="{A701C3FA-EF80-7355-20CC-D4696335D393}"/>
              </a:ext>
            </a:extLst>
          </p:cNvPr>
          <p:cNvSpPr>
            <a:spLocks noGrp="1"/>
          </p:cNvSpPr>
          <p:nvPr>
            <p:ph type="body" sz="quarter" idx="12" hasCustomPrompt="1"/>
          </p:nvPr>
        </p:nvSpPr>
        <p:spPr>
          <a:xfrm>
            <a:off x="742950" y="4338104"/>
            <a:ext cx="10706100" cy="221605"/>
          </a:xfrm>
          <a:prstGeom prst="rect">
            <a:avLst/>
          </a:prstGeom>
        </p:spPr>
        <p:txBody>
          <a:bodyPr lIns="0" tIns="0" rIns="0" bIns="0"/>
          <a:lstStyle>
            <a:lvl1pPr marL="0" indent="0">
              <a:buNone/>
              <a:defRPr sz="1800" b="0" i="0">
                <a:solidFill>
                  <a:schemeClr val="tx2"/>
                </a:solidFill>
                <a:latin typeface="Source Sans Pro" panose="020B0503030403020204" pitchFamily="34" charset="0"/>
              </a:defRPr>
            </a:lvl1pPr>
          </a:lstStyle>
          <a:p>
            <a:pPr lvl="0"/>
            <a:r>
              <a:rPr lang="en-US" dirty="0"/>
              <a:t>Month XX, XXXX</a:t>
            </a:r>
          </a:p>
        </p:txBody>
      </p:sp>
      <p:pic>
        <p:nvPicPr>
          <p:cNvPr id="3" name="Picture 2">
            <a:extLst>
              <a:ext uri="{FF2B5EF4-FFF2-40B4-BE49-F238E27FC236}">
                <a16:creationId xmlns:a16="http://schemas.microsoft.com/office/drawing/2014/main" id="{8DB909B8-7035-0C41-35E7-E90C6746E7C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742949" y="5590764"/>
            <a:ext cx="2678677" cy="502251"/>
          </a:xfrm>
          <a:prstGeom prst="rect">
            <a:avLst/>
          </a:prstGeom>
        </p:spPr>
      </p:pic>
    </p:spTree>
    <p:extLst>
      <p:ext uri="{BB962C8B-B14F-4D97-AF65-F5344CB8AC3E}">
        <p14:creationId xmlns:p14="http://schemas.microsoft.com/office/powerpoint/2010/main" val="1957451344"/>
      </p:ext>
    </p:extLst>
  </p:cSld>
  <p:clrMapOvr>
    <a:masterClrMapping/>
  </p:clrMapOvr>
  <p:extLst>
    <p:ext uri="{DCECCB84-F9BA-43D5-87BE-67443E8EF086}">
      <p15:sldGuideLst xmlns:p15="http://schemas.microsoft.com/office/powerpoint/2012/main">
        <p15:guide id="1" orient="horz" pos="480">
          <p15:clr>
            <a:srgbClr val="FBAE40"/>
          </p15:clr>
        </p15:guide>
        <p15:guide id="2" pos="45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Option 3A — Photo R">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1ACEAED-0095-252E-6BCD-9549F08D5869}"/>
              </a:ext>
            </a:extLst>
          </p:cNvPr>
          <p:cNvSpPr>
            <a:spLocks noGrp="1"/>
          </p:cNvSpPr>
          <p:nvPr>
            <p:ph type="title" hasCustomPrompt="1"/>
          </p:nvPr>
        </p:nvSpPr>
        <p:spPr>
          <a:xfrm>
            <a:off x="742949" y="758825"/>
            <a:ext cx="4761558" cy="1916925"/>
          </a:xfrm>
          <a:prstGeom prst="rect">
            <a:avLst/>
          </a:prstGeom>
        </p:spPr>
        <p:txBody>
          <a:bodyPr lIns="0" tIns="0" rIns="0" bIns="0" anchor="b" anchorCtr="0"/>
          <a:lstStyle>
            <a:lvl1pPr>
              <a:lnSpc>
                <a:spcPct val="80000"/>
              </a:lnSpc>
              <a:defRPr sz="4500" b="1" i="0">
                <a:solidFill>
                  <a:schemeClr val="tx2"/>
                </a:solidFill>
                <a:latin typeface="Source Sans Pro Black" panose="020B0503030403020204" pitchFamily="34" charset="0"/>
              </a:defRPr>
            </a:lvl1pPr>
          </a:lstStyle>
          <a:p>
            <a:r>
              <a:rPr lang="en-US" dirty="0"/>
              <a:t>UO Presentation Headline</a:t>
            </a:r>
          </a:p>
        </p:txBody>
      </p:sp>
      <p:sp>
        <p:nvSpPr>
          <p:cNvPr id="2" name="Text Placeholder 7">
            <a:extLst>
              <a:ext uri="{FF2B5EF4-FFF2-40B4-BE49-F238E27FC236}">
                <a16:creationId xmlns:a16="http://schemas.microsoft.com/office/drawing/2014/main" id="{F7D265AC-6D65-C41D-F65A-3094C7E679C2}"/>
              </a:ext>
            </a:extLst>
          </p:cNvPr>
          <p:cNvSpPr>
            <a:spLocks noGrp="1"/>
          </p:cNvSpPr>
          <p:nvPr>
            <p:ph type="body" sz="quarter" idx="11" hasCustomPrompt="1"/>
          </p:nvPr>
        </p:nvSpPr>
        <p:spPr>
          <a:xfrm>
            <a:off x="742949" y="2775205"/>
            <a:ext cx="4761558" cy="993896"/>
          </a:xfrm>
          <a:prstGeom prst="rect">
            <a:avLst/>
          </a:prstGeom>
        </p:spPr>
        <p:txBody>
          <a:bodyPr lIns="0" tIns="0" rIns="0" bIns="0"/>
          <a:lstStyle>
            <a:lvl1pPr marL="0" indent="0">
              <a:lnSpc>
                <a:spcPct val="100000"/>
              </a:lnSpc>
              <a:buNone/>
              <a:defRPr sz="2200" b="0" i="0">
                <a:solidFill>
                  <a:schemeClr val="tx2"/>
                </a:solidFill>
                <a:latin typeface="Source Sans Pro" panose="020B0503030403020204" pitchFamily="34" charset="0"/>
              </a:defRPr>
            </a:lvl1pPr>
          </a:lstStyle>
          <a:p>
            <a:pPr lvl="0"/>
            <a:r>
              <a:rPr lang="en-US" dirty="0"/>
              <a:t>Presentation sub-headline</a:t>
            </a:r>
          </a:p>
        </p:txBody>
      </p:sp>
      <p:sp>
        <p:nvSpPr>
          <p:cNvPr id="4" name="Text Placeholder 7">
            <a:extLst>
              <a:ext uri="{FF2B5EF4-FFF2-40B4-BE49-F238E27FC236}">
                <a16:creationId xmlns:a16="http://schemas.microsoft.com/office/drawing/2014/main" id="{0505C424-E15B-C1C1-AD7D-08DBBC7972E0}"/>
              </a:ext>
            </a:extLst>
          </p:cNvPr>
          <p:cNvSpPr>
            <a:spLocks noGrp="1"/>
          </p:cNvSpPr>
          <p:nvPr>
            <p:ph type="body" sz="quarter" idx="14" hasCustomPrompt="1"/>
          </p:nvPr>
        </p:nvSpPr>
        <p:spPr>
          <a:xfrm>
            <a:off x="742950" y="4064229"/>
            <a:ext cx="4761557" cy="381000"/>
          </a:xfrm>
          <a:prstGeom prst="rect">
            <a:avLst/>
          </a:prstGeom>
        </p:spPr>
        <p:txBody>
          <a:bodyPr lIns="0" tIns="0" rIns="0" bIns="0" anchor="b" anchorCtr="0"/>
          <a:lstStyle>
            <a:lvl1pPr marL="0" indent="0">
              <a:buNone/>
              <a:defRPr sz="1800" b="0" i="0">
                <a:solidFill>
                  <a:schemeClr val="tx2"/>
                </a:solidFill>
                <a:latin typeface="Source Sans Pro" panose="020B0503030403020204" pitchFamily="34" charset="0"/>
              </a:defRPr>
            </a:lvl1pPr>
          </a:lstStyle>
          <a:p>
            <a:pPr lvl="0"/>
            <a:r>
              <a:rPr lang="en-US" dirty="0"/>
              <a:t>Presenter Name and Title</a:t>
            </a:r>
          </a:p>
        </p:txBody>
      </p:sp>
      <p:sp>
        <p:nvSpPr>
          <p:cNvPr id="3" name="Text Placeholder 9">
            <a:extLst>
              <a:ext uri="{FF2B5EF4-FFF2-40B4-BE49-F238E27FC236}">
                <a16:creationId xmlns:a16="http://schemas.microsoft.com/office/drawing/2014/main" id="{DA94F0AF-B4CF-0F2D-0F0A-631FA241C76D}"/>
              </a:ext>
            </a:extLst>
          </p:cNvPr>
          <p:cNvSpPr>
            <a:spLocks noGrp="1"/>
          </p:cNvSpPr>
          <p:nvPr>
            <p:ph type="body" sz="quarter" idx="12" hasCustomPrompt="1"/>
          </p:nvPr>
        </p:nvSpPr>
        <p:spPr>
          <a:xfrm>
            <a:off x="742950" y="4500053"/>
            <a:ext cx="4761557" cy="221605"/>
          </a:xfrm>
          <a:prstGeom prst="rect">
            <a:avLst/>
          </a:prstGeom>
        </p:spPr>
        <p:txBody>
          <a:bodyPr lIns="0" tIns="0" rIns="0" bIns="0"/>
          <a:lstStyle>
            <a:lvl1pPr marL="0" indent="0">
              <a:buNone/>
              <a:defRPr sz="1600" b="0" i="0">
                <a:solidFill>
                  <a:schemeClr val="tx2"/>
                </a:solidFill>
                <a:latin typeface="Source Sans Pro" panose="020B0503030403020204" pitchFamily="34" charset="0"/>
              </a:defRPr>
            </a:lvl1pPr>
          </a:lstStyle>
          <a:p>
            <a:pPr lvl="0"/>
            <a:r>
              <a:rPr lang="en-US" dirty="0"/>
              <a:t>Month XX, XXXX</a:t>
            </a:r>
          </a:p>
        </p:txBody>
      </p:sp>
      <p:sp>
        <p:nvSpPr>
          <p:cNvPr id="44" name="Picture Placeholder 43">
            <a:extLst>
              <a:ext uri="{FF2B5EF4-FFF2-40B4-BE49-F238E27FC236}">
                <a16:creationId xmlns:a16="http://schemas.microsoft.com/office/drawing/2014/main" id="{E006F138-48B4-A8E1-FA8D-4D3B83B4A50E}"/>
              </a:ext>
            </a:extLst>
          </p:cNvPr>
          <p:cNvSpPr>
            <a:spLocks noGrp="1"/>
          </p:cNvSpPr>
          <p:nvPr>
            <p:ph type="pic" sz="quarter" idx="13" hasCustomPrompt="1"/>
          </p:nvPr>
        </p:nvSpPr>
        <p:spPr>
          <a:xfrm>
            <a:off x="6099313"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758688 w 6096000"/>
              <a:gd name="connsiteY3" fmla="*/ 6858000 h 6858000"/>
              <a:gd name="connsiteX4" fmla="*/ 0 w 6096000"/>
              <a:gd name="connsiteY4" fmla="*/ 6099312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58000">
                <a:moveTo>
                  <a:pt x="0" y="0"/>
                </a:moveTo>
                <a:lnTo>
                  <a:pt x="6096000" y="0"/>
                </a:lnTo>
                <a:lnTo>
                  <a:pt x="6096000" y="6858000"/>
                </a:lnTo>
                <a:lnTo>
                  <a:pt x="758688" y="6858000"/>
                </a:lnTo>
                <a:lnTo>
                  <a:pt x="0" y="6099312"/>
                </a:lnTo>
                <a:close/>
              </a:path>
            </a:pathLst>
          </a:custGeom>
        </p:spPr>
        <p:txBody>
          <a:bodyPr wrap="square">
            <a:noAutofit/>
          </a:bodyPr>
          <a:lstStyle>
            <a:lvl1pPr>
              <a:defRPr sz="1800">
                <a:latin typeface="Source Sans Pro" panose="020B0503030403020204" pitchFamily="34" charset="0"/>
              </a:defRPr>
            </a:lvl1pPr>
          </a:lstStyle>
          <a:p>
            <a:r>
              <a:rPr lang="en-US"/>
              <a:t>Place photo on the right by double-clicking the icon</a:t>
            </a:r>
          </a:p>
        </p:txBody>
      </p:sp>
      <p:pic>
        <p:nvPicPr>
          <p:cNvPr id="5" name="Picture 4">
            <a:extLst>
              <a:ext uri="{FF2B5EF4-FFF2-40B4-BE49-F238E27FC236}">
                <a16:creationId xmlns:a16="http://schemas.microsoft.com/office/drawing/2014/main" id="{7CB88CA6-D377-AB30-6D65-934E9E5F2EC0}"/>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742949" y="5590764"/>
            <a:ext cx="2678677" cy="502251"/>
          </a:xfrm>
          <a:prstGeom prst="rect">
            <a:avLst/>
          </a:prstGeom>
        </p:spPr>
      </p:pic>
    </p:spTree>
    <p:extLst>
      <p:ext uri="{BB962C8B-B14F-4D97-AF65-F5344CB8AC3E}">
        <p14:creationId xmlns:p14="http://schemas.microsoft.com/office/powerpoint/2010/main" val="1378708056"/>
      </p:ext>
    </p:extLst>
  </p:cSld>
  <p:clrMapOvr>
    <a:masterClrMapping/>
  </p:clrMapOvr>
  <p:extLst>
    <p:ext uri="{DCECCB84-F9BA-43D5-87BE-67443E8EF086}">
      <p15:sldGuideLst xmlns:p15="http://schemas.microsoft.com/office/powerpoint/2012/main">
        <p15:guide id="1" pos="3840">
          <p15:clr>
            <a:srgbClr val="FBAE40"/>
          </p15:clr>
        </p15:guide>
        <p15:guide id="2" pos="45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Option 3B — Photo L">
    <p:bg>
      <p:bgPr>
        <a:solidFill>
          <a:schemeClr val="bg1"/>
        </a:solid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FDE933D0-9586-12CD-5709-D42A131A41F6}"/>
              </a:ext>
            </a:extLst>
          </p:cNvPr>
          <p:cNvSpPr>
            <a:spLocks noGrp="1"/>
          </p:cNvSpPr>
          <p:nvPr>
            <p:ph type="title" hasCustomPrompt="1"/>
          </p:nvPr>
        </p:nvSpPr>
        <p:spPr>
          <a:xfrm>
            <a:off x="6866772" y="758825"/>
            <a:ext cx="4761558" cy="1916925"/>
          </a:xfrm>
          <a:prstGeom prst="rect">
            <a:avLst/>
          </a:prstGeom>
        </p:spPr>
        <p:txBody>
          <a:bodyPr lIns="0" tIns="0" rIns="0" bIns="0" anchor="b" anchorCtr="0"/>
          <a:lstStyle>
            <a:lvl1pPr>
              <a:lnSpc>
                <a:spcPct val="80000"/>
              </a:lnSpc>
              <a:defRPr sz="4500" b="1" i="0">
                <a:solidFill>
                  <a:schemeClr val="tx2"/>
                </a:solidFill>
                <a:latin typeface="Source Sans Pro Black" panose="020B0503030403020204" pitchFamily="34" charset="0"/>
              </a:defRPr>
            </a:lvl1pPr>
          </a:lstStyle>
          <a:p>
            <a:r>
              <a:rPr lang="en-US" dirty="0"/>
              <a:t>UO Presentation Headline</a:t>
            </a:r>
          </a:p>
        </p:txBody>
      </p:sp>
      <p:sp>
        <p:nvSpPr>
          <p:cNvPr id="10" name="Picture Placeholder 9">
            <a:extLst>
              <a:ext uri="{FF2B5EF4-FFF2-40B4-BE49-F238E27FC236}">
                <a16:creationId xmlns:a16="http://schemas.microsoft.com/office/drawing/2014/main" id="{379E8019-2D45-3619-8F03-505FEE724154}"/>
              </a:ext>
            </a:extLst>
          </p:cNvPr>
          <p:cNvSpPr>
            <a:spLocks noGrp="1"/>
          </p:cNvSpPr>
          <p:nvPr>
            <p:ph type="pic" sz="quarter" idx="13" hasCustomPrompt="1"/>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096000 h 6858000"/>
              <a:gd name="connsiteX3" fmla="*/ 5334000 w 6096000"/>
              <a:gd name="connsiteY3" fmla="*/ 6858000 h 6858000"/>
              <a:gd name="connsiteX4" fmla="*/ 0 w 6096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58000">
                <a:moveTo>
                  <a:pt x="0" y="0"/>
                </a:moveTo>
                <a:lnTo>
                  <a:pt x="6096000" y="0"/>
                </a:lnTo>
                <a:lnTo>
                  <a:pt x="6096000" y="6096000"/>
                </a:lnTo>
                <a:lnTo>
                  <a:pt x="5334000" y="6858000"/>
                </a:lnTo>
                <a:lnTo>
                  <a:pt x="0" y="6858000"/>
                </a:lnTo>
                <a:close/>
              </a:path>
            </a:pathLst>
          </a:custGeom>
        </p:spPr>
        <p:txBody>
          <a:bodyPr wrap="square" anchor="t" anchorCtr="0">
            <a:noAutofit/>
          </a:bodyPr>
          <a:lstStyle>
            <a:lvl1pPr algn="l">
              <a:defRPr sz="1800">
                <a:latin typeface="Source Sans Pro" panose="020B0503030403020204" pitchFamily="34" charset="0"/>
              </a:defRPr>
            </a:lvl1pPr>
          </a:lstStyle>
          <a:p>
            <a:r>
              <a:rPr lang="en-US" dirty="0"/>
              <a:t>Place photo on the left by double-clicking the icon</a:t>
            </a:r>
          </a:p>
        </p:txBody>
      </p:sp>
      <p:sp>
        <p:nvSpPr>
          <p:cNvPr id="3" name="Text Placeholder 7">
            <a:extLst>
              <a:ext uri="{FF2B5EF4-FFF2-40B4-BE49-F238E27FC236}">
                <a16:creationId xmlns:a16="http://schemas.microsoft.com/office/drawing/2014/main" id="{5D0AAECF-C455-00C9-3CC1-30A58DF024C7}"/>
              </a:ext>
            </a:extLst>
          </p:cNvPr>
          <p:cNvSpPr>
            <a:spLocks noGrp="1"/>
          </p:cNvSpPr>
          <p:nvPr>
            <p:ph type="body" sz="quarter" idx="11" hasCustomPrompt="1"/>
          </p:nvPr>
        </p:nvSpPr>
        <p:spPr>
          <a:xfrm>
            <a:off x="6866772" y="2775205"/>
            <a:ext cx="4761558" cy="993896"/>
          </a:xfrm>
          <a:prstGeom prst="rect">
            <a:avLst/>
          </a:prstGeom>
        </p:spPr>
        <p:txBody>
          <a:bodyPr lIns="0" tIns="0" rIns="0" bIns="0"/>
          <a:lstStyle>
            <a:lvl1pPr marL="0" indent="0">
              <a:lnSpc>
                <a:spcPct val="100000"/>
              </a:lnSpc>
              <a:buNone/>
              <a:defRPr sz="2200" b="0" i="0">
                <a:solidFill>
                  <a:schemeClr val="tx2"/>
                </a:solidFill>
                <a:latin typeface="Source Sans Pro" panose="020B0503030403020204" pitchFamily="34" charset="0"/>
              </a:defRPr>
            </a:lvl1pPr>
          </a:lstStyle>
          <a:p>
            <a:pPr lvl="0"/>
            <a:r>
              <a:rPr lang="en-US" dirty="0"/>
              <a:t>Presentation sub-headline</a:t>
            </a:r>
          </a:p>
        </p:txBody>
      </p:sp>
      <p:sp>
        <p:nvSpPr>
          <p:cNvPr id="5" name="Text Placeholder 7">
            <a:extLst>
              <a:ext uri="{FF2B5EF4-FFF2-40B4-BE49-F238E27FC236}">
                <a16:creationId xmlns:a16="http://schemas.microsoft.com/office/drawing/2014/main" id="{64A75658-328B-3D32-3A92-E2A38CC19BB4}"/>
              </a:ext>
            </a:extLst>
          </p:cNvPr>
          <p:cNvSpPr>
            <a:spLocks noGrp="1"/>
          </p:cNvSpPr>
          <p:nvPr>
            <p:ph type="body" sz="quarter" idx="14" hasCustomPrompt="1"/>
          </p:nvPr>
        </p:nvSpPr>
        <p:spPr>
          <a:xfrm>
            <a:off x="6866773" y="4064229"/>
            <a:ext cx="4761557" cy="381000"/>
          </a:xfrm>
          <a:prstGeom prst="rect">
            <a:avLst/>
          </a:prstGeom>
        </p:spPr>
        <p:txBody>
          <a:bodyPr lIns="0" tIns="0" rIns="0" bIns="0" anchor="b" anchorCtr="0"/>
          <a:lstStyle>
            <a:lvl1pPr marL="0" indent="0">
              <a:buNone/>
              <a:defRPr sz="1800" b="0" i="0">
                <a:solidFill>
                  <a:schemeClr val="tx2"/>
                </a:solidFill>
                <a:latin typeface="Source Sans Pro" panose="020B0503030403020204" pitchFamily="34" charset="0"/>
              </a:defRPr>
            </a:lvl1pPr>
          </a:lstStyle>
          <a:p>
            <a:pPr lvl="0"/>
            <a:r>
              <a:rPr lang="en-US" dirty="0"/>
              <a:t>Presenter Name and Title</a:t>
            </a:r>
          </a:p>
        </p:txBody>
      </p:sp>
      <p:sp>
        <p:nvSpPr>
          <p:cNvPr id="4" name="Text Placeholder 9">
            <a:extLst>
              <a:ext uri="{FF2B5EF4-FFF2-40B4-BE49-F238E27FC236}">
                <a16:creationId xmlns:a16="http://schemas.microsoft.com/office/drawing/2014/main" id="{EA55C378-0E48-5EA9-4718-5ED8F0E960C9}"/>
              </a:ext>
            </a:extLst>
          </p:cNvPr>
          <p:cNvSpPr>
            <a:spLocks noGrp="1"/>
          </p:cNvSpPr>
          <p:nvPr>
            <p:ph type="body" sz="quarter" idx="12" hasCustomPrompt="1"/>
          </p:nvPr>
        </p:nvSpPr>
        <p:spPr>
          <a:xfrm>
            <a:off x="6866773" y="4500053"/>
            <a:ext cx="4761557" cy="221605"/>
          </a:xfrm>
          <a:prstGeom prst="rect">
            <a:avLst/>
          </a:prstGeom>
        </p:spPr>
        <p:txBody>
          <a:bodyPr lIns="0" tIns="0" rIns="0" bIns="0"/>
          <a:lstStyle>
            <a:lvl1pPr marL="0" indent="0">
              <a:buNone/>
              <a:defRPr sz="1600" b="0" i="0">
                <a:solidFill>
                  <a:schemeClr val="tx2"/>
                </a:solidFill>
                <a:latin typeface="Source Sans Pro" panose="020B0503030403020204" pitchFamily="34" charset="0"/>
              </a:defRPr>
            </a:lvl1pPr>
          </a:lstStyle>
          <a:p>
            <a:pPr lvl="0"/>
            <a:r>
              <a:rPr lang="en-US" dirty="0"/>
              <a:t>Month XX, XXXX</a:t>
            </a:r>
          </a:p>
        </p:txBody>
      </p:sp>
      <p:pic>
        <p:nvPicPr>
          <p:cNvPr id="6" name="Picture 5">
            <a:extLst>
              <a:ext uri="{FF2B5EF4-FFF2-40B4-BE49-F238E27FC236}">
                <a16:creationId xmlns:a16="http://schemas.microsoft.com/office/drawing/2014/main" id="{8DD8F93F-E28A-2CC0-E26C-A57537393362}"/>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6866772" y="5590764"/>
            <a:ext cx="2678677" cy="502251"/>
          </a:xfrm>
          <a:prstGeom prst="rect">
            <a:avLst/>
          </a:prstGeom>
        </p:spPr>
      </p:pic>
    </p:spTree>
    <p:extLst>
      <p:ext uri="{BB962C8B-B14F-4D97-AF65-F5344CB8AC3E}">
        <p14:creationId xmlns:p14="http://schemas.microsoft.com/office/powerpoint/2010/main" val="1470125627"/>
      </p:ext>
    </p:extLst>
  </p:cSld>
  <p:clrMapOvr>
    <a:masterClrMapping/>
  </p:clrMapOvr>
  <p:extLst>
    <p:ext uri="{DCECCB84-F9BA-43D5-87BE-67443E8EF086}">
      <p15:sldGuideLst xmlns:p15="http://schemas.microsoft.com/office/powerpoint/2012/main">
        <p15:guide id="1" pos="3840">
          <p15:clr>
            <a:srgbClr val="FBAE40"/>
          </p15:clr>
        </p15:guide>
        <p15:guide id="2" pos="432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Slide Option 2 — UO Green">
    <p:bg>
      <p:bgPr>
        <a:solidFill>
          <a:schemeClr val="tx2"/>
        </a:solidFill>
        <a:effectLst/>
      </p:bgPr>
    </p:bg>
    <p:spTree>
      <p:nvGrpSpPr>
        <p:cNvPr id="1" name=""/>
        <p:cNvGrpSpPr/>
        <p:nvPr/>
      </p:nvGrpSpPr>
      <p:grpSpPr>
        <a:xfrm>
          <a:off x="0" y="0"/>
          <a:ext cx="0" cy="0"/>
          <a:chOff x="0" y="0"/>
          <a:chExt cx="0" cy="0"/>
        </a:xfrm>
      </p:grpSpPr>
      <p:sp>
        <p:nvSpPr>
          <p:cNvPr id="28" name="Title 12">
            <a:extLst>
              <a:ext uri="{FF2B5EF4-FFF2-40B4-BE49-F238E27FC236}">
                <a16:creationId xmlns:a16="http://schemas.microsoft.com/office/drawing/2014/main" id="{321D16EE-41E6-F564-7C06-5376FF2ED0DE}"/>
              </a:ext>
            </a:extLst>
          </p:cNvPr>
          <p:cNvSpPr>
            <a:spLocks noGrp="1"/>
          </p:cNvSpPr>
          <p:nvPr>
            <p:ph type="title" hasCustomPrompt="1"/>
          </p:nvPr>
        </p:nvSpPr>
        <p:spPr>
          <a:xfrm>
            <a:off x="723900" y="2038432"/>
            <a:ext cx="7038561" cy="2281187"/>
          </a:xfrm>
          <a:prstGeom prst="rect">
            <a:avLst/>
          </a:prstGeom>
        </p:spPr>
        <p:txBody>
          <a:bodyPr lIns="0" tIns="0" rIns="0" bIns="0" anchor="ctr" anchorCtr="0"/>
          <a:lstStyle>
            <a:lvl1pPr>
              <a:defRPr sz="5000" b="1" i="0">
                <a:solidFill>
                  <a:schemeClr val="bg2"/>
                </a:solidFill>
                <a:latin typeface="Source Sans Pro Black" panose="020B0503030403020204" pitchFamily="34" charset="0"/>
              </a:defRPr>
            </a:lvl1pPr>
          </a:lstStyle>
          <a:p>
            <a:r>
              <a:rPr lang="en-US" dirty="0"/>
              <a:t>Divider Slide</a:t>
            </a:r>
          </a:p>
        </p:txBody>
      </p:sp>
      <p:pic>
        <p:nvPicPr>
          <p:cNvPr id="4" name="Picture 3">
            <a:extLst>
              <a:ext uri="{FF2B5EF4-FFF2-40B4-BE49-F238E27FC236}">
                <a16:creationId xmlns:a16="http://schemas.microsoft.com/office/drawing/2014/main" id="{10E285AE-5098-8A4B-A356-FD8C1BD685B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flipH="1">
            <a:off x="723900" y="5604278"/>
            <a:ext cx="613749" cy="504835"/>
          </a:xfrm>
          <a:prstGeom prst="rect">
            <a:avLst/>
          </a:prstGeom>
        </p:spPr>
      </p:pic>
      <p:pic>
        <p:nvPicPr>
          <p:cNvPr id="6" name="Picture 5">
            <a:extLst>
              <a:ext uri="{FF2B5EF4-FFF2-40B4-BE49-F238E27FC236}">
                <a16:creationId xmlns:a16="http://schemas.microsoft.com/office/drawing/2014/main" id="{2EB9C27F-79FD-95E4-0D69-55073CEB2D1C}"/>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8620125" y="-1123951"/>
            <a:ext cx="8918575" cy="8918575"/>
          </a:xfrm>
          <a:prstGeom prst="rect">
            <a:avLst/>
          </a:prstGeom>
        </p:spPr>
      </p:pic>
    </p:spTree>
    <p:extLst>
      <p:ext uri="{BB962C8B-B14F-4D97-AF65-F5344CB8AC3E}">
        <p14:creationId xmlns:p14="http://schemas.microsoft.com/office/powerpoint/2010/main" val="9182255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Slide Option 3 - UO Yellow">
    <p:bg>
      <p:bgPr>
        <a:solidFill>
          <a:schemeClr val="bg2"/>
        </a:solidFill>
        <a:effectLst/>
      </p:bgPr>
    </p:bg>
    <p:spTree>
      <p:nvGrpSpPr>
        <p:cNvPr id="1" name=""/>
        <p:cNvGrpSpPr/>
        <p:nvPr/>
      </p:nvGrpSpPr>
      <p:grpSpPr>
        <a:xfrm>
          <a:off x="0" y="0"/>
          <a:ext cx="0" cy="0"/>
          <a:chOff x="0" y="0"/>
          <a:chExt cx="0" cy="0"/>
        </a:xfrm>
      </p:grpSpPr>
      <p:sp>
        <p:nvSpPr>
          <p:cNvPr id="7" name="Title 12">
            <a:extLst>
              <a:ext uri="{FF2B5EF4-FFF2-40B4-BE49-F238E27FC236}">
                <a16:creationId xmlns:a16="http://schemas.microsoft.com/office/drawing/2014/main" id="{A84A4BE6-5ECB-0344-E318-D9A74C87C94E}"/>
              </a:ext>
            </a:extLst>
          </p:cNvPr>
          <p:cNvSpPr>
            <a:spLocks noGrp="1"/>
          </p:cNvSpPr>
          <p:nvPr>
            <p:ph type="title" hasCustomPrompt="1"/>
          </p:nvPr>
        </p:nvSpPr>
        <p:spPr>
          <a:xfrm>
            <a:off x="723900" y="2038432"/>
            <a:ext cx="7038561" cy="2281187"/>
          </a:xfrm>
          <a:prstGeom prst="rect">
            <a:avLst/>
          </a:prstGeom>
        </p:spPr>
        <p:txBody>
          <a:bodyPr lIns="0" tIns="0" rIns="0" bIns="0" anchor="ctr" anchorCtr="0"/>
          <a:lstStyle>
            <a:lvl1pPr>
              <a:defRPr sz="5000" b="1" i="0">
                <a:solidFill>
                  <a:schemeClr val="tx2"/>
                </a:solidFill>
                <a:latin typeface="Source Sans Pro Black" panose="020B0503030403020204" pitchFamily="34" charset="0"/>
              </a:defRPr>
            </a:lvl1pPr>
          </a:lstStyle>
          <a:p>
            <a:r>
              <a:rPr lang="en-US" dirty="0"/>
              <a:t>Divider Slide</a:t>
            </a:r>
          </a:p>
        </p:txBody>
      </p:sp>
      <p:pic>
        <p:nvPicPr>
          <p:cNvPr id="3" name="Picture 2">
            <a:extLst>
              <a:ext uri="{FF2B5EF4-FFF2-40B4-BE49-F238E27FC236}">
                <a16:creationId xmlns:a16="http://schemas.microsoft.com/office/drawing/2014/main" id="{3F7489C1-F5D4-8B37-F4EA-C314F38CAD7E}"/>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723900" y="5594339"/>
            <a:ext cx="660339" cy="504835"/>
          </a:xfrm>
          <a:prstGeom prst="rect">
            <a:avLst/>
          </a:prstGeom>
        </p:spPr>
      </p:pic>
      <p:pic>
        <p:nvPicPr>
          <p:cNvPr id="6" name="Picture 5">
            <a:extLst>
              <a:ext uri="{FF2B5EF4-FFF2-40B4-BE49-F238E27FC236}">
                <a16:creationId xmlns:a16="http://schemas.microsoft.com/office/drawing/2014/main" id="{8F27E1C9-CAFA-5723-6F3E-A943037927C4}"/>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8611891" y="-1126232"/>
            <a:ext cx="8930593" cy="8930593"/>
          </a:xfrm>
          <a:prstGeom prst="rect">
            <a:avLst/>
          </a:prstGeom>
        </p:spPr>
      </p:pic>
    </p:spTree>
    <p:extLst>
      <p:ext uri="{BB962C8B-B14F-4D97-AF65-F5344CB8AC3E}">
        <p14:creationId xmlns:p14="http://schemas.microsoft.com/office/powerpoint/2010/main" val="3795515090"/>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vider Slide Option 1 — White">
    <p:bg>
      <p:bgPr>
        <a:solidFill>
          <a:schemeClr val="bg1"/>
        </a:solidFill>
        <a:effectLst/>
      </p:bgPr>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A5951EC1-789D-F339-FB6E-398F0CEC1562}"/>
              </a:ext>
            </a:extLst>
          </p:cNvPr>
          <p:cNvSpPr>
            <a:spLocks noGrp="1"/>
          </p:cNvSpPr>
          <p:nvPr>
            <p:ph type="title" hasCustomPrompt="1"/>
          </p:nvPr>
        </p:nvSpPr>
        <p:spPr>
          <a:xfrm>
            <a:off x="723900" y="2038432"/>
            <a:ext cx="7038561" cy="2281187"/>
          </a:xfrm>
          <a:prstGeom prst="rect">
            <a:avLst/>
          </a:prstGeom>
        </p:spPr>
        <p:txBody>
          <a:bodyPr lIns="0" tIns="0" rIns="0" bIns="0" anchor="ctr" anchorCtr="0"/>
          <a:lstStyle>
            <a:lvl1pPr>
              <a:defRPr sz="5000" b="1" i="0">
                <a:solidFill>
                  <a:schemeClr val="tx2"/>
                </a:solidFill>
                <a:latin typeface="Source Sans Pro Black" panose="020B0503030403020204" pitchFamily="34" charset="0"/>
              </a:defRPr>
            </a:lvl1pPr>
          </a:lstStyle>
          <a:p>
            <a:r>
              <a:rPr lang="en-US" dirty="0"/>
              <a:t>Divider Slide</a:t>
            </a:r>
          </a:p>
        </p:txBody>
      </p:sp>
      <p:pic>
        <p:nvPicPr>
          <p:cNvPr id="16" name="Picture 15">
            <a:extLst>
              <a:ext uri="{FF2B5EF4-FFF2-40B4-BE49-F238E27FC236}">
                <a16:creationId xmlns:a16="http://schemas.microsoft.com/office/drawing/2014/main" id="{56BAB75F-0A3D-C118-EF4E-D27B47319096}"/>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723900" y="5594339"/>
            <a:ext cx="660339" cy="504835"/>
          </a:xfrm>
          <a:prstGeom prst="rect">
            <a:avLst/>
          </a:prstGeom>
        </p:spPr>
      </p:pic>
      <p:pic>
        <p:nvPicPr>
          <p:cNvPr id="9" name="Picture 8">
            <a:extLst>
              <a:ext uri="{FF2B5EF4-FFF2-40B4-BE49-F238E27FC236}">
                <a16:creationId xmlns:a16="http://schemas.microsoft.com/office/drawing/2014/main" id="{316C449F-2ED2-1A8D-8C82-D5622A723729}"/>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8611891" y="-1129407"/>
            <a:ext cx="8930593" cy="8930593"/>
          </a:xfrm>
          <a:prstGeom prst="rect">
            <a:avLst/>
          </a:prstGeom>
        </p:spPr>
      </p:pic>
    </p:spTree>
    <p:extLst>
      <p:ext uri="{BB962C8B-B14F-4D97-AF65-F5344CB8AC3E}">
        <p14:creationId xmlns:p14="http://schemas.microsoft.com/office/powerpoint/2010/main" val="300384310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Slide — Title and Content">
    <p:spTree>
      <p:nvGrpSpPr>
        <p:cNvPr id="1" name=""/>
        <p:cNvGrpSpPr/>
        <p:nvPr/>
      </p:nvGrpSpPr>
      <p:grpSpPr>
        <a:xfrm>
          <a:off x="0" y="0"/>
          <a:ext cx="0" cy="0"/>
          <a:chOff x="0" y="0"/>
          <a:chExt cx="0" cy="0"/>
        </a:xfrm>
      </p:grpSpPr>
      <p:sp>
        <p:nvSpPr>
          <p:cNvPr id="33" name="Google Shape;45;p28">
            <a:extLst>
              <a:ext uri="{FF2B5EF4-FFF2-40B4-BE49-F238E27FC236}">
                <a16:creationId xmlns:a16="http://schemas.microsoft.com/office/drawing/2014/main" id="{8B225902-0B72-B34D-C190-021EF2AA1385}"/>
              </a:ext>
            </a:extLst>
          </p:cNvPr>
          <p:cNvSpPr txBox="1">
            <a:spLocks noGrp="1"/>
          </p:cNvSpPr>
          <p:nvPr>
            <p:ph type="ctrTitle" hasCustomPrompt="1"/>
          </p:nvPr>
        </p:nvSpPr>
        <p:spPr>
          <a:xfrm>
            <a:off x="742950" y="767774"/>
            <a:ext cx="10706102" cy="1041214"/>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3600"/>
              <a:buFont typeface="Arial"/>
              <a:buNone/>
              <a:defRPr sz="3700" b="1" i="0">
                <a:solidFill>
                  <a:schemeClr val="tx2"/>
                </a:solidFill>
                <a:latin typeface="Source Sans Pro Black" panose="020B0503030403020204" pitchFamily="34" charset="0"/>
                <a:ea typeface="Source Serif Pro" panose="02040603050405020204" pitchFamily="18"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dirty="0"/>
              <a:t>Headline: Source Sans Pro Black 37pt</a:t>
            </a:r>
          </a:p>
        </p:txBody>
      </p:sp>
      <p:sp>
        <p:nvSpPr>
          <p:cNvPr id="6" name="Content Placeholder 5">
            <a:extLst>
              <a:ext uri="{FF2B5EF4-FFF2-40B4-BE49-F238E27FC236}">
                <a16:creationId xmlns:a16="http://schemas.microsoft.com/office/drawing/2014/main" id="{2A32150B-A2EC-90BB-46D4-1C524F370E12}"/>
              </a:ext>
            </a:extLst>
          </p:cNvPr>
          <p:cNvSpPr>
            <a:spLocks noGrp="1"/>
          </p:cNvSpPr>
          <p:nvPr>
            <p:ph sz="quarter" idx="10" hasCustomPrompt="1"/>
          </p:nvPr>
        </p:nvSpPr>
        <p:spPr>
          <a:xfrm>
            <a:off x="742950" y="1940546"/>
            <a:ext cx="10706100" cy="4154524"/>
          </a:xfrm>
          <a:prstGeom prst="rect">
            <a:avLst/>
          </a:prstGeom>
        </p:spPr>
        <p:txBody>
          <a:bodyPr lIns="0" tIns="0" rIns="0" bIns="0"/>
          <a:lstStyle>
            <a:lvl1pPr marL="0" indent="0">
              <a:spcAft>
                <a:spcPts val="600"/>
              </a:spcAft>
              <a:buNone/>
              <a:defRPr sz="2200">
                <a:latin typeface="Source Sans Pro" panose="020B0503030403020204" pitchFamily="34" charset="0"/>
              </a:defRPr>
            </a:lvl1pPr>
            <a:lvl2pPr marL="800100" indent="-342900">
              <a:spcAft>
                <a:spcPts val="600"/>
              </a:spcAft>
              <a:buClr>
                <a:schemeClr val="tx2"/>
              </a:buClr>
              <a:buFont typeface="Arial" panose="020B0604020202020204" pitchFamily="34" charset="0"/>
              <a:buChar char="•"/>
              <a:defRPr sz="2200">
                <a:latin typeface="Source Sans Pro" panose="020B0503030403020204" pitchFamily="34" charset="0"/>
              </a:defRPr>
            </a:lvl2pPr>
            <a:lvl3pPr>
              <a:spcAft>
                <a:spcPts val="600"/>
              </a:spcAft>
              <a:buClr>
                <a:schemeClr val="tx2"/>
              </a:buClr>
              <a:defRPr>
                <a:latin typeface="Source Sans Pro" panose="020B0503030403020204" pitchFamily="34" charset="0"/>
              </a:defRPr>
            </a:lvl3pPr>
            <a:lvl4pPr marL="1600200" indent="-228600">
              <a:spcAft>
                <a:spcPts val="600"/>
              </a:spcAft>
              <a:buClr>
                <a:schemeClr val="tx2"/>
              </a:buClr>
              <a:buFont typeface="System Font Regular"/>
              <a:buChar char="–"/>
              <a:defRPr>
                <a:latin typeface="Source Sans Pro" panose="020B0503030403020204" pitchFamily="34" charset="0"/>
              </a:defRPr>
            </a:lvl4pPr>
          </a:lstStyle>
          <a:p>
            <a:r>
              <a:rPr lang="en-US" dirty="0"/>
              <a:t>Select an icon below to select the type of content you wish to display here</a:t>
            </a:r>
          </a:p>
        </p:txBody>
      </p:sp>
      <p:sp>
        <p:nvSpPr>
          <p:cNvPr id="2" name="Google Shape;56;p30">
            <a:extLst>
              <a:ext uri="{FF2B5EF4-FFF2-40B4-BE49-F238E27FC236}">
                <a16:creationId xmlns:a16="http://schemas.microsoft.com/office/drawing/2014/main" id="{5621EB89-6E9E-7210-BB50-96492CA355AA}"/>
              </a:ext>
            </a:extLst>
          </p:cNvPr>
          <p:cNvSpPr txBox="1">
            <a:spLocks/>
          </p:cNvSpPr>
          <p:nvPr userDrawn="1"/>
        </p:nvSpPr>
        <p:spPr>
          <a:xfrm>
            <a:off x="742950" y="6143267"/>
            <a:ext cx="11073848" cy="365125"/>
          </a:xfrm>
          <a:prstGeom prst="rect">
            <a:avLst/>
          </a:prstGeom>
          <a:noFill/>
          <a:ln>
            <a:noFill/>
          </a:ln>
        </p:spPr>
        <p:txBody>
          <a:bodyPr spcFirstLastPara="1" wrap="square" lIns="0" tIns="0" rIns="0" bIns="0" anchor="b" anchorCtr="0">
            <a:noAutofit/>
          </a:bodyPr>
          <a:lstStyle>
            <a:defPPr>
              <a:defRPr lang="en-US"/>
            </a:defPPr>
            <a:lvl1pPr marL="0" lvl="0" indent="0" algn="ctr" defTabSz="914400" rtl="0" eaLnBrk="1" latinLnBrk="0" hangingPunct="1">
              <a:spcBef>
                <a:spcPts val="0"/>
              </a:spcBef>
              <a:buNone/>
              <a:defRPr sz="1400" b="1" i="0" u="none" strike="noStrike" kern="1200" cap="none">
                <a:solidFill>
                  <a:schemeClr val="bg1"/>
                </a:solidFill>
                <a:latin typeface="Source Sans Pro Semibold" panose="020B0503030403020204" pitchFamily="34" charset="0"/>
                <a:ea typeface="Source Sans Pro Semibold" panose="020B0503030403020204" pitchFamily="34" charset="0"/>
                <a:cs typeface="Arial"/>
                <a:sym typeface="Arial"/>
              </a:defRPr>
            </a:lvl1pPr>
            <a:lvl2pPr marL="0" lvl="1"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2pPr>
            <a:lvl3pPr marL="0" lvl="2"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3pPr>
            <a:lvl4pPr marL="0" lvl="3"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4pPr>
            <a:lvl5pPr marL="0" lvl="4"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5pPr>
            <a:lvl6pPr marL="0" lvl="5"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6pPr>
            <a:lvl7pPr marL="0" lvl="6"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7pPr>
            <a:lvl8pPr marL="0" lvl="7"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8pPr>
            <a:lvl9pPr marL="0" lvl="8"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9pPr>
          </a:lstStyle>
          <a:p>
            <a:pPr algn="r"/>
            <a:r>
              <a:rPr lang="en-US" sz="1100" b="0" i="0" spc="280" baseline="0" dirty="0">
                <a:solidFill>
                  <a:schemeClr val="tx2"/>
                </a:solidFill>
                <a:latin typeface="Source Sans Pro" panose="020B0503030403020204" pitchFamily="34" charset="0"/>
              </a:rPr>
              <a:t>LUNDQUIST COLLEGE OF BUSINESS  </a:t>
            </a:r>
            <a:fld id="{00000000-1234-1234-1234-123412341234}" type="slidenum">
              <a:rPr lang="en-US" sz="1100" b="0" i="0" spc="200" baseline="0" smtClean="0">
                <a:solidFill>
                  <a:schemeClr val="tx2"/>
                </a:solidFill>
                <a:latin typeface="Source Sans Pro" panose="020B0503030403020204" pitchFamily="34" charset="0"/>
              </a:rPr>
              <a:pPr algn="r"/>
              <a:t>‹#›</a:t>
            </a:fld>
            <a:endParaRPr lang="en-US" sz="1100" b="0" i="0" spc="200" baseline="0" dirty="0">
              <a:solidFill>
                <a:schemeClr val="tx2"/>
              </a:solidFill>
              <a:latin typeface="Source Sans Pro" panose="020B0503030403020204" pitchFamily="34" charset="0"/>
            </a:endParaRPr>
          </a:p>
        </p:txBody>
      </p:sp>
    </p:spTree>
    <p:extLst>
      <p:ext uri="{BB962C8B-B14F-4D97-AF65-F5344CB8AC3E}">
        <p14:creationId xmlns:p14="http://schemas.microsoft.com/office/powerpoint/2010/main" val="4100488556"/>
      </p:ext>
    </p:extLst>
  </p:cSld>
  <p:clrMapOvr>
    <a:masterClrMapping/>
  </p:clrMapOvr>
  <p:extLst>
    <p:ext uri="{DCECCB84-F9BA-43D5-87BE-67443E8EF086}">
      <p15:sldGuideLst xmlns:p15="http://schemas.microsoft.com/office/powerpoint/2012/main">
        <p15:guide id="8" orient="horz" pos="480" userDrawn="1">
          <p15:clr>
            <a:srgbClr val="FBAE40"/>
          </p15:clr>
        </p15:guide>
        <p15:guide id="9" pos="3840" userDrawn="1">
          <p15:clr>
            <a:srgbClr val="FBAE40"/>
          </p15:clr>
        </p15:guide>
        <p15:guide id="10" pos="456" userDrawn="1">
          <p15:clr>
            <a:srgbClr val="FBAE40"/>
          </p15:clr>
        </p15:guide>
        <p15:guide id="11" pos="7224" userDrawn="1">
          <p15:clr>
            <a:srgbClr val="FBAE40"/>
          </p15:clr>
        </p15:guide>
        <p15:guide id="12" orient="horz" pos="1224" userDrawn="1">
          <p15:clr>
            <a:srgbClr val="FBAE40"/>
          </p15:clr>
        </p15:guide>
        <p15:guide id="13" orient="horz" pos="381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Slide — Title and Text">
    <p:spTree>
      <p:nvGrpSpPr>
        <p:cNvPr id="1" name=""/>
        <p:cNvGrpSpPr/>
        <p:nvPr/>
      </p:nvGrpSpPr>
      <p:grpSpPr>
        <a:xfrm>
          <a:off x="0" y="0"/>
          <a:ext cx="0" cy="0"/>
          <a:chOff x="0" y="0"/>
          <a:chExt cx="0" cy="0"/>
        </a:xfrm>
      </p:grpSpPr>
      <p:sp>
        <p:nvSpPr>
          <p:cNvPr id="7" name="Google Shape;45;p28">
            <a:extLst>
              <a:ext uri="{FF2B5EF4-FFF2-40B4-BE49-F238E27FC236}">
                <a16:creationId xmlns:a16="http://schemas.microsoft.com/office/drawing/2014/main" id="{A512BD05-A411-3FA6-576C-D6CB292DB5E2}"/>
              </a:ext>
            </a:extLst>
          </p:cNvPr>
          <p:cNvSpPr txBox="1">
            <a:spLocks noGrp="1"/>
          </p:cNvSpPr>
          <p:nvPr>
            <p:ph type="ctrTitle" hasCustomPrompt="1"/>
          </p:nvPr>
        </p:nvSpPr>
        <p:spPr>
          <a:xfrm>
            <a:off x="742950" y="762000"/>
            <a:ext cx="10706102" cy="1057656"/>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3600"/>
              <a:buFont typeface="Arial"/>
              <a:buNone/>
              <a:defRPr sz="3700" b="1" i="0">
                <a:solidFill>
                  <a:schemeClr val="tx2"/>
                </a:solidFill>
                <a:latin typeface="Source Sans Pro Black" panose="020B0503030403020204" pitchFamily="34" charset="0"/>
                <a:ea typeface="Source Serif Pro" panose="02040603050405020204" pitchFamily="18"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dirty="0"/>
              <a:t>Headline: Source Sans Pro Black 37pt</a:t>
            </a:r>
          </a:p>
        </p:txBody>
      </p:sp>
      <p:sp>
        <p:nvSpPr>
          <p:cNvPr id="6" name="Text Placeholder 2">
            <a:extLst>
              <a:ext uri="{FF2B5EF4-FFF2-40B4-BE49-F238E27FC236}">
                <a16:creationId xmlns:a16="http://schemas.microsoft.com/office/drawing/2014/main" id="{B5FE0CCA-AA42-4ED4-9C91-1CF38105525A}"/>
              </a:ext>
            </a:extLst>
          </p:cNvPr>
          <p:cNvSpPr>
            <a:spLocks noGrp="1"/>
          </p:cNvSpPr>
          <p:nvPr>
            <p:ph type="body" sz="quarter" idx="10" hasCustomPrompt="1"/>
          </p:nvPr>
        </p:nvSpPr>
        <p:spPr>
          <a:xfrm>
            <a:off x="742950" y="1961459"/>
            <a:ext cx="10706102" cy="4133634"/>
          </a:xfrm>
          <a:prstGeom prst="rect">
            <a:avLst/>
          </a:prstGeom>
        </p:spPr>
        <p:txBody>
          <a:bodyPr lIns="0" tIns="0" rIns="0" bIns="0">
            <a:normAutofit/>
          </a:bodyPr>
          <a:lstStyle>
            <a:lvl1pPr marL="0" indent="0">
              <a:lnSpc>
                <a:spcPct val="100000"/>
              </a:lnSpc>
              <a:spcAft>
                <a:spcPts val="300"/>
              </a:spcAft>
              <a:buClr>
                <a:schemeClr val="tx2"/>
              </a:buClr>
              <a:buFont typeface="Arial" panose="020B0604020202020204" pitchFamily="34" charset="0"/>
              <a:buNone/>
              <a:tabLst/>
              <a:defRPr sz="2200" b="0" i="0">
                <a:latin typeface="Source Sans Pro" panose="020B0503030403020204" pitchFamily="34" charset="0"/>
              </a:defRPr>
            </a:lvl1pPr>
            <a:lvl2pPr marL="800100" indent="-342900">
              <a:lnSpc>
                <a:spcPct val="100000"/>
              </a:lnSpc>
              <a:spcAft>
                <a:spcPts val="300"/>
              </a:spcAft>
              <a:buClr>
                <a:schemeClr val="tx2"/>
              </a:buClr>
              <a:buFont typeface="Arial" panose="020B0604020202020204" pitchFamily="34" charset="0"/>
              <a:buChar char="•"/>
              <a:tabLst/>
              <a:defRPr sz="2000" b="0" i="0">
                <a:latin typeface="Source Sans Pro" panose="020B0503030403020204" pitchFamily="34" charset="0"/>
              </a:defRPr>
            </a:lvl2pPr>
            <a:lvl3pPr>
              <a:lnSpc>
                <a:spcPct val="100000"/>
              </a:lnSpc>
              <a:spcAft>
                <a:spcPts val="300"/>
              </a:spcAft>
              <a:buClr>
                <a:schemeClr val="tx2"/>
              </a:buClr>
              <a:defRPr sz="1800" b="0" i="0">
                <a:latin typeface="Source Sans Pro" panose="020B0503030403020204" pitchFamily="34" charset="0"/>
              </a:defRPr>
            </a:lvl3pPr>
            <a:lvl4pPr marL="1600200" indent="-228600">
              <a:lnSpc>
                <a:spcPct val="100000"/>
              </a:lnSpc>
              <a:spcAft>
                <a:spcPts val="300"/>
              </a:spcAft>
              <a:buClr>
                <a:schemeClr val="tx2"/>
              </a:buClr>
              <a:buFont typeface="System Font Regular"/>
              <a:buChar char="–"/>
              <a:defRPr sz="1600" b="0" i="0">
                <a:latin typeface="Source Sans Pro" panose="020B0503030403020204" pitchFamily="34" charset="0"/>
              </a:defRPr>
            </a:lvl4pPr>
            <a:lvl5pPr>
              <a:defRPr b="0" i="0">
                <a:latin typeface="Source Sans Pro" panose="020B0503030403020204" pitchFamily="34" charset="0"/>
              </a:defRPr>
            </a:lvl5pPr>
          </a:lstStyle>
          <a:p>
            <a:r>
              <a:rPr lang="en-US" dirty="0"/>
              <a:t>Body text standard — Source Sans Pro Regular 22pt</a:t>
            </a:r>
          </a:p>
          <a:p>
            <a:pPr lvl="1"/>
            <a:r>
              <a:rPr lang="en-US" dirty="0"/>
              <a:t>Bullet 1 — Source Sans Pro Regular 20pt</a:t>
            </a:r>
          </a:p>
          <a:p>
            <a:pPr lvl="2"/>
            <a:r>
              <a:rPr lang="en-US" dirty="0"/>
              <a:t>Bullet 2 — Source Sans Pro Regular 18pt</a:t>
            </a:r>
          </a:p>
          <a:p>
            <a:pPr lvl="3"/>
            <a:r>
              <a:rPr lang="en-US" dirty="0"/>
              <a:t>Bullet 3 — Source Sans Pro Regular 16pt</a:t>
            </a:r>
          </a:p>
        </p:txBody>
      </p:sp>
      <p:sp>
        <p:nvSpPr>
          <p:cNvPr id="3" name="Google Shape;56;p30">
            <a:extLst>
              <a:ext uri="{FF2B5EF4-FFF2-40B4-BE49-F238E27FC236}">
                <a16:creationId xmlns:a16="http://schemas.microsoft.com/office/drawing/2014/main" id="{18C24FAD-7A08-A984-FBF5-08C9A1D6751E}"/>
              </a:ext>
            </a:extLst>
          </p:cNvPr>
          <p:cNvSpPr txBox="1">
            <a:spLocks/>
          </p:cNvSpPr>
          <p:nvPr userDrawn="1"/>
        </p:nvSpPr>
        <p:spPr>
          <a:xfrm>
            <a:off x="742950" y="6143267"/>
            <a:ext cx="11073848" cy="365125"/>
          </a:xfrm>
          <a:prstGeom prst="rect">
            <a:avLst/>
          </a:prstGeom>
          <a:noFill/>
          <a:ln>
            <a:noFill/>
          </a:ln>
        </p:spPr>
        <p:txBody>
          <a:bodyPr spcFirstLastPara="1" wrap="square" lIns="0" tIns="0" rIns="0" bIns="0" anchor="b" anchorCtr="0">
            <a:noAutofit/>
          </a:bodyPr>
          <a:lstStyle>
            <a:defPPr>
              <a:defRPr lang="en-US"/>
            </a:defPPr>
            <a:lvl1pPr marL="0" lvl="0" indent="0" algn="ctr" defTabSz="914400" rtl="0" eaLnBrk="1" latinLnBrk="0" hangingPunct="1">
              <a:spcBef>
                <a:spcPts val="0"/>
              </a:spcBef>
              <a:buNone/>
              <a:defRPr sz="1400" b="1" i="0" u="none" strike="noStrike" kern="1200" cap="none">
                <a:solidFill>
                  <a:schemeClr val="bg1"/>
                </a:solidFill>
                <a:latin typeface="Source Sans Pro Semibold" panose="020B0503030403020204" pitchFamily="34" charset="0"/>
                <a:ea typeface="Source Sans Pro Semibold" panose="020B0503030403020204" pitchFamily="34" charset="0"/>
                <a:cs typeface="Arial"/>
                <a:sym typeface="Arial"/>
              </a:defRPr>
            </a:lvl1pPr>
            <a:lvl2pPr marL="0" lvl="1"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2pPr>
            <a:lvl3pPr marL="0" lvl="2"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3pPr>
            <a:lvl4pPr marL="0" lvl="3"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4pPr>
            <a:lvl5pPr marL="0" lvl="4"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5pPr>
            <a:lvl6pPr marL="0" lvl="5"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6pPr>
            <a:lvl7pPr marL="0" lvl="6"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7pPr>
            <a:lvl8pPr marL="0" lvl="7"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8pPr>
            <a:lvl9pPr marL="0" lvl="8"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9pPr>
          </a:lstStyle>
          <a:p>
            <a:pPr algn="r"/>
            <a:r>
              <a:rPr lang="en-US" sz="1100" b="0" i="0" spc="280" baseline="0" dirty="0">
                <a:solidFill>
                  <a:schemeClr val="tx2"/>
                </a:solidFill>
                <a:latin typeface="Source Sans Pro" panose="020B0503030403020204" pitchFamily="34" charset="0"/>
              </a:rPr>
              <a:t>LUNDQUIST COLLEGE OF BUSINESS  </a:t>
            </a:r>
            <a:fld id="{00000000-1234-1234-1234-123412341234}" type="slidenum">
              <a:rPr lang="en-US" sz="1100" b="0" i="0" spc="200" baseline="0" smtClean="0">
                <a:solidFill>
                  <a:schemeClr val="tx2"/>
                </a:solidFill>
                <a:latin typeface="Source Sans Pro" panose="020B0503030403020204" pitchFamily="34" charset="0"/>
              </a:rPr>
              <a:pPr algn="r"/>
              <a:t>‹#›</a:t>
            </a:fld>
            <a:endParaRPr lang="en-US" sz="1100" b="0" i="0" spc="200" baseline="0" dirty="0">
              <a:solidFill>
                <a:schemeClr val="tx2"/>
              </a:solidFill>
              <a:latin typeface="Source Sans Pro" panose="020B0503030403020204" pitchFamily="34" charset="0"/>
            </a:endParaRPr>
          </a:p>
        </p:txBody>
      </p:sp>
    </p:spTree>
    <p:extLst>
      <p:ext uri="{BB962C8B-B14F-4D97-AF65-F5344CB8AC3E}">
        <p14:creationId xmlns:p14="http://schemas.microsoft.com/office/powerpoint/2010/main" val="1274614327"/>
      </p:ext>
    </p:extLst>
  </p:cSld>
  <p:clrMapOvr>
    <a:masterClrMapping/>
  </p:clrMapOvr>
  <p:extLst>
    <p:ext uri="{DCECCB84-F9BA-43D5-87BE-67443E8EF086}">
      <p15:sldGuideLst xmlns:p15="http://schemas.microsoft.com/office/powerpoint/2012/main">
        <p15:guide id="8" orient="horz" pos="1224" userDrawn="1">
          <p15:clr>
            <a:srgbClr val="FBAE40"/>
          </p15:clr>
        </p15:guide>
        <p15:guide id="9" pos="3840" userDrawn="1">
          <p15:clr>
            <a:srgbClr val="FBAE40"/>
          </p15:clr>
        </p15:guide>
        <p15:guide id="10" pos="456" userDrawn="1">
          <p15:clr>
            <a:srgbClr val="FBAE40"/>
          </p15:clr>
        </p15:guide>
        <p15:guide id="11" pos="7224" userDrawn="1">
          <p15:clr>
            <a:srgbClr val="FBAE40"/>
          </p15:clr>
        </p15:guide>
        <p15:guide id="12" orient="horz" pos="480" userDrawn="1">
          <p15:clr>
            <a:srgbClr val="FBAE40"/>
          </p15:clr>
        </p15:guide>
        <p15:guide id="13" orient="horz" pos="381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09551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6" r:id="rId5"/>
    <p:sldLayoutId id="2147483697" r:id="rId6"/>
    <p:sldLayoutId id="2147483695" r:id="rId7"/>
    <p:sldLayoutId id="2147483698" r:id="rId8"/>
    <p:sldLayoutId id="2147483699" r:id="rId9"/>
    <p:sldLayoutId id="2147483700" r:id="rId10"/>
    <p:sldLayoutId id="2147483701" r:id="rId11"/>
    <p:sldLayoutId id="2147483702" r:id="rId12"/>
    <p:sldLayoutId id="2147483703" r:id="rId13"/>
    <p:sldLayoutId id="2147483704" r:id="rId1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C8BFB3-A6DC-6A9E-4AAC-61F434FF8C90}"/>
              </a:ext>
            </a:extLst>
          </p:cNvPr>
          <p:cNvSpPr>
            <a:spLocks noGrp="1"/>
          </p:cNvSpPr>
          <p:nvPr>
            <p:ph type="title"/>
          </p:nvPr>
        </p:nvSpPr>
        <p:spPr>
          <a:prstGeom prst="rect">
            <a:avLst/>
          </a:prstGeom>
        </p:spPr>
        <p:txBody>
          <a:bodyPr/>
          <a:lstStyle/>
          <a:p>
            <a:r>
              <a:rPr lang="en-US" dirty="0"/>
              <a:t>Lundquist College of Business</a:t>
            </a:r>
          </a:p>
        </p:txBody>
      </p:sp>
      <p:sp>
        <p:nvSpPr>
          <p:cNvPr id="3" name="Text Placeholder 2">
            <a:extLst>
              <a:ext uri="{FF2B5EF4-FFF2-40B4-BE49-F238E27FC236}">
                <a16:creationId xmlns:a16="http://schemas.microsoft.com/office/drawing/2014/main" id="{17E2C9F5-E801-7D1D-E98F-BE18FCDAD283}"/>
              </a:ext>
            </a:extLst>
          </p:cNvPr>
          <p:cNvSpPr>
            <a:spLocks noGrp="1"/>
          </p:cNvSpPr>
          <p:nvPr>
            <p:ph type="body" sz="quarter" idx="11"/>
          </p:nvPr>
        </p:nvSpPr>
        <p:spPr>
          <a:prstGeom prst="rect">
            <a:avLst/>
          </a:prstGeom>
        </p:spPr>
        <p:txBody>
          <a:bodyPr/>
          <a:lstStyle/>
          <a:p>
            <a:r>
              <a:rPr lang="en-US" dirty="0"/>
              <a:t>Differential Tuition Proposal 2025</a:t>
            </a:r>
          </a:p>
        </p:txBody>
      </p:sp>
      <p:sp>
        <p:nvSpPr>
          <p:cNvPr id="5" name="Text Placeholder 4">
            <a:extLst>
              <a:ext uri="{FF2B5EF4-FFF2-40B4-BE49-F238E27FC236}">
                <a16:creationId xmlns:a16="http://schemas.microsoft.com/office/drawing/2014/main" id="{0BE7498C-AC0F-F1F7-F3C9-40E1EB7A66B6}"/>
              </a:ext>
            </a:extLst>
          </p:cNvPr>
          <p:cNvSpPr>
            <a:spLocks noGrp="1"/>
          </p:cNvSpPr>
          <p:nvPr>
            <p:ph type="body" sz="quarter" idx="14"/>
          </p:nvPr>
        </p:nvSpPr>
        <p:spPr/>
        <p:txBody>
          <a:bodyPr/>
          <a:lstStyle/>
          <a:p>
            <a:r>
              <a:rPr lang="en-US" sz="1800" dirty="0"/>
              <a:t>Bruce Blonigen, Dean, University of Oregon</a:t>
            </a:r>
          </a:p>
        </p:txBody>
      </p:sp>
      <p:sp>
        <p:nvSpPr>
          <p:cNvPr id="2" name="Text Placeholder 1">
            <a:extLst>
              <a:ext uri="{FF2B5EF4-FFF2-40B4-BE49-F238E27FC236}">
                <a16:creationId xmlns:a16="http://schemas.microsoft.com/office/drawing/2014/main" id="{D772468D-B287-3EEB-A0DA-72384BC4DB2D}"/>
              </a:ext>
            </a:extLst>
          </p:cNvPr>
          <p:cNvSpPr>
            <a:spLocks noGrp="1"/>
          </p:cNvSpPr>
          <p:nvPr>
            <p:ph type="body" sz="quarter" idx="12"/>
          </p:nvPr>
        </p:nvSpPr>
        <p:spPr>
          <a:prstGeom prst="rect">
            <a:avLst/>
          </a:prstGeom>
        </p:spPr>
        <p:txBody>
          <a:bodyPr/>
          <a:lstStyle/>
          <a:p>
            <a:r>
              <a:rPr lang="en-US" sz="1600" dirty="0"/>
              <a:t>January 2025</a:t>
            </a:r>
          </a:p>
        </p:txBody>
      </p:sp>
      <p:pic>
        <p:nvPicPr>
          <p:cNvPr id="28" name="Picture Placeholder 27" descr="A duck swimming in water">
            <a:extLst>
              <a:ext uri="{FF2B5EF4-FFF2-40B4-BE49-F238E27FC236}">
                <a16:creationId xmlns:a16="http://schemas.microsoft.com/office/drawing/2014/main" id="{032AC363-79D7-5034-0199-9E8D5995FDF7}"/>
              </a:ext>
            </a:extLst>
          </p:cNvPr>
          <p:cNvPicPr>
            <a:picLocks noGrp="1" noChangeAspect="1"/>
          </p:cNvPicPr>
          <p:nvPr>
            <p:ph type="pic" sz="quarter" idx="13"/>
          </p:nvPr>
        </p:nvPicPr>
        <p:blipFill>
          <a:blip r:embed="rId3">
            <a:extLst>
              <a:ext uri="{28A0092B-C50C-407E-A947-70E740481C1C}">
                <a14:useLocalDpi xmlns:a14="http://schemas.microsoft.com/office/drawing/2010/main"/>
              </a:ext>
            </a:extLst>
          </a:blip>
          <a:srcRect l="93" r="93"/>
          <a:stretch/>
        </p:blipFill>
        <p:spPr/>
      </p:pic>
    </p:spTree>
    <p:extLst>
      <p:ext uri="{BB962C8B-B14F-4D97-AF65-F5344CB8AC3E}">
        <p14:creationId xmlns:p14="http://schemas.microsoft.com/office/powerpoint/2010/main" val="3635965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6FA5C-2CC5-9BFC-EA9E-4000C4EEC8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881DBE-6718-5ACC-99E4-A304DF4605EB}"/>
              </a:ext>
            </a:extLst>
          </p:cNvPr>
          <p:cNvSpPr>
            <a:spLocks noGrp="1"/>
          </p:cNvSpPr>
          <p:nvPr>
            <p:ph type="ctrTitle"/>
          </p:nvPr>
        </p:nvSpPr>
        <p:spPr>
          <a:xfrm>
            <a:off x="742950" y="840657"/>
            <a:ext cx="10706102" cy="639785"/>
          </a:xfrm>
        </p:spPr>
        <p:txBody>
          <a:bodyPr/>
          <a:lstStyle/>
          <a:p>
            <a:r>
              <a:rPr lang="en-US" dirty="0"/>
              <a:t>Conclusion</a:t>
            </a:r>
          </a:p>
        </p:txBody>
      </p:sp>
      <p:sp>
        <p:nvSpPr>
          <p:cNvPr id="3" name="Text Placeholder 2">
            <a:extLst>
              <a:ext uri="{FF2B5EF4-FFF2-40B4-BE49-F238E27FC236}">
                <a16:creationId xmlns:a16="http://schemas.microsoft.com/office/drawing/2014/main" id="{3C07932A-403D-4A7C-E6AD-5A905D7E456A}"/>
              </a:ext>
            </a:extLst>
          </p:cNvPr>
          <p:cNvSpPr>
            <a:spLocks noGrp="1"/>
          </p:cNvSpPr>
          <p:nvPr>
            <p:ph type="body" sz="quarter" idx="10"/>
          </p:nvPr>
        </p:nvSpPr>
        <p:spPr>
          <a:xfrm>
            <a:off x="742950" y="1741353"/>
            <a:ext cx="10259347" cy="4291857"/>
          </a:xfrm>
        </p:spPr>
        <p:txBody>
          <a:bodyPr>
            <a:normAutofit/>
          </a:bodyPr>
          <a:lstStyle/>
          <a:p>
            <a:pPr marL="285750" marR="0" indent="-285750">
              <a:lnSpc>
                <a:spcPct val="107000"/>
              </a:lnSpc>
              <a:spcAft>
                <a:spcPts val="800"/>
              </a:spcAft>
              <a:buFont typeface="Arial" panose="020B0604020202020204" pitchFamily="34" charset="0"/>
              <a:buChar char="•"/>
            </a:pPr>
            <a:r>
              <a:rPr lang="en-US" sz="1800" dirty="0">
                <a:effectLst/>
                <a:latin typeface="Aptos" panose="020B0004020202020204" pitchFamily="34" charset="0"/>
                <a:ea typeface="Aptos" panose="020B0004020202020204" pitchFamily="34" charset="0"/>
                <a:cs typeface="Arial" panose="020B0604020202020204" pitchFamily="34" charset="0"/>
              </a:rPr>
              <a:t>The increase in differential tuition is not just a cost increase—it is a strategic investment in the quality of education and student experience. </a:t>
            </a:r>
          </a:p>
          <a:p>
            <a:pPr marL="285750" marR="0" indent="-285750">
              <a:lnSpc>
                <a:spcPct val="107000"/>
              </a:lnSpc>
              <a:spcAft>
                <a:spcPts val="800"/>
              </a:spcAft>
              <a:buFont typeface="Arial" panose="020B0604020202020204" pitchFamily="34" charset="0"/>
              <a:buChar char="•"/>
            </a:pPr>
            <a:r>
              <a:rPr lang="en-US" sz="1800" dirty="0">
                <a:effectLst/>
                <a:latin typeface="Aptos" panose="020B0004020202020204" pitchFamily="34" charset="0"/>
                <a:ea typeface="Aptos" panose="020B0004020202020204" pitchFamily="34" charset="0"/>
                <a:cs typeface="Arial" panose="020B0604020202020204" pitchFamily="34" charset="0"/>
              </a:rPr>
              <a:t>The university’s base tuition cannot sustain the specialized academic programs, high-level faculty expertise, innovative technology, and robust student services needed to prepare students for the competitive workforce. </a:t>
            </a:r>
          </a:p>
          <a:p>
            <a:pPr marL="285750" marR="0" indent="-285750">
              <a:lnSpc>
                <a:spcPct val="107000"/>
              </a:lnSpc>
              <a:spcAft>
                <a:spcPts val="800"/>
              </a:spcAft>
              <a:buFont typeface="Arial" panose="020B0604020202020204" pitchFamily="34" charset="0"/>
              <a:buChar char="•"/>
            </a:pPr>
            <a:r>
              <a:rPr lang="en-US" sz="1800" dirty="0">
                <a:effectLst/>
                <a:latin typeface="Aptos" panose="020B0004020202020204" pitchFamily="34" charset="0"/>
                <a:ea typeface="Aptos" panose="020B0004020202020204" pitchFamily="34" charset="0"/>
                <a:cs typeface="Arial" panose="020B0604020202020204" pitchFamily="34" charset="0"/>
              </a:rPr>
              <a:t>Differential tuition will provide the additional funding required to deliver these critical resources, ensuring students graduate with the skills, experience, and support they need to succeed. </a:t>
            </a:r>
          </a:p>
          <a:p>
            <a:pPr marL="285750" marR="0" indent="-285750">
              <a:lnSpc>
                <a:spcPct val="107000"/>
              </a:lnSpc>
              <a:spcAft>
                <a:spcPts val="800"/>
              </a:spcAft>
              <a:buFont typeface="Arial" panose="020B0604020202020204" pitchFamily="34" charset="0"/>
              <a:buChar char="•"/>
            </a:pPr>
            <a:r>
              <a:rPr lang="en-US" sz="1800" dirty="0">
                <a:effectLst/>
                <a:latin typeface="Aptos" panose="020B0004020202020204" pitchFamily="34" charset="0"/>
                <a:ea typeface="Aptos" panose="020B0004020202020204" pitchFamily="34" charset="0"/>
                <a:cs typeface="Arial" panose="020B0604020202020204" pitchFamily="34" charset="0"/>
              </a:rPr>
              <a:t>This investment will translate into higher-quality education, better career prospects, and improved student outcomes across the board.</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331955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B13E1-58F2-4C1D-0A0C-0A9B5330A84C}"/>
              </a:ext>
            </a:extLst>
          </p:cNvPr>
          <p:cNvSpPr>
            <a:spLocks noGrp="1"/>
          </p:cNvSpPr>
          <p:nvPr>
            <p:ph type="title"/>
          </p:nvPr>
        </p:nvSpPr>
        <p:spPr/>
        <p:txBody>
          <a:bodyPr/>
          <a:lstStyle/>
          <a:p>
            <a:r>
              <a:rPr lang="en-US" dirty="0"/>
              <a:t>MBA/MSF Concurrent Degree</a:t>
            </a:r>
          </a:p>
        </p:txBody>
      </p:sp>
    </p:spTree>
    <p:extLst>
      <p:ext uri="{BB962C8B-B14F-4D97-AF65-F5344CB8AC3E}">
        <p14:creationId xmlns:p14="http://schemas.microsoft.com/office/powerpoint/2010/main" val="219748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C77C0F-401B-3817-6087-D6DCFCA396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66E1CC-35A9-207B-E8F0-CDDE9AE35B4F}"/>
              </a:ext>
            </a:extLst>
          </p:cNvPr>
          <p:cNvSpPr>
            <a:spLocks noGrp="1"/>
          </p:cNvSpPr>
          <p:nvPr>
            <p:ph type="ctrTitle"/>
          </p:nvPr>
        </p:nvSpPr>
        <p:spPr>
          <a:xfrm>
            <a:off x="742949" y="520764"/>
            <a:ext cx="10706102" cy="639785"/>
          </a:xfrm>
        </p:spPr>
        <p:txBody>
          <a:bodyPr/>
          <a:lstStyle/>
          <a:p>
            <a:r>
              <a:rPr lang="en-US" dirty="0"/>
              <a:t>Housekeeping – MBA/MSF Concurrent</a:t>
            </a:r>
          </a:p>
        </p:txBody>
      </p:sp>
      <p:sp>
        <p:nvSpPr>
          <p:cNvPr id="3" name="Text Placeholder 2">
            <a:extLst>
              <a:ext uri="{FF2B5EF4-FFF2-40B4-BE49-F238E27FC236}">
                <a16:creationId xmlns:a16="http://schemas.microsoft.com/office/drawing/2014/main" id="{F7094C77-7C5D-1416-71D0-C71B70886944}"/>
              </a:ext>
            </a:extLst>
          </p:cNvPr>
          <p:cNvSpPr>
            <a:spLocks noGrp="1"/>
          </p:cNvSpPr>
          <p:nvPr>
            <p:ph type="body" sz="quarter" idx="10"/>
          </p:nvPr>
        </p:nvSpPr>
        <p:spPr>
          <a:xfrm>
            <a:off x="742949" y="1283071"/>
            <a:ext cx="10259347" cy="5054165"/>
          </a:xfrm>
        </p:spPr>
        <p:txBody>
          <a:bodyPr>
            <a:normAutofit lnSpcReduction="10000"/>
          </a:bodyPr>
          <a:lstStyle/>
          <a:p>
            <a:pPr marL="285750" marR="0" indent="-285750">
              <a:lnSpc>
                <a:spcPct val="107000"/>
              </a:lnSpc>
              <a:spcAft>
                <a:spcPts val="800"/>
              </a:spcAft>
              <a:buFont typeface="Arial" panose="020B0604020202020204" pitchFamily="34" charset="0"/>
              <a:buChar char="•"/>
            </a:pPr>
            <a:r>
              <a:rPr lang="en-US" sz="1800" dirty="0">
                <a:effectLst/>
                <a:ea typeface="Source Sans Pro" panose="020B0503030403020204" pitchFamily="34" charset="0"/>
                <a:cs typeface="Arial" panose="020B0604020202020204" pitchFamily="34" charset="0"/>
              </a:rPr>
              <a:t>When the tuition tables for the MBA/MSF concurrent degree were first adopted, there were two options depending on if a student started the MSF in the first or second summer while taking the MBA:</a:t>
            </a:r>
          </a:p>
          <a:p>
            <a:pPr marL="1085850" lvl="1" indent="-285750">
              <a:lnSpc>
                <a:spcPct val="107000"/>
              </a:lnSpc>
              <a:spcAft>
                <a:spcPts val="800"/>
              </a:spcAft>
            </a:pPr>
            <a:r>
              <a:rPr lang="en-US" sz="1600" dirty="0">
                <a:ea typeface="Source Sans Pro" panose="020B0503030403020204" pitchFamily="34" charset="0"/>
                <a:cs typeface="Arial" panose="020B0604020202020204" pitchFamily="34" charset="0"/>
              </a:rPr>
              <a:t>Option 1 - Spread the cost over four-terms </a:t>
            </a:r>
          </a:p>
          <a:p>
            <a:pPr marL="1085850" lvl="1" indent="-285750">
              <a:lnSpc>
                <a:spcPct val="107000"/>
              </a:lnSpc>
              <a:spcAft>
                <a:spcPts val="800"/>
              </a:spcAft>
            </a:pPr>
            <a:r>
              <a:rPr lang="en-US" sz="1600" dirty="0">
                <a:effectLst/>
                <a:ea typeface="Source Sans Pro" panose="020B0503030403020204" pitchFamily="34" charset="0"/>
                <a:cs typeface="Arial" panose="020B0604020202020204" pitchFamily="34" charset="0"/>
              </a:rPr>
              <a:t>Option 2 - Spread the cost over seven-terms </a:t>
            </a:r>
            <a:endParaRPr lang="en-US" sz="1600" dirty="0">
              <a:ea typeface="Source Sans Pro" panose="020B0503030403020204" pitchFamily="34" charset="0"/>
              <a:cs typeface="Arial" panose="020B0604020202020204" pitchFamily="34" charset="0"/>
            </a:endParaRPr>
          </a:p>
          <a:p>
            <a:pPr marL="342900" indent="-342900">
              <a:lnSpc>
                <a:spcPct val="107000"/>
              </a:lnSpc>
              <a:spcAft>
                <a:spcPts val="800"/>
              </a:spcAft>
              <a:buFont typeface="Arial" panose="020B0604020202020204" pitchFamily="34" charset="0"/>
              <a:buChar char="•"/>
            </a:pPr>
            <a:r>
              <a:rPr lang="en-US" sz="1800" dirty="0">
                <a:effectLst/>
                <a:ea typeface="Source Sans Pro" panose="020B0503030403020204" pitchFamily="34" charset="0"/>
                <a:cs typeface="Arial" panose="020B0604020202020204" pitchFamily="34" charset="0"/>
              </a:rPr>
              <a:t>Students were being overcharged in the summer and not correctly charged in the other terms.</a:t>
            </a:r>
          </a:p>
          <a:p>
            <a:pPr marL="1085850" lvl="1" indent="-285750">
              <a:lnSpc>
                <a:spcPct val="107000"/>
              </a:lnSpc>
              <a:spcAft>
                <a:spcPts val="800"/>
              </a:spcAft>
            </a:pPr>
            <a:r>
              <a:rPr lang="en-US" sz="1600" dirty="0">
                <a:ea typeface="Source Sans Pro" panose="020B0503030403020204" pitchFamily="34" charset="0"/>
                <a:cs typeface="Arial" panose="020B0604020202020204" pitchFamily="34" charset="0"/>
              </a:rPr>
              <a:t>Determined it really doesn’t matter which summer a student enrolls in the MSF.</a:t>
            </a:r>
            <a:endParaRPr lang="en-US" sz="1600" dirty="0">
              <a:effectLst/>
              <a:ea typeface="Source Sans Pro" panose="020B0503030403020204" pitchFamily="34" charset="0"/>
              <a:cs typeface="Arial" panose="020B0604020202020204" pitchFamily="34" charset="0"/>
            </a:endParaRPr>
          </a:p>
          <a:p>
            <a:pPr marL="285750" marR="0" indent="-285750">
              <a:lnSpc>
                <a:spcPct val="107000"/>
              </a:lnSpc>
              <a:spcAft>
                <a:spcPts val="800"/>
              </a:spcAft>
              <a:buFont typeface="Arial" panose="020B0604020202020204" pitchFamily="34" charset="0"/>
              <a:buChar char="•"/>
            </a:pPr>
            <a:r>
              <a:rPr lang="en-US" sz="1800" dirty="0">
                <a:effectLst/>
                <a:ea typeface="Source Sans Pro" panose="020B0503030403020204" pitchFamily="34" charset="0"/>
                <a:cs typeface="Arial" panose="020B0604020202020204" pitchFamily="34" charset="0"/>
              </a:rPr>
              <a:t>Students had to be accepted into both programs and with MSF starting in the summer; and MBA in the fall this was a challenge with the Division of Graduate Studies.</a:t>
            </a:r>
          </a:p>
          <a:p>
            <a:pPr marL="1085850" lvl="1" indent="-285750">
              <a:lnSpc>
                <a:spcPct val="107000"/>
              </a:lnSpc>
              <a:spcAft>
                <a:spcPts val="800"/>
              </a:spcAft>
            </a:pPr>
            <a:r>
              <a:rPr lang="en-US" sz="1600" dirty="0">
                <a:effectLst/>
                <a:ea typeface="Source Sans Pro" panose="020B0503030403020204" pitchFamily="34" charset="0"/>
                <a:cs typeface="Arial" panose="020B0604020202020204" pitchFamily="34" charset="0"/>
              </a:rPr>
              <a:t>Worked in partnership on deferred admissions so summer could be charged correctly under the concurrent degree option.</a:t>
            </a:r>
          </a:p>
          <a:p>
            <a:pPr marL="285750" marR="0" indent="-285750">
              <a:lnSpc>
                <a:spcPct val="107000"/>
              </a:lnSpc>
              <a:spcAft>
                <a:spcPts val="800"/>
              </a:spcAft>
              <a:buFont typeface="Arial" panose="020B0604020202020204" pitchFamily="34" charset="0"/>
              <a:buChar char="•"/>
            </a:pPr>
            <a:r>
              <a:rPr lang="en-US" sz="1800" dirty="0">
                <a:effectLst/>
                <a:ea typeface="Source Sans Pro" panose="020B0503030403020204" pitchFamily="34" charset="0"/>
                <a:cs typeface="Arial" panose="020B0604020202020204" pitchFamily="34" charset="0"/>
              </a:rPr>
              <a:t>The overall intent was that a student could get two degrees – the MBA at full cost, and the MSF at 50%.</a:t>
            </a:r>
          </a:p>
          <a:p>
            <a:pPr marL="1085850" lvl="1" indent="-285750">
              <a:lnSpc>
                <a:spcPct val="107000"/>
              </a:lnSpc>
              <a:spcAft>
                <a:spcPts val="800"/>
              </a:spcAft>
            </a:pPr>
            <a:r>
              <a:rPr lang="en-US" sz="1600" kern="100" dirty="0">
                <a:ea typeface="Source Sans Pro" panose="020B0503030403020204" pitchFamily="34" charset="0"/>
                <a:cs typeface="Arial" panose="020B0604020202020204" pitchFamily="34" charset="0"/>
              </a:rPr>
              <a:t>Student pays 50% of MSF tuition when taking MSF courses plus 100% of MBA</a:t>
            </a:r>
          </a:p>
          <a:p>
            <a:pPr marL="1085850" lvl="1" indent="-285750">
              <a:lnSpc>
                <a:spcPct val="107000"/>
              </a:lnSpc>
              <a:spcAft>
                <a:spcPts val="800"/>
              </a:spcAft>
            </a:pPr>
            <a:r>
              <a:rPr lang="en-US" sz="1600" kern="100" dirty="0">
                <a:effectLst/>
                <a:ea typeface="Source Sans Pro" panose="020B0503030403020204" pitchFamily="34" charset="0"/>
                <a:cs typeface="Arial" panose="020B0604020202020204" pitchFamily="34" charset="0"/>
              </a:rPr>
              <a:t>Only pays 100% of MBA other terms </a:t>
            </a:r>
          </a:p>
        </p:txBody>
      </p:sp>
    </p:spTree>
    <p:extLst>
      <p:ext uri="{BB962C8B-B14F-4D97-AF65-F5344CB8AC3E}">
        <p14:creationId xmlns:p14="http://schemas.microsoft.com/office/powerpoint/2010/main" val="3386279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1B01F-3170-A1DA-DBF2-EE0629A372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878AD0-0F74-58DA-23DE-DA07F2863F62}"/>
              </a:ext>
            </a:extLst>
          </p:cNvPr>
          <p:cNvSpPr>
            <a:spLocks noGrp="1"/>
          </p:cNvSpPr>
          <p:nvPr>
            <p:ph type="ctrTitle"/>
          </p:nvPr>
        </p:nvSpPr>
        <p:spPr>
          <a:xfrm>
            <a:off x="742949" y="200872"/>
            <a:ext cx="10706102" cy="639785"/>
          </a:xfrm>
        </p:spPr>
        <p:txBody>
          <a:bodyPr/>
          <a:lstStyle/>
          <a:p>
            <a:r>
              <a:rPr lang="en-US" dirty="0"/>
              <a:t>Housekeeping continued</a:t>
            </a:r>
          </a:p>
        </p:txBody>
      </p:sp>
      <p:graphicFrame>
        <p:nvGraphicFramePr>
          <p:cNvPr id="4" name="Table 3">
            <a:extLst>
              <a:ext uri="{FF2B5EF4-FFF2-40B4-BE49-F238E27FC236}">
                <a16:creationId xmlns:a16="http://schemas.microsoft.com/office/drawing/2014/main" id="{D8F69103-944F-56D6-EC4A-0B0FEFCF98D5}"/>
              </a:ext>
            </a:extLst>
          </p:cNvPr>
          <p:cNvGraphicFramePr>
            <a:graphicFrameLocks noGrp="1"/>
          </p:cNvGraphicFramePr>
          <p:nvPr>
            <p:extLst>
              <p:ext uri="{D42A27DB-BD31-4B8C-83A1-F6EECF244321}">
                <p14:modId xmlns:p14="http://schemas.microsoft.com/office/powerpoint/2010/main" val="3709446381"/>
              </p:ext>
            </p:extLst>
          </p:nvPr>
        </p:nvGraphicFramePr>
        <p:xfrm>
          <a:off x="349321" y="840656"/>
          <a:ext cx="11578974" cy="5816473"/>
        </p:xfrm>
        <a:graphic>
          <a:graphicData uri="http://schemas.openxmlformats.org/drawingml/2006/table">
            <a:tbl>
              <a:tblPr>
                <a:tableStyleId>{D7AC3CCA-C797-4891-BE02-D94E43425B78}</a:tableStyleId>
              </a:tblPr>
              <a:tblGrid>
                <a:gridCol w="2116828">
                  <a:extLst>
                    <a:ext uri="{9D8B030D-6E8A-4147-A177-3AD203B41FA5}">
                      <a16:colId xmlns:a16="http://schemas.microsoft.com/office/drawing/2014/main" val="1584819918"/>
                    </a:ext>
                  </a:extLst>
                </a:gridCol>
                <a:gridCol w="925000">
                  <a:extLst>
                    <a:ext uri="{9D8B030D-6E8A-4147-A177-3AD203B41FA5}">
                      <a16:colId xmlns:a16="http://schemas.microsoft.com/office/drawing/2014/main" val="1091919262"/>
                    </a:ext>
                  </a:extLst>
                </a:gridCol>
                <a:gridCol w="836058">
                  <a:extLst>
                    <a:ext uri="{9D8B030D-6E8A-4147-A177-3AD203B41FA5}">
                      <a16:colId xmlns:a16="http://schemas.microsoft.com/office/drawing/2014/main" val="1677200424"/>
                    </a:ext>
                  </a:extLst>
                </a:gridCol>
                <a:gridCol w="836058">
                  <a:extLst>
                    <a:ext uri="{9D8B030D-6E8A-4147-A177-3AD203B41FA5}">
                      <a16:colId xmlns:a16="http://schemas.microsoft.com/office/drawing/2014/main" val="624355014"/>
                    </a:ext>
                  </a:extLst>
                </a:gridCol>
                <a:gridCol w="1262981">
                  <a:extLst>
                    <a:ext uri="{9D8B030D-6E8A-4147-A177-3AD203B41FA5}">
                      <a16:colId xmlns:a16="http://schemas.microsoft.com/office/drawing/2014/main" val="4000273844"/>
                    </a:ext>
                  </a:extLst>
                </a:gridCol>
                <a:gridCol w="861915">
                  <a:extLst>
                    <a:ext uri="{9D8B030D-6E8A-4147-A177-3AD203B41FA5}">
                      <a16:colId xmlns:a16="http://schemas.microsoft.com/office/drawing/2014/main" val="1196687184"/>
                    </a:ext>
                  </a:extLst>
                </a:gridCol>
                <a:gridCol w="1005874">
                  <a:extLst>
                    <a:ext uri="{9D8B030D-6E8A-4147-A177-3AD203B41FA5}">
                      <a16:colId xmlns:a16="http://schemas.microsoft.com/office/drawing/2014/main" val="3413373975"/>
                    </a:ext>
                  </a:extLst>
                </a:gridCol>
                <a:gridCol w="925000">
                  <a:extLst>
                    <a:ext uri="{9D8B030D-6E8A-4147-A177-3AD203B41FA5}">
                      <a16:colId xmlns:a16="http://schemas.microsoft.com/office/drawing/2014/main" val="2644928056"/>
                    </a:ext>
                  </a:extLst>
                </a:gridCol>
                <a:gridCol w="853847">
                  <a:extLst>
                    <a:ext uri="{9D8B030D-6E8A-4147-A177-3AD203B41FA5}">
                      <a16:colId xmlns:a16="http://schemas.microsoft.com/office/drawing/2014/main" val="1198335495"/>
                    </a:ext>
                  </a:extLst>
                </a:gridCol>
                <a:gridCol w="1031731">
                  <a:extLst>
                    <a:ext uri="{9D8B030D-6E8A-4147-A177-3AD203B41FA5}">
                      <a16:colId xmlns:a16="http://schemas.microsoft.com/office/drawing/2014/main" val="165069592"/>
                    </a:ext>
                  </a:extLst>
                </a:gridCol>
                <a:gridCol w="923682">
                  <a:extLst>
                    <a:ext uri="{9D8B030D-6E8A-4147-A177-3AD203B41FA5}">
                      <a16:colId xmlns:a16="http://schemas.microsoft.com/office/drawing/2014/main" val="2756495156"/>
                    </a:ext>
                  </a:extLst>
                </a:gridCol>
              </a:tblGrid>
              <a:tr h="294019">
                <a:tc>
                  <a:txBody>
                    <a:bodyPr/>
                    <a:lstStyle/>
                    <a:p>
                      <a:pPr algn="l" fontAlgn="b"/>
                      <a:r>
                        <a:rPr lang="en-US" sz="1600" b="1" u="none" strike="noStrike" dirty="0">
                          <a:effectLst/>
                        </a:rPr>
                        <a:t>Current Costs (AY24/25)</a:t>
                      </a:r>
                      <a:endParaRPr lang="en-US" sz="1600" b="1" i="0" u="none" strike="noStrike" dirty="0">
                        <a:solidFill>
                          <a:srgbClr val="FFFFFF"/>
                        </a:solidFill>
                        <a:effectLst/>
                        <a:latin typeface="Aptos Narrow" panose="020B0004020202020204" pitchFamily="34" charset="0"/>
                      </a:endParaRPr>
                    </a:p>
                  </a:txBody>
                  <a:tcPr marL="7620" marR="7620" marT="7620" marB="0" anchor="b"/>
                </a:tc>
                <a:tc>
                  <a:txBody>
                    <a:bodyPr/>
                    <a:lstStyle/>
                    <a:p>
                      <a:pPr algn="ctr" fontAlgn="b"/>
                      <a:r>
                        <a:rPr lang="en-US" sz="1600" b="1" u="none" strike="noStrike" dirty="0">
                          <a:effectLst/>
                        </a:rPr>
                        <a:t>Summer</a:t>
                      </a:r>
                      <a:endParaRPr lang="en-US" sz="1600" b="1" i="0" u="none" strike="noStrike" dirty="0">
                        <a:solidFill>
                          <a:srgbClr val="FFFFFF"/>
                        </a:solidFill>
                        <a:effectLst/>
                        <a:latin typeface="Aptos Narrow" panose="020B0004020202020204" pitchFamily="34" charset="0"/>
                      </a:endParaRPr>
                    </a:p>
                  </a:txBody>
                  <a:tcPr marL="7620" marR="7620" marT="7620" marB="0" anchor="b"/>
                </a:tc>
                <a:tc>
                  <a:txBody>
                    <a:bodyPr/>
                    <a:lstStyle/>
                    <a:p>
                      <a:pPr algn="ctr" fontAlgn="b"/>
                      <a:r>
                        <a:rPr lang="en-US" sz="1600" b="1" u="none" strike="noStrike" dirty="0">
                          <a:effectLst/>
                        </a:rPr>
                        <a:t>Fall </a:t>
                      </a:r>
                      <a:endParaRPr lang="en-US" sz="1600" b="1" i="0" u="none" strike="noStrike" dirty="0">
                        <a:solidFill>
                          <a:srgbClr val="FFFFFF"/>
                        </a:solidFill>
                        <a:effectLst/>
                        <a:latin typeface="Aptos Narrow" panose="020B0004020202020204" pitchFamily="34" charset="0"/>
                      </a:endParaRPr>
                    </a:p>
                  </a:txBody>
                  <a:tcPr marL="7620" marR="7620" marT="7620" marB="0" anchor="b"/>
                </a:tc>
                <a:tc>
                  <a:txBody>
                    <a:bodyPr/>
                    <a:lstStyle/>
                    <a:p>
                      <a:pPr algn="ctr" fontAlgn="b"/>
                      <a:r>
                        <a:rPr lang="en-US" sz="1600" b="1" u="none" strike="noStrike" dirty="0">
                          <a:effectLst/>
                        </a:rPr>
                        <a:t>Winter </a:t>
                      </a:r>
                      <a:endParaRPr lang="en-US" sz="1600" b="1" i="0" u="none" strike="noStrike" dirty="0">
                        <a:solidFill>
                          <a:srgbClr val="FFFFFF"/>
                        </a:solidFill>
                        <a:effectLst/>
                        <a:latin typeface="Aptos Narrow" panose="020B0004020202020204" pitchFamily="34" charset="0"/>
                      </a:endParaRPr>
                    </a:p>
                  </a:txBody>
                  <a:tcPr marL="7620" marR="7620" marT="7620" marB="0" anchor="b"/>
                </a:tc>
                <a:tc>
                  <a:txBody>
                    <a:bodyPr/>
                    <a:lstStyle/>
                    <a:p>
                      <a:pPr algn="ctr" fontAlgn="b"/>
                      <a:r>
                        <a:rPr lang="en-US" sz="1600" b="1" u="none" strike="noStrike" dirty="0">
                          <a:effectLst/>
                        </a:rPr>
                        <a:t>Spring</a:t>
                      </a:r>
                      <a:endParaRPr lang="en-US" sz="1600" b="1" i="0" u="none" strike="noStrike" dirty="0">
                        <a:solidFill>
                          <a:srgbClr val="FFFFFF"/>
                        </a:solidFill>
                        <a:effectLst/>
                        <a:latin typeface="Aptos Narrow" panose="020B0004020202020204" pitchFamily="34" charset="0"/>
                      </a:endParaRPr>
                    </a:p>
                  </a:txBody>
                  <a:tcPr marL="7620" marR="7620" marT="7620" marB="0" anchor="b"/>
                </a:tc>
                <a:tc>
                  <a:txBody>
                    <a:bodyPr/>
                    <a:lstStyle/>
                    <a:p>
                      <a:pPr algn="ctr" fontAlgn="b"/>
                      <a:r>
                        <a:rPr lang="en-US" sz="1600" b="1" u="none" strike="noStrike" dirty="0">
                          <a:effectLst/>
                        </a:rPr>
                        <a:t>Summer</a:t>
                      </a:r>
                      <a:endParaRPr lang="en-US" sz="1600" b="1" i="0" u="none" strike="noStrike" dirty="0">
                        <a:solidFill>
                          <a:srgbClr val="FFFFFF"/>
                        </a:solidFill>
                        <a:effectLst/>
                        <a:latin typeface="Aptos Narrow" panose="020B0004020202020204" pitchFamily="34" charset="0"/>
                      </a:endParaRPr>
                    </a:p>
                  </a:txBody>
                  <a:tcPr marL="7620" marR="7620" marT="7620" marB="0" anchor="b"/>
                </a:tc>
                <a:tc>
                  <a:txBody>
                    <a:bodyPr/>
                    <a:lstStyle/>
                    <a:p>
                      <a:pPr algn="ctr" fontAlgn="b"/>
                      <a:r>
                        <a:rPr lang="en-US" sz="1600" b="1" u="none" strike="noStrike" dirty="0">
                          <a:effectLst/>
                        </a:rPr>
                        <a:t>Fall </a:t>
                      </a:r>
                      <a:endParaRPr lang="en-US" sz="1600" b="1" i="0" u="none" strike="noStrike" dirty="0">
                        <a:solidFill>
                          <a:srgbClr val="FFFFFF"/>
                        </a:solidFill>
                        <a:effectLst/>
                        <a:latin typeface="Aptos Narrow" panose="020B0004020202020204" pitchFamily="34" charset="0"/>
                      </a:endParaRPr>
                    </a:p>
                  </a:txBody>
                  <a:tcPr marL="7620" marR="7620" marT="7620" marB="0" anchor="b"/>
                </a:tc>
                <a:tc>
                  <a:txBody>
                    <a:bodyPr/>
                    <a:lstStyle/>
                    <a:p>
                      <a:pPr algn="ctr" fontAlgn="b"/>
                      <a:r>
                        <a:rPr lang="en-US" sz="1600" b="1" u="none" strike="noStrike" dirty="0">
                          <a:effectLst/>
                        </a:rPr>
                        <a:t>Winter </a:t>
                      </a:r>
                      <a:endParaRPr lang="en-US" sz="1600" b="1" i="0" u="none" strike="noStrike" dirty="0">
                        <a:solidFill>
                          <a:srgbClr val="FFFFFF"/>
                        </a:solidFill>
                        <a:effectLst/>
                        <a:latin typeface="Aptos Narrow" panose="020B0004020202020204" pitchFamily="34" charset="0"/>
                      </a:endParaRPr>
                    </a:p>
                  </a:txBody>
                  <a:tcPr marL="7620" marR="7620" marT="7620" marB="0" anchor="b"/>
                </a:tc>
                <a:tc>
                  <a:txBody>
                    <a:bodyPr/>
                    <a:lstStyle/>
                    <a:p>
                      <a:pPr algn="ctr" fontAlgn="b"/>
                      <a:r>
                        <a:rPr lang="en-US" sz="1600" b="1" u="none" strike="noStrike" dirty="0">
                          <a:effectLst/>
                        </a:rPr>
                        <a:t>Spring</a:t>
                      </a:r>
                      <a:endParaRPr lang="en-US" sz="1600" b="1" i="0" u="none" strike="noStrike" dirty="0">
                        <a:solidFill>
                          <a:srgbClr val="FFFFFF"/>
                        </a:solidFill>
                        <a:effectLst/>
                        <a:latin typeface="Aptos Narrow" panose="020B0004020202020204" pitchFamily="34" charset="0"/>
                      </a:endParaRPr>
                    </a:p>
                  </a:txBody>
                  <a:tcPr marL="7620" marR="7620" marT="7620" marB="0" anchor="b"/>
                </a:tc>
                <a:tc>
                  <a:txBody>
                    <a:bodyPr/>
                    <a:lstStyle/>
                    <a:p>
                      <a:pPr algn="ctr" fontAlgn="b"/>
                      <a:r>
                        <a:rPr lang="en-US" sz="1600" b="1" u="none" strike="noStrike" dirty="0">
                          <a:effectLst/>
                        </a:rPr>
                        <a:t>Total Cost</a:t>
                      </a:r>
                      <a:endParaRPr lang="en-US" sz="1600" b="1" i="0" u="none" strike="noStrike" dirty="0">
                        <a:solidFill>
                          <a:srgbClr val="FFFFFF"/>
                        </a:solidFill>
                        <a:effectLst/>
                        <a:latin typeface="Aptos Narrow" panose="020B0004020202020204" pitchFamily="34" charset="0"/>
                      </a:endParaRPr>
                    </a:p>
                  </a:txBody>
                  <a:tcPr marL="7620" marR="7620" marT="7620" marB="0" anchor="b"/>
                </a:tc>
                <a:tc>
                  <a:txBody>
                    <a:bodyPr/>
                    <a:lstStyle/>
                    <a:p>
                      <a:pPr algn="ctr" fontAlgn="b"/>
                      <a:r>
                        <a:rPr lang="en-US" sz="1600" b="1" u="none" strike="noStrike" dirty="0">
                          <a:effectLst/>
                        </a:rPr>
                        <a:t>Increase</a:t>
                      </a:r>
                      <a:endParaRPr lang="en-US" sz="1600" b="1" i="0" u="none" strike="noStrike" dirty="0">
                        <a:solidFill>
                          <a:srgbClr val="FFFFFF"/>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733757797"/>
                  </a:ext>
                </a:extLst>
              </a:tr>
              <a:tr h="306803">
                <a:tc>
                  <a:txBody>
                    <a:bodyPr/>
                    <a:lstStyle/>
                    <a:p>
                      <a:pPr algn="l" fontAlgn="b"/>
                      <a:r>
                        <a:rPr lang="en-US" sz="1600" u="none" strike="noStrike" dirty="0">
                          <a:effectLst/>
                        </a:rPr>
                        <a:t>MBA R</a:t>
                      </a:r>
                      <a:endParaRPr lang="en-US" sz="1600" b="0" i="0" u="none" strike="noStrike" dirty="0">
                        <a:solidFill>
                          <a:srgbClr val="000000"/>
                        </a:solidFill>
                        <a:effectLst/>
                        <a:latin typeface="Aptos Narrow" panose="020B0004020202020204" pitchFamily="34" charset="0"/>
                      </a:endParaRPr>
                    </a:p>
                  </a:txBody>
                  <a:tcPr marL="7620" marR="7620" marT="7620" marB="0" anchor="b">
                    <a:solidFill>
                      <a:schemeClr val="bg1"/>
                    </a:solidFill>
                  </a:tcPr>
                </a:tc>
                <a:tc>
                  <a:txBody>
                    <a:bodyPr/>
                    <a:lstStyle/>
                    <a:p>
                      <a:pPr algn="l" fontAlgn="b"/>
                      <a:r>
                        <a:rPr lang="en-US" sz="1500" u="none" strike="noStrike" dirty="0">
                          <a:effectLst/>
                        </a:rPr>
                        <a:t> $               -   </a:t>
                      </a:r>
                      <a:endParaRPr lang="en-US" sz="1500" b="0" i="0" u="none" strike="noStrike" dirty="0">
                        <a:solidFill>
                          <a:srgbClr val="000000"/>
                        </a:solidFill>
                        <a:effectLst/>
                        <a:latin typeface="Aptos Narrow" panose="020B0004020202020204" pitchFamily="34" charset="0"/>
                      </a:endParaRPr>
                    </a:p>
                  </a:txBody>
                  <a:tcPr marL="7620" marR="7620" marT="7620" marB="0" anchor="b">
                    <a:solidFill>
                      <a:schemeClr val="bg1"/>
                    </a:solidFill>
                  </a:tcPr>
                </a:tc>
                <a:tc>
                  <a:txBody>
                    <a:bodyPr/>
                    <a:lstStyle/>
                    <a:p>
                      <a:pPr algn="l" fontAlgn="b"/>
                      <a:r>
                        <a:rPr lang="en-US" sz="1500" u="none" strike="noStrike" dirty="0">
                          <a:effectLst/>
                        </a:rPr>
                        <a:t> $  10,998 </a:t>
                      </a:r>
                      <a:endParaRPr lang="en-US" sz="1500" b="0" i="0" u="none" strike="noStrike" dirty="0">
                        <a:solidFill>
                          <a:srgbClr val="000000"/>
                        </a:solidFill>
                        <a:effectLst/>
                        <a:latin typeface="Aptos Narrow" panose="020B0004020202020204" pitchFamily="34" charset="0"/>
                      </a:endParaRPr>
                    </a:p>
                  </a:txBody>
                  <a:tcPr marL="7620" marR="7620" marT="7620" marB="0" anchor="b">
                    <a:solidFill>
                      <a:schemeClr val="bg1"/>
                    </a:solidFill>
                  </a:tcPr>
                </a:tc>
                <a:tc>
                  <a:txBody>
                    <a:bodyPr/>
                    <a:lstStyle/>
                    <a:p>
                      <a:pPr algn="l" fontAlgn="b"/>
                      <a:r>
                        <a:rPr lang="en-US" sz="1500" u="none" strike="noStrike" dirty="0">
                          <a:effectLst/>
                        </a:rPr>
                        <a:t> $  10,998 </a:t>
                      </a:r>
                      <a:endParaRPr lang="en-US" sz="1500" b="0" i="0" u="none" strike="noStrike" dirty="0">
                        <a:solidFill>
                          <a:srgbClr val="000000"/>
                        </a:solidFill>
                        <a:effectLst/>
                        <a:latin typeface="Aptos Narrow" panose="020B0004020202020204" pitchFamily="34" charset="0"/>
                      </a:endParaRPr>
                    </a:p>
                  </a:txBody>
                  <a:tcPr marL="7620" marR="7620" marT="7620" marB="0" anchor="b">
                    <a:solidFill>
                      <a:schemeClr val="bg1"/>
                    </a:solidFill>
                  </a:tcPr>
                </a:tc>
                <a:tc>
                  <a:txBody>
                    <a:bodyPr/>
                    <a:lstStyle/>
                    <a:p>
                      <a:pPr algn="l" fontAlgn="b"/>
                      <a:r>
                        <a:rPr lang="en-US" sz="1500" u="none" strike="noStrike" dirty="0">
                          <a:effectLst/>
                        </a:rPr>
                        <a:t> $            10,998 </a:t>
                      </a:r>
                      <a:endParaRPr lang="en-US" sz="1500" b="0" i="0" u="none" strike="noStrike" dirty="0">
                        <a:solidFill>
                          <a:srgbClr val="000000"/>
                        </a:solidFill>
                        <a:effectLst/>
                        <a:latin typeface="Aptos Narrow" panose="020B0004020202020204" pitchFamily="34" charset="0"/>
                      </a:endParaRPr>
                    </a:p>
                  </a:txBody>
                  <a:tcPr marL="7620" marR="7620" marT="7620" marB="0" anchor="b">
                    <a:solidFill>
                      <a:schemeClr val="bg1"/>
                    </a:solidFill>
                  </a:tcPr>
                </a:tc>
                <a:tc>
                  <a:txBody>
                    <a:bodyPr/>
                    <a:lstStyle/>
                    <a:p>
                      <a:pPr algn="l" fontAlgn="b"/>
                      <a:r>
                        <a:rPr lang="en-US" sz="1500" u="none" strike="noStrike" dirty="0">
                          <a:effectLst/>
                        </a:rPr>
                        <a:t> $              -   </a:t>
                      </a:r>
                      <a:endParaRPr lang="en-US" sz="1500" b="0" i="0" u="none" strike="noStrike" dirty="0">
                        <a:solidFill>
                          <a:srgbClr val="000000"/>
                        </a:solidFill>
                        <a:effectLst/>
                        <a:latin typeface="Aptos Narrow" panose="020B0004020202020204" pitchFamily="34" charset="0"/>
                      </a:endParaRPr>
                    </a:p>
                  </a:txBody>
                  <a:tcPr marL="7620" marR="7620" marT="7620" marB="0" anchor="b">
                    <a:solidFill>
                      <a:schemeClr val="bg1"/>
                    </a:solidFill>
                  </a:tcPr>
                </a:tc>
                <a:tc>
                  <a:txBody>
                    <a:bodyPr/>
                    <a:lstStyle/>
                    <a:p>
                      <a:pPr algn="l" fontAlgn="b"/>
                      <a:r>
                        <a:rPr lang="en-US" sz="1500" u="none" strike="noStrike">
                          <a:effectLst/>
                        </a:rPr>
                        <a:t> $  10,998 </a:t>
                      </a:r>
                      <a:endParaRPr lang="en-US" sz="1500" b="0" i="0" u="none" strike="noStrike">
                        <a:solidFill>
                          <a:srgbClr val="000000"/>
                        </a:solidFill>
                        <a:effectLst/>
                        <a:latin typeface="Aptos Narrow" panose="020B0004020202020204" pitchFamily="34" charset="0"/>
                      </a:endParaRPr>
                    </a:p>
                  </a:txBody>
                  <a:tcPr marL="7620" marR="7620" marT="7620" marB="0" anchor="b">
                    <a:solidFill>
                      <a:schemeClr val="bg1"/>
                    </a:solidFill>
                  </a:tcPr>
                </a:tc>
                <a:tc>
                  <a:txBody>
                    <a:bodyPr/>
                    <a:lstStyle/>
                    <a:p>
                      <a:pPr algn="l" fontAlgn="b"/>
                      <a:r>
                        <a:rPr lang="en-US" sz="1500" u="none" strike="noStrike">
                          <a:effectLst/>
                        </a:rPr>
                        <a:t> $    10,998 </a:t>
                      </a:r>
                      <a:endParaRPr lang="en-US" sz="1500" b="0" i="0" u="none" strike="noStrike">
                        <a:solidFill>
                          <a:srgbClr val="000000"/>
                        </a:solidFill>
                        <a:effectLst/>
                        <a:latin typeface="Aptos Narrow" panose="020B0004020202020204" pitchFamily="34" charset="0"/>
                      </a:endParaRPr>
                    </a:p>
                  </a:txBody>
                  <a:tcPr marL="7620" marR="7620" marT="7620" marB="0" anchor="b">
                    <a:solidFill>
                      <a:schemeClr val="bg1"/>
                    </a:solidFill>
                  </a:tcPr>
                </a:tc>
                <a:tc>
                  <a:txBody>
                    <a:bodyPr/>
                    <a:lstStyle/>
                    <a:p>
                      <a:pPr algn="l" fontAlgn="b"/>
                      <a:r>
                        <a:rPr lang="en-US" sz="1500" u="none" strike="noStrike">
                          <a:effectLst/>
                        </a:rPr>
                        <a:t> $  10,998 </a:t>
                      </a:r>
                      <a:endParaRPr lang="en-US" sz="1500" b="0" i="0" u="none" strike="noStrike">
                        <a:solidFill>
                          <a:srgbClr val="000000"/>
                        </a:solidFill>
                        <a:effectLst/>
                        <a:latin typeface="Aptos Narrow" panose="020B0004020202020204" pitchFamily="34" charset="0"/>
                      </a:endParaRPr>
                    </a:p>
                  </a:txBody>
                  <a:tcPr marL="7620" marR="7620" marT="7620" marB="0" anchor="b">
                    <a:solidFill>
                      <a:schemeClr val="bg1"/>
                    </a:solidFill>
                  </a:tcPr>
                </a:tc>
                <a:tc>
                  <a:txBody>
                    <a:bodyPr/>
                    <a:lstStyle/>
                    <a:p>
                      <a:pPr algn="l" fontAlgn="b"/>
                      <a:r>
                        <a:rPr lang="en-US" sz="1500" u="none" strike="noStrike" dirty="0">
                          <a:effectLst/>
                        </a:rPr>
                        <a:t> $      65,988 </a:t>
                      </a:r>
                      <a:endParaRPr lang="en-US" sz="1500" b="0" i="0" u="none" strike="noStrike" dirty="0">
                        <a:solidFill>
                          <a:srgbClr val="000000"/>
                        </a:solidFill>
                        <a:effectLst/>
                        <a:latin typeface="Aptos Narrow" panose="020B0004020202020204" pitchFamily="34" charset="0"/>
                      </a:endParaRPr>
                    </a:p>
                  </a:txBody>
                  <a:tcPr marL="7620" marR="7620" marT="7620" marB="0" anchor="b">
                    <a:solidFill>
                      <a:schemeClr val="bg1"/>
                    </a:solidFill>
                  </a:tcPr>
                </a:tc>
                <a:tc>
                  <a:txBody>
                    <a:bodyPr/>
                    <a:lstStyle/>
                    <a:p>
                      <a:pPr algn="ctr" fontAlgn="b"/>
                      <a:endParaRPr lang="en-US" sz="1500" b="0" i="0" u="none" strike="noStrike" dirty="0">
                        <a:solidFill>
                          <a:srgbClr val="000000"/>
                        </a:solidFill>
                        <a:effectLst/>
                        <a:latin typeface="Aptos Narrow" panose="020B0004020202020204" pitchFamily="34" charset="0"/>
                      </a:endParaRPr>
                    </a:p>
                  </a:txBody>
                  <a:tcPr marL="7620" marR="7620" marT="7620" marB="0" anchor="ctr">
                    <a:solidFill>
                      <a:schemeClr val="bg1"/>
                    </a:solidFill>
                  </a:tcPr>
                </a:tc>
                <a:extLst>
                  <a:ext uri="{0D108BD9-81ED-4DB2-BD59-A6C34878D82A}">
                    <a16:rowId xmlns:a16="http://schemas.microsoft.com/office/drawing/2014/main" val="4203764021"/>
                  </a:ext>
                </a:extLst>
              </a:tr>
              <a:tr h="306803">
                <a:tc>
                  <a:txBody>
                    <a:bodyPr/>
                    <a:lstStyle/>
                    <a:p>
                      <a:pPr algn="l" fontAlgn="b"/>
                      <a:r>
                        <a:rPr lang="en-US" sz="1600" u="none" strike="noStrike" dirty="0">
                          <a:effectLst/>
                        </a:rPr>
                        <a:t>MBA NR</a:t>
                      </a:r>
                      <a:endParaRPr lang="en-US" sz="1600" b="0" i="0" u="none" strike="noStrike" dirty="0">
                        <a:solidFill>
                          <a:srgbClr val="000000"/>
                        </a:solidFill>
                        <a:effectLst/>
                        <a:latin typeface="Aptos Narrow" panose="020B0004020202020204" pitchFamily="34" charset="0"/>
                      </a:endParaRPr>
                    </a:p>
                  </a:txBody>
                  <a:tcPr marL="7620" marR="7620" marT="7620" marB="0" anchor="b">
                    <a:solidFill>
                      <a:schemeClr val="bg1"/>
                    </a:solidFill>
                  </a:tcPr>
                </a:tc>
                <a:tc>
                  <a:txBody>
                    <a:bodyPr/>
                    <a:lstStyle/>
                    <a:p>
                      <a:pPr algn="l" fontAlgn="b"/>
                      <a:r>
                        <a:rPr lang="en-US" sz="1500" u="none" strike="noStrike" dirty="0">
                          <a:effectLst/>
                        </a:rPr>
                        <a:t> $               -   </a:t>
                      </a:r>
                      <a:endParaRPr lang="en-US" sz="1500" b="0" i="0" u="none" strike="noStrike" dirty="0">
                        <a:solidFill>
                          <a:srgbClr val="000000"/>
                        </a:solidFill>
                        <a:effectLst/>
                        <a:latin typeface="Aptos Narrow" panose="020B0004020202020204" pitchFamily="34" charset="0"/>
                      </a:endParaRPr>
                    </a:p>
                  </a:txBody>
                  <a:tcPr marL="7620" marR="7620" marT="7620" marB="0" anchor="b">
                    <a:solidFill>
                      <a:schemeClr val="bg1"/>
                    </a:solidFill>
                  </a:tcPr>
                </a:tc>
                <a:tc>
                  <a:txBody>
                    <a:bodyPr/>
                    <a:lstStyle/>
                    <a:p>
                      <a:pPr algn="l" fontAlgn="b"/>
                      <a:r>
                        <a:rPr lang="en-US" sz="1500" u="none" strike="noStrike">
                          <a:effectLst/>
                        </a:rPr>
                        <a:t> $  15,318 </a:t>
                      </a:r>
                      <a:endParaRPr lang="en-US" sz="1500" b="0" i="0" u="none" strike="noStrike">
                        <a:solidFill>
                          <a:srgbClr val="000000"/>
                        </a:solidFill>
                        <a:effectLst/>
                        <a:latin typeface="Aptos Narrow" panose="020B0004020202020204" pitchFamily="34" charset="0"/>
                      </a:endParaRPr>
                    </a:p>
                  </a:txBody>
                  <a:tcPr marL="7620" marR="7620" marT="7620" marB="0" anchor="b">
                    <a:solidFill>
                      <a:schemeClr val="bg1"/>
                    </a:solidFill>
                  </a:tcPr>
                </a:tc>
                <a:tc>
                  <a:txBody>
                    <a:bodyPr/>
                    <a:lstStyle/>
                    <a:p>
                      <a:pPr algn="l" fontAlgn="b"/>
                      <a:r>
                        <a:rPr lang="en-US" sz="1500" u="none" strike="noStrike">
                          <a:effectLst/>
                        </a:rPr>
                        <a:t> $  15,318 </a:t>
                      </a:r>
                      <a:endParaRPr lang="en-US" sz="1500" b="0" i="0" u="none" strike="noStrike">
                        <a:solidFill>
                          <a:srgbClr val="000000"/>
                        </a:solidFill>
                        <a:effectLst/>
                        <a:latin typeface="Aptos Narrow" panose="020B0004020202020204" pitchFamily="34" charset="0"/>
                      </a:endParaRPr>
                    </a:p>
                  </a:txBody>
                  <a:tcPr marL="7620" marR="7620" marT="7620" marB="0" anchor="b">
                    <a:solidFill>
                      <a:schemeClr val="bg1"/>
                    </a:solidFill>
                  </a:tcPr>
                </a:tc>
                <a:tc>
                  <a:txBody>
                    <a:bodyPr/>
                    <a:lstStyle/>
                    <a:p>
                      <a:pPr algn="l" fontAlgn="b"/>
                      <a:r>
                        <a:rPr lang="en-US" sz="1500" u="none" strike="noStrike" dirty="0">
                          <a:effectLst/>
                        </a:rPr>
                        <a:t> $            15,318 </a:t>
                      </a:r>
                      <a:endParaRPr lang="en-US" sz="1500" b="0" i="0" u="none" strike="noStrike" dirty="0">
                        <a:solidFill>
                          <a:srgbClr val="000000"/>
                        </a:solidFill>
                        <a:effectLst/>
                        <a:latin typeface="Aptos Narrow" panose="020B0004020202020204" pitchFamily="34" charset="0"/>
                      </a:endParaRPr>
                    </a:p>
                  </a:txBody>
                  <a:tcPr marL="7620" marR="7620" marT="7620" marB="0" anchor="b">
                    <a:solidFill>
                      <a:schemeClr val="bg1"/>
                    </a:solidFill>
                  </a:tcPr>
                </a:tc>
                <a:tc>
                  <a:txBody>
                    <a:bodyPr/>
                    <a:lstStyle/>
                    <a:p>
                      <a:pPr algn="l" fontAlgn="b"/>
                      <a:r>
                        <a:rPr lang="en-US" sz="1500" u="none" strike="noStrike" dirty="0">
                          <a:effectLst/>
                        </a:rPr>
                        <a:t> $              -   </a:t>
                      </a:r>
                      <a:endParaRPr lang="en-US" sz="1500" b="0" i="0" u="none" strike="noStrike" dirty="0">
                        <a:solidFill>
                          <a:srgbClr val="000000"/>
                        </a:solidFill>
                        <a:effectLst/>
                        <a:latin typeface="Aptos Narrow" panose="020B0004020202020204" pitchFamily="34" charset="0"/>
                      </a:endParaRPr>
                    </a:p>
                  </a:txBody>
                  <a:tcPr marL="7620" marR="7620" marT="7620" marB="0" anchor="b">
                    <a:solidFill>
                      <a:schemeClr val="bg1"/>
                    </a:solidFill>
                  </a:tcPr>
                </a:tc>
                <a:tc>
                  <a:txBody>
                    <a:bodyPr/>
                    <a:lstStyle/>
                    <a:p>
                      <a:pPr algn="l" fontAlgn="b"/>
                      <a:r>
                        <a:rPr lang="en-US" sz="1500" u="none" strike="noStrike" dirty="0">
                          <a:effectLst/>
                        </a:rPr>
                        <a:t> $  15,318 </a:t>
                      </a:r>
                      <a:endParaRPr lang="en-US" sz="1500" b="0" i="0" u="none" strike="noStrike" dirty="0">
                        <a:solidFill>
                          <a:srgbClr val="000000"/>
                        </a:solidFill>
                        <a:effectLst/>
                        <a:latin typeface="Aptos Narrow" panose="020B0004020202020204" pitchFamily="34" charset="0"/>
                      </a:endParaRPr>
                    </a:p>
                  </a:txBody>
                  <a:tcPr marL="7620" marR="7620" marT="7620" marB="0" anchor="b">
                    <a:solidFill>
                      <a:schemeClr val="bg1"/>
                    </a:solidFill>
                  </a:tcPr>
                </a:tc>
                <a:tc>
                  <a:txBody>
                    <a:bodyPr/>
                    <a:lstStyle/>
                    <a:p>
                      <a:pPr algn="l" fontAlgn="b"/>
                      <a:r>
                        <a:rPr lang="en-US" sz="1500" u="none" strike="noStrike">
                          <a:effectLst/>
                        </a:rPr>
                        <a:t> $    15,318 </a:t>
                      </a:r>
                      <a:endParaRPr lang="en-US" sz="1500" b="0" i="0" u="none" strike="noStrike">
                        <a:solidFill>
                          <a:srgbClr val="000000"/>
                        </a:solidFill>
                        <a:effectLst/>
                        <a:latin typeface="Aptos Narrow" panose="020B0004020202020204" pitchFamily="34" charset="0"/>
                      </a:endParaRPr>
                    </a:p>
                  </a:txBody>
                  <a:tcPr marL="7620" marR="7620" marT="7620" marB="0" anchor="b">
                    <a:solidFill>
                      <a:schemeClr val="bg1"/>
                    </a:solidFill>
                  </a:tcPr>
                </a:tc>
                <a:tc>
                  <a:txBody>
                    <a:bodyPr/>
                    <a:lstStyle/>
                    <a:p>
                      <a:pPr algn="l" fontAlgn="b"/>
                      <a:r>
                        <a:rPr lang="en-US" sz="1500" u="none" strike="noStrike">
                          <a:effectLst/>
                        </a:rPr>
                        <a:t> $  15,318 </a:t>
                      </a:r>
                      <a:endParaRPr lang="en-US" sz="1500" b="0" i="0" u="none" strike="noStrike">
                        <a:solidFill>
                          <a:srgbClr val="000000"/>
                        </a:solidFill>
                        <a:effectLst/>
                        <a:latin typeface="Aptos Narrow" panose="020B0004020202020204" pitchFamily="34" charset="0"/>
                      </a:endParaRPr>
                    </a:p>
                  </a:txBody>
                  <a:tcPr marL="7620" marR="7620" marT="7620" marB="0" anchor="b">
                    <a:solidFill>
                      <a:schemeClr val="bg1"/>
                    </a:solidFill>
                  </a:tcPr>
                </a:tc>
                <a:tc>
                  <a:txBody>
                    <a:bodyPr/>
                    <a:lstStyle/>
                    <a:p>
                      <a:pPr algn="l" fontAlgn="b"/>
                      <a:r>
                        <a:rPr lang="en-US" sz="1500" u="none" strike="noStrike" dirty="0">
                          <a:effectLst/>
                        </a:rPr>
                        <a:t> $      91,908 </a:t>
                      </a:r>
                      <a:endParaRPr lang="en-US" sz="1500" b="0" i="0" u="none" strike="noStrike" dirty="0">
                        <a:solidFill>
                          <a:srgbClr val="000000"/>
                        </a:solidFill>
                        <a:effectLst/>
                        <a:latin typeface="Aptos Narrow" panose="020B0004020202020204" pitchFamily="34" charset="0"/>
                      </a:endParaRPr>
                    </a:p>
                  </a:txBody>
                  <a:tcPr marL="7620" marR="7620" marT="7620" marB="0" anchor="b">
                    <a:solidFill>
                      <a:schemeClr val="bg1"/>
                    </a:solidFill>
                  </a:tcPr>
                </a:tc>
                <a:tc>
                  <a:txBody>
                    <a:bodyPr/>
                    <a:lstStyle/>
                    <a:p>
                      <a:pPr algn="ctr" fontAlgn="b"/>
                      <a:endParaRPr lang="en-US" sz="1500" b="0" i="0" u="none" strike="noStrike" dirty="0">
                        <a:solidFill>
                          <a:srgbClr val="000000"/>
                        </a:solidFill>
                        <a:effectLst/>
                        <a:latin typeface="Aptos Narrow" panose="020B0004020202020204" pitchFamily="34" charset="0"/>
                      </a:endParaRPr>
                    </a:p>
                  </a:txBody>
                  <a:tcPr marL="7620" marR="7620" marT="7620" marB="0" anchor="ctr">
                    <a:solidFill>
                      <a:schemeClr val="bg1"/>
                    </a:solidFill>
                  </a:tcPr>
                </a:tc>
                <a:extLst>
                  <a:ext uri="{0D108BD9-81ED-4DB2-BD59-A6C34878D82A}">
                    <a16:rowId xmlns:a16="http://schemas.microsoft.com/office/drawing/2014/main" val="2698744759"/>
                  </a:ext>
                </a:extLst>
              </a:tr>
              <a:tr h="306803">
                <a:tc>
                  <a:txBody>
                    <a:bodyPr/>
                    <a:lstStyle/>
                    <a:p>
                      <a:pPr algn="l" fontAlgn="b"/>
                      <a:endParaRPr lang="en-US" sz="1600" b="0" i="0" u="none" strike="noStrike" dirty="0">
                        <a:solidFill>
                          <a:srgbClr val="000000"/>
                        </a:solidFill>
                        <a:effectLst/>
                        <a:latin typeface="Aptos Narrow" panose="020B0004020202020204" pitchFamily="34" charset="0"/>
                      </a:endParaRPr>
                    </a:p>
                  </a:txBody>
                  <a:tcPr marL="7620" marR="7620" marT="7620" marB="0" anchor="b">
                    <a:solidFill>
                      <a:schemeClr val="bg1"/>
                    </a:solidFill>
                  </a:tcPr>
                </a:tc>
                <a:tc>
                  <a:txBody>
                    <a:bodyPr/>
                    <a:lstStyle/>
                    <a:p>
                      <a:pPr algn="l" fontAlgn="b"/>
                      <a:endParaRPr lang="en-US" sz="1500" b="0" i="0" u="none" strike="noStrike" dirty="0">
                        <a:solidFill>
                          <a:srgbClr val="000000"/>
                        </a:solidFill>
                        <a:effectLst/>
                        <a:latin typeface="Aptos Narrow" panose="020B0004020202020204" pitchFamily="34" charset="0"/>
                      </a:endParaRPr>
                    </a:p>
                  </a:txBody>
                  <a:tcPr marL="7620" marR="7620" marT="7620" marB="0" anchor="b">
                    <a:solidFill>
                      <a:schemeClr val="bg1"/>
                    </a:solidFill>
                  </a:tcPr>
                </a:tc>
                <a:tc>
                  <a:txBody>
                    <a:bodyPr/>
                    <a:lstStyle/>
                    <a:p>
                      <a:pPr algn="l" fontAlgn="b"/>
                      <a:endParaRPr lang="en-US" sz="1500" b="0" i="0" u="none" strike="noStrike" dirty="0">
                        <a:solidFill>
                          <a:srgbClr val="000000"/>
                        </a:solidFill>
                        <a:effectLst/>
                        <a:latin typeface="Aptos Narrow" panose="020B0004020202020204" pitchFamily="34" charset="0"/>
                      </a:endParaRPr>
                    </a:p>
                  </a:txBody>
                  <a:tcPr marL="7620" marR="7620" marT="7620" marB="0" anchor="b">
                    <a:solidFill>
                      <a:schemeClr val="bg1"/>
                    </a:solidFill>
                  </a:tcPr>
                </a:tc>
                <a:tc>
                  <a:txBody>
                    <a:bodyPr/>
                    <a:lstStyle/>
                    <a:p>
                      <a:pPr algn="l" fontAlgn="b"/>
                      <a:endParaRPr lang="en-US" sz="1500" b="0" i="0" u="none" strike="noStrike">
                        <a:solidFill>
                          <a:srgbClr val="000000"/>
                        </a:solidFill>
                        <a:effectLst/>
                        <a:latin typeface="Aptos Narrow" panose="020B0004020202020204" pitchFamily="34" charset="0"/>
                      </a:endParaRPr>
                    </a:p>
                  </a:txBody>
                  <a:tcPr marL="7620" marR="7620" marT="7620" marB="0" anchor="b">
                    <a:solidFill>
                      <a:schemeClr val="bg1"/>
                    </a:solidFill>
                  </a:tcPr>
                </a:tc>
                <a:tc>
                  <a:txBody>
                    <a:bodyPr/>
                    <a:lstStyle/>
                    <a:p>
                      <a:pPr algn="l" fontAlgn="b"/>
                      <a:endParaRPr lang="en-US" sz="1500" b="0" i="0" u="none" strike="noStrike" dirty="0">
                        <a:solidFill>
                          <a:srgbClr val="000000"/>
                        </a:solidFill>
                        <a:effectLst/>
                        <a:latin typeface="Aptos Narrow" panose="020B0004020202020204" pitchFamily="34" charset="0"/>
                      </a:endParaRPr>
                    </a:p>
                  </a:txBody>
                  <a:tcPr marL="7620" marR="7620" marT="7620" marB="0" anchor="b">
                    <a:solidFill>
                      <a:schemeClr val="bg1"/>
                    </a:solidFill>
                  </a:tcPr>
                </a:tc>
                <a:tc>
                  <a:txBody>
                    <a:bodyPr/>
                    <a:lstStyle/>
                    <a:p>
                      <a:pPr algn="l" fontAlgn="b"/>
                      <a:endParaRPr lang="en-US" sz="1500" b="0" i="0" u="none" strike="noStrike" dirty="0">
                        <a:solidFill>
                          <a:srgbClr val="000000"/>
                        </a:solidFill>
                        <a:effectLst/>
                        <a:latin typeface="Aptos Narrow" panose="020B0004020202020204" pitchFamily="34" charset="0"/>
                      </a:endParaRPr>
                    </a:p>
                  </a:txBody>
                  <a:tcPr marL="7620" marR="7620" marT="7620" marB="0" anchor="b">
                    <a:solidFill>
                      <a:schemeClr val="bg1"/>
                    </a:solidFill>
                  </a:tcPr>
                </a:tc>
                <a:tc>
                  <a:txBody>
                    <a:bodyPr/>
                    <a:lstStyle/>
                    <a:p>
                      <a:pPr algn="l" fontAlgn="b"/>
                      <a:endParaRPr lang="en-US" sz="1500" b="0" i="0" u="none" strike="noStrike" dirty="0">
                        <a:solidFill>
                          <a:srgbClr val="000000"/>
                        </a:solidFill>
                        <a:effectLst/>
                        <a:latin typeface="Aptos Narrow" panose="020B0004020202020204" pitchFamily="34" charset="0"/>
                      </a:endParaRPr>
                    </a:p>
                  </a:txBody>
                  <a:tcPr marL="7620" marR="7620" marT="7620" marB="0" anchor="b">
                    <a:solidFill>
                      <a:schemeClr val="bg1"/>
                    </a:solidFill>
                  </a:tcPr>
                </a:tc>
                <a:tc>
                  <a:txBody>
                    <a:bodyPr/>
                    <a:lstStyle/>
                    <a:p>
                      <a:pPr algn="l" fontAlgn="b"/>
                      <a:endParaRPr lang="en-US" sz="1500" b="0" i="0" u="none" strike="noStrike">
                        <a:solidFill>
                          <a:srgbClr val="000000"/>
                        </a:solidFill>
                        <a:effectLst/>
                        <a:latin typeface="Aptos Narrow" panose="020B0004020202020204" pitchFamily="34" charset="0"/>
                      </a:endParaRPr>
                    </a:p>
                  </a:txBody>
                  <a:tcPr marL="7620" marR="7620" marT="7620" marB="0" anchor="b">
                    <a:solidFill>
                      <a:schemeClr val="bg1"/>
                    </a:solidFill>
                  </a:tcPr>
                </a:tc>
                <a:tc>
                  <a:txBody>
                    <a:bodyPr/>
                    <a:lstStyle/>
                    <a:p>
                      <a:pPr algn="l" fontAlgn="b"/>
                      <a:endParaRPr lang="en-US" sz="1500" b="0" i="0" u="none" strike="noStrike">
                        <a:solidFill>
                          <a:srgbClr val="000000"/>
                        </a:solidFill>
                        <a:effectLst/>
                        <a:latin typeface="Aptos Narrow" panose="020B0004020202020204" pitchFamily="34" charset="0"/>
                      </a:endParaRPr>
                    </a:p>
                  </a:txBody>
                  <a:tcPr marL="7620" marR="7620" marT="7620" marB="0" anchor="b">
                    <a:solidFill>
                      <a:schemeClr val="bg1"/>
                    </a:solidFill>
                  </a:tcPr>
                </a:tc>
                <a:tc>
                  <a:txBody>
                    <a:bodyPr/>
                    <a:lstStyle/>
                    <a:p>
                      <a:pPr algn="l" fontAlgn="b"/>
                      <a:endParaRPr lang="en-US" sz="1500" b="0" i="0" u="none" strike="noStrike" dirty="0">
                        <a:solidFill>
                          <a:srgbClr val="000000"/>
                        </a:solidFill>
                        <a:effectLst/>
                        <a:latin typeface="Aptos Narrow" panose="020B0004020202020204" pitchFamily="34" charset="0"/>
                      </a:endParaRPr>
                    </a:p>
                  </a:txBody>
                  <a:tcPr marL="7620" marR="7620" marT="7620" marB="0" anchor="b">
                    <a:solidFill>
                      <a:schemeClr val="bg1"/>
                    </a:solidFill>
                  </a:tcPr>
                </a:tc>
                <a:tc>
                  <a:txBody>
                    <a:bodyPr/>
                    <a:lstStyle/>
                    <a:p>
                      <a:pPr algn="ctr" fontAlgn="b"/>
                      <a:endParaRPr lang="en-US" sz="1500" b="0" i="0" u="none" strike="noStrike" dirty="0">
                        <a:solidFill>
                          <a:srgbClr val="000000"/>
                        </a:solidFill>
                        <a:effectLst/>
                        <a:latin typeface="Aptos Narrow" panose="020B0004020202020204" pitchFamily="34" charset="0"/>
                      </a:endParaRPr>
                    </a:p>
                  </a:txBody>
                  <a:tcPr marL="7620" marR="7620" marT="7620" marB="0" anchor="ctr">
                    <a:solidFill>
                      <a:schemeClr val="bg1"/>
                    </a:solidFill>
                  </a:tcPr>
                </a:tc>
                <a:extLst>
                  <a:ext uri="{0D108BD9-81ED-4DB2-BD59-A6C34878D82A}">
                    <a16:rowId xmlns:a16="http://schemas.microsoft.com/office/drawing/2014/main" val="1866573677"/>
                  </a:ext>
                </a:extLst>
              </a:tr>
              <a:tr h="306803">
                <a:tc>
                  <a:txBody>
                    <a:bodyPr/>
                    <a:lstStyle/>
                    <a:p>
                      <a:pPr algn="l" fontAlgn="b"/>
                      <a:r>
                        <a:rPr lang="en-US" sz="1600" u="none" strike="noStrike" dirty="0">
                          <a:effectLst/>
                        </a:rPr>
                        <a:t>MSF R</a:t>
                      </a:r>
                      <a:endParaRPr lang="en-US" sz="1600" b="0" i="0" u="none" strike="noStrike" dirty="0">
                        <a:solidFill>
                          <a:srgbClr val="000000"/>
                        </a:solidFill>
                        <a:effectLst/>
                        <a:latin typeface="Aptos Narrow" panose="020B0004020202020204" pitchFamily="34" charset="0"/>
                      </a:endParaRPr>
                    </a:p>
                  </a:txBody>
                  <a:tcPr marL="7620" marR="7620" marT="7620" marB="0" anchor="b">
                    <a:solidFill>
                      <a:schemeClr val="bg1"/>
                    </a:solidFill>
                  </a:tcPr>
                </a:tc>
                <a:tc>
                  <a:txBody>
                    <a:bodyPr/>
                    <a:lstStyle/>
                    <a:p>
                      <a:pPr algn="l" fontAlgn="b"/>
                      <a:r>
                        <a:rPr lang="en-US" sz="1500" u="none" strike="noStrike" dirty="0">
                          <a:effectLst/>
                        </a:rPr>
                        <a:t> $      8,784 </a:t>
                      </a:r>
                      <a:endParaRPr lang="en-US" sz="1500" b="0" i="0" u="none" strike="noStrike" dirty="0">
                        <a:solidFill>
                          <a:srgbClr val="000000"/>
                        </a:solidFill>
                        <a:effectLst/>
                        <a:latin typeface="Aptos Narrow" panose="020B0004020202020204" pitchFamily="34" charset="0"/>
                      </a:endParaRPr>
                    </a:p>
                  </a:txBody>
                  <a:tcPr marL="7620" marR="7620" marT="7620" marB="0" anchor="b">
                    <a:solidFill>
                      <a:schemeClr val="bg1"/>
                    </a:solidFill>
                  </a:tcPr>
                </a:tc>
                <a:tc>
                  <a:txBody>
                    <a:bodyPr/>
                    <a:lstStyle/>
                    <a:p>
                      <a:pPr algn="l" fontAlgn="b"/>
                      <a:r>
                        <a:rPr lang="en-US" sz="1500" u="none" strike="noStrike" dirty="0">
                          <a:effectLst/>
                        </a:rPr>
                        <a:t> $    8,784 </a:t>
                      </a:r>
                      <a:endParaRPr lang="en-US" sz="1500" b="0" i="0" u="none" strike="noStrike" dirty="0">
                        <a:solidFill>
                          <a:srgbClr val="000000"/>
                        </a:solidFill>
                        <a:effectLst/>
                        <a:latin typeface="Aptos Narrow" panose="020B0004020202020204" pitchFamily="34" charset="0"/>
                      </a:endParaRPr>
                    </a:p>
                  </a:txBody>
                  <a:tcPr marL="7620" marR="7620" marT="7620" marB="0" anchor="b">
                    <a:solidFill>
                      <a:schemeClr val="bg1"/>
                    </a:solidFill>
                  </a:tcPr>
                </a:tc>
                <a:tc>
                  <a:txBody>
                    <a:bodyPr/>
                    <a:lstStyle/>
                    <a:p>
                      <a:pPr algn="l" fontAlgn="b"/>
                      <a:r>
                        <a:rPr lang="en-US" sz="1500" u="none" strike="noStrike" dirty="0">
                          <a:effectLst/>
                        </a:rPr>
                        <a:t> $    8,784 </a:t>
                      </a:r>
                      <a:endParaRPr lang="en-US" sz="1500" b="0" i="0" u="none" strike="noStrike" dirty="0">
                        <a:solidFill>
                          <a:srgbClr val="000000"/>
                        </a:solidFill>
                        <a:effectLst/>
                        <a:latin typeface="Aptos Narrow" panose="020B0004020202020204" pitchFamily="34" charset="0"/>
                      </a:endParaRPr>
                    </a:p>
                  </a:txBody>
                  <a:tcPr marL="7620" marR="7620" marT="7620" marB="0" anchor="b">
                    <a:solidFill>
                      <a:schemeClr val="bg1"/>
                    </a:solidFill>
                  </a:tcPr>
                </a:tc>
                <a:tc>
                  <a:txBody>
                    <a:bodyPr/>
                    <a:lstStyle/>
                    <a:p>
                      <a:pPr algn="l" fontAlgn="b"/>
                      <a:r>
                        <a:rPr lang="en-US" sz="1500" u="none" strike="noStrike" dirty="0">
                          <a:effectLst/>
                        </a:rPr>
                        <a:t> $              8,784 </a:t>
                      </a:r>
                      <a:endParaRPr lang="en-US" sz="1500" b="0" i="0" u="none" strike="noStrike" dirty="0">
                        <a:solidFill>
                          <a:srgbClr val="000000"/>
                        </a:solidFill>
                        <a:effectLst/>
                        <a:latin typeface="Aptos Narrow" panose="020B0004020202020204" pitchFamily="34" charset="0"/>
                      </a:endParaRPr>
                    </a:p>
                  </a:txBody>
                  <a:tcPr marL="7620" marR="7620" marT="7620" marB="0" anchor="b">
                    <a:solidFill>
                      <a:schemeClr val="bg1"/>
                    </a:solidFill>
                  </a:tcPr>
                </a:tc>
                <a:tc>
                  <a:txBody>
                    <a:bodyPr/>
                    <a:lstStyle/>
                    <a:p>
                      <a:pPr algn="l" fontAlgn="b"/>
                      <a:endParaRPr lang="en-US" sz="1500" b="0" i="0" u="none" strike="noStrike" dirty="0">
                        <a:solidFill>
                          <a:srgbClr val="000000"/>
                        </a:solidFill>
                        <a:effectLst/>
                        <a:latin typeface="Aptos Narrow" panose="020B0004020202020204" pitchFamily="34" charset="0"/>
                      </a:endParaRPr>
                    </a:p>
                  </a:txBody>
                  <a:tcPr marL="7620" marR="7620" marT="7620" marB="0" anchor="b">
                    <a:solidFill>
                      <a:schemeClr val="bg1"/>
                    </a:solidFill>
                  </a:tcPr>
                </a:tc>
                <a:tc>
                  <a:txBody>
                    <a:bodyPr/>
                    <a:lstStyle/>
                    <a:p>
                      <a:pPr algn="l" fontAlgn="b"/>
                      <a:endParaRPr lang="en-US" sz="1500" b="0" i="0" u="none" strike="noStrike" dirty="0">
                        <a:solidFill>
                          <a:srgbClr val="000000"/>
                        </a:solidFill>
                        <a:effectLst/>
                        <a:latin typeface="Aptos Narrow" panose="020B0004020202020204" pitchFamily="34" charset="0"/>
                      </a:endParaRPr>
                    </a:p>
                  </a:txBody>
                  <a:tcPr marL="7620" marR="7620" marT="7620" marB="0" anchor="b">
                    <a:solidFill>
                      <a:schemeClr val="bg1"/>
                    </a:solidFill>
                  </a:tcPr>
                </a:tc>
                <a:tc>
                  <a:txBody>
                    <a:bodyPr/>
                    <a:lstStyle/>
                    <a:p>
                      <a:pPr algn="l" fontAlgn="b"/>
                      <a:endParaRPr lang="en-US" sz="1500" b="0" i="0" u="none" strike="noStrike">
                        <a:solidFill>
                          <a:srgbClr val="000000"/>
                        </a:solidFill>
                        <a:effectLst/>
                        <a:latin typeface="Aptos Narrow" panose="020B0004020202020204" pitchFamily="34" charset="0"/>
                      </a:endParaRPr>
                    </a:p>
                  </a:txBody>
                  <a:tcPr marL="7620" marR="7620" marT="7620" marB="0" anchor="b">
                    <a:solidFill>
                      <a:schemeClr val="bg1"/>
                    </a:solidFill>
                  </a:tcPr>
                </a:tc>
                <a:tc>
                  <a:txBody>
                    <a:bodyPr/>
                    <a:lstStyle/>
                    <a:p>
                      <a:pPr algn="l" fontAlgn="b"/>
                      <a:endParaRPr lang="en-US" sz="1500" b="0" i="0" u="none" strike="noStrike">
                        <a:solidFill>
                          <a:srgbClr val="000000"/>
                        </a:solidFill>
                        <a:effectLst/>
                        <a:latin typeface="Aptos Narrow" panose="020B0004020202020204" pitchFamily="34" charset="0"/>
                      </a:endParaRPr>
                    </a:p>
                  </a:txBody>
                  <a:tcPr marL="7620" marR="7620" marT="7620" marB="0" anchor="b">
                    <a:solidFill>
                      <a:schemeClr val="bg1"/>
                    </a:solidFill>
                  </a:tcPr>
                </a:tc>
                <a:tc>
                  <a:txBody>
                    <a:bodyPr/>
                    <a:lstStyle/>
                    <a:p>
                      <a:pPr algn="l" fontAlgn="b"/>
                      <a:r>
                        <a:rPr lang="en-US" sz="1500" u="none" strike="noStrike" dirty="0">
                          <a:effectLst/>
                        </a:rPr>
                        <a:t> $      35,136 </a:t>
                      </a:r>
                      <a:endParaRPr lang="en-US" sz="1500" b="0" i="0" u="none" strike="noStrike" dirty="0">
                        <a:solidFill>
                          <a:srgbClr val="000000"/>
                        </a:solidFill>
                        <a:effectLst/>
                        <a:latin typeface="Aptos Narrow" panose="020B0004020202020204" pitchFamily="34" charset="0"/>
                      </a:endParaRPr>
                    </a:p>
                  </a:txBody>
                  <a:tcPr marL="7620" marR="7620" marT="7620" marB="0" anchor="b">
                    <a:solidFill>
                      <a:schemeClr val="bg1"/>
                    </a:solidFill>
                  </a:tcPr>
                </a:tc>
                <a:tc>
                  <a:txBody>
                    <a:bodyPr/>
                    <a:lstStyle/>
                    <a:p>
                      <a:pPr algn="ctr" fontAlgn="b"/>
                      <a:endParaRPr lang="en-US" sz="1500" b="0" i="0" u="none" strike="noStrike">
                        <a:solidFill>
                          <a:srgbClr val="000000"/>
                        </a:solidFill>
                        <a:effectLst/>
                        <a:latin typeface="Aptos Narrow" panose="020B0004020202020204" pitchFamily="34" charset="0"/>
                      </a:endParaRPr>
                    </a:p>
                  </a:txBody>
                  <a:tcPr marL="7620" marR="7620" marT="7620" marB="0" anchor="ctr">
                    <a:solidFill>
                      <a:schemeClr val="bg1"/>
                    </a:solidFill>
                  </a:tcPr>
                </a:tc>
                <a:extLst>
                  <a:ext uri="{0D108BD9-81ED-4DB2-BD59-A6C34878D82A}">
                    <a16:rowId xmlns:a16="http://schemas.microsoft.com/office/drawing/2014/main" val="564931212"/>
                  </a:ext>
                </a:extLst>
              </a:tr>
              <a:tr h="306803">
                <a:tc>
                  <a:txBody>
                    <a:bodyPr/>
                    <a:lstStyle/>
                    <a:p>
                      <a:pPr algn="l" fontAlgn="b"/>
                      <a:r>
                        <a:rPr lang="en-US" sz="1600" u="none" strike="noStrike" dirty="0">
                          <a:effectLst/>
                        </a:rPr>
                        <a:t>MSF NR</a:t>
                      </a:r>
                      <a:endParaRPr lang="en-US" sz="1600" b="0" i="0" u="none" strike="noStrike" dirty="0">
                        <a:solidFill>
                          <a:srgbClr val="000000"/>
                        </a:solidFill>
                        <a:effectLst/>
                        <a:latin typeface="Aptos Narrow" panose="020B0004020202020204" pitchFamily="34" charset="0"/>
                      </a:endParaRPr>
                    </a:p>
                  </a:txBody>
                  <a:tcPr marL="7620" marR="7620" marT="7620" marB="0" anchor="b">
                    <a:solidFill>
                      <a:schemeClr val="bg1"/>
                    </a:solidFill>
                  </a:tcPr>
                </a:tc>
                <a:tc>
                  <a:txBody>
                    <a:bodyPr/>
                    <a:lstStyle/>
                    <a:p>
                      <a:pPr algn="l" fontAlgn="b"/>
                      <a:r>
                        <a:rPr lang="en-US" sz="1500" u="none" strike="noStrike" dirty="0">
                          <a:effectLst/>
                        </a:rPr>
                        <a:t> $    11,516 </a:t>
                      </a:r>
                      <a:endParaRPr lang="en-US" sz="1500" b="0" i="0" u="none" strike="noStrike" dirty="0">
                        <a:solidFill>
                          <a:srgbClr val="000000"/>
                        </a:solidFill>
                        <a:effectLst/>
                        <a:latin typeface="Aptos Narrow" panose="020B0004020202020204" pitchFamily="34" charset="0"/>
                      </a:endParaRPr>
                    </a:p>
                  </a:txBody>
                  <a:tcPr marL="7620" marR="7620" marT="7620" marB="0" anchor="b">
                    <a:solidFill>
                      <a:schemeClr val="bg1"/>
                    </a:solidFill>
                  </a:tcPr>
                </a:tc>
                <a:tc>
                  <a:txBody>
                    <a:bodyPr/>
                    <a:lstStyle/>
                    <a:p>
                      <a:pPr algn="l" fontAlgn="b"/>
                      <a:r>
                        <a:rPr lang="en-US" sz="1500" u="none" strike="noStrike" dirty="0">
                          <a:effectLst/>
                        </a:rPr>
                        <a:t> $  11,516 </a:t>
                      </a:r>
                      <a:endParaRPr lang="en-US" sz="1500" b="0" i="0" u="none" strike="noStrike" dirty="0">
                        <a:solidFill>
                          <a:srgbClr val="000000"/>
                        </a:solidFill>
                        <a:effectLst/>
                        <a:latin typeface="Aptos Narrow" panose="020B0004020202020204" pitchFamily="34" charset="0"/>
                      </a:endParaRPr>
                    </a:p>
                  </a:txBody>
                  <a:tcPr marL="7620" marR="7620" marT="7620" marB="0" anchor="b">
                    <a:solidFill>
                      <a:schemeClr val="bg1"/>
                    </a:solidFill>
                  </a:tcPr>
                </a:tc>
                <a:tc>
                  <a:txBody>
                    <a:bodyPr/>
                    <a:lstStyle/>
                    <a:p>
                      <a:pPr algn="l" fontAlgn="b"/>
                      <a:r>
                        <a:rPr lang="en-US" sz="1500" u="none" strike="noStrike">
                          <a:effectLst/>
                        </a:rPr>
                        <a:t> $  11,516 </a:t>
                      </a:r>
                      <a:endParaRPr lang="en-US" sz="1500" b="0" i="0" u="none" strike="noStrike">
                        <a:solidFill>
                          <a:srgbClr val="000000"/>
                        </a:solidFill>
                        <a:effectLst/>
                        <a:latin typeface="Aptos Narrow" panose="020B0004020202020204" pitchFamily="34" charset="0"/>
                      </a:endParaRPr>
                    </a:p>
                  </a:txBody>
                  <a:tcPr marL="7620" marR="7620" marT="7620" marB="0" anchor="b">
                    <a:solidFill>
                      <a:schemeClr val="bg1"/>
                    </a:solidFill>
                  </a:tcPr>
                </a:tc>
                <a:tc>
                  <a:txBody>
                    <a:bodyPr/>
                    <a:lstStyle/>
                    <a:p>
                      <a:pPr algn="l" fontAlgn="b"/>
                      <a:r>
                        <a:rPr lang="en-US" sz="1500" u="none" strike="noStrike" dirty="0">
                          <a:effectLst/>
                        </a:rPr>
                        <a:t> $            11,516 </a:t>
                      </a:r>
                      <a:endParaRPr lang="en-US" sz="1500" b="0" i="0" u="none" strike="noStrike" dirty="0">
                        <a:solidFill>
                          <a:srgbClr val="000000"/>
                        </a:solidFill>
                        <a:effectLst/>
                        <a:latin typeface="Aptos Narrow" panose="020B0004020202020204" pitchFamily="34" charset="0"/>
                      </a:endParaRPr>
                    </a:p>
                  </a:txBody>
                  <a:tcPr marL="7620" marR="7620" marT="7620" marB="0" anchor="b">
                    <a:solidFill>
                      <a:schemeClr val="bg1"/>
                    </a:solidFill>
                  </a:tcPr>
                </a:tc>
                <a:tc>
                  <a:txBody>
                    <a:bodyPr/>
                    <a:lstStyle/>
                    <a:p>
                      <a:pPr algn="l" fontAlgn="b"/>
                      <a:endParaRPr lang="en-US" sz="1500" b="0" i="0" u="none" strike="noStrike">
                        <a:solidFill>
                          <a:srgbClr val="000000"/>
                        </a:solidFill>
                        <a:effectLst/>
                        <a:latin typeface="Aptos Narrow" panose="020B0004020202020204" pitchFamily="34" charset="0"/>
                      </a:endParaRPr>
                    </a:p>
                  </a:txBody>
                  <a:tcPr marL="7620" marR="7620" marT="7620" marB="0" anchor="b">
                    <a:solidFill>
                      <a:schemeClr val="bg1"/>
                    </a:solidFill>
                  </a:tcPr>
                </a:tc>
                <a:tc>
                  <a:txBody>
                    <a:bodyPr/>
                    <a:lstStyle/>
                    <a:p>
                      <a:pPr algn="l" fontAlgn="b"/>
                      <a:endParaRPr lang="en-US" sz="1500" b="0" i="0" u="none" strike="noStrike" dirty="0">
                        <a:solidFill>
                          <a:srgbClr val="000000"/>
                        </a:solidFill>
                        <a:effectLst/>
                        <a:latin typeface="Aptos Narrow" panose="020B0004020202020204" pitchFamily="34" charset="0"/>
                      </a:endParaRPr>
                    </a:p>
                  </a:txBody>
                  <a:tcPr marL="7620" marR="7620" marT="7620" marB="0" anchor="b">
                    <a:solidFill>
                      <a:schemeClr val="bg1"/>
                    </a:solidFill>
                  </a:tcPr>
                </a:tc>
                <a:tc>
                  <a:txBody>
                    <a:bodyPr/>
                    <a:lstStyle/>
                    <a:p>
                      <a:pPr algn="l" fontAlgn="b"/>
                      <a:endParaRPr lang="en-US" sz="1500" b="0" i="0" u="none" strike="noStrike" dirty="0">
                        <a:solidFill>
                          <a:srgbClr val="000000"/>
                        </a:solidFill>
                        <a:effectLst/>
                        <a:latin typeface="Aptos Narrow" panose="020B0004020202020204" pitchFamily="34" charset="0"/>
                      </a:endParaRPr>
                    </a:p>
                  </a:txBody>
                  <a:tcPr marL="7620" marR="7620" marT="7620" marB="0" anchor="b">
                    <a:solidFill>
                      <a:schemeClr val="bg1"/>
                    </a:solidFill>
                  </a:tcPr>
                </a:tc>
                <a:tc>
                  <a:txBody>
                    <a:bodyPr/>
                    <a:lstStyle/>
                    <a:p>
                      <a:pPr algn="l" fontAlgn="b"/>
                      <a:endParaRPr lang="en-US" sz="1500" b="0" i="0" u="none" strike="noStrike" dirty="0">
                        <a:solidFill>
                          <a:srgbClr val="000000"/>
                        </a:solidFill>
                        <a:effectLst/>
                        <a:latin typeface="Aptos Narrow" panose="020B0004020202020204" pitchFamily="34" charset="0"/>
                      </a:endParaRPr>
                    </a:p>
                  </a:txBody>
                  <a:tcPr marL="7620" marR="7620" marT="7620" marB="0" anchor="b">
                    <a:solidFill>
                      <a:schemeClr val="bg1"/>
                    </a:solidFill>
                  </a:tcPr>
                </a:tc>
                <a:tc>
                  <a:txBody>
                    <a:bodyPr/>
                    <a:lstStyle/>
                    <a:p>
                      <a:pPr algn="l" fontAlgn="b"/>
                      <a:r>
                        <a:rPr lang="en-US" sz="1500" u="none" strike="noStrike" dirty="0">
                          <a:effectLst/>
                        </a:rPr>
                        <a:t> $      46,064 </a:t>
                      </a:r>
                      <a:endParaRPr lang="en-US" sz="1500" b="0" i="0" u="none" strike="noStrike" dirty="0">
                        <a:solidFill>
                          <a:srgbClr val="000000"/>
                        </a:solidFill>
                        <a:effectLst/>
                        <a:latin typeface="Aptos Narrow" panose="020B0004020202020204" pitchFamily="34" charset="0"/>
                      </a:endParaRPr>
                    </a:p>
                  </a:txBody>
                  <a:tcPr marL="7620" marR="7620" marT="7620" marB="0" anchor="b">
                    <a:solidFill>
                      <a:schemeClr val="bg1"/>
                    </a:solidFill>
                  </a:tcPr>
                </a:tc>
                <a:tc>
                  <a:txBody>
                    <a:bodyPr/>
                    <a:lstStyle/>
                    <a:p>
                      <a:pPr algn="ctr" fontAlgn="b"/>
                      <a:endParaRPr lang="en-US" sz="1500" b="0" i="0" u="none" strike="noStrike" dirty="0">
                        <a:solidFill>
                          <a:srgbClr val="000000"/>
                        </a:solidFill>
                        <a:effectLst/>
                        <a:latin typeface="Aptos Narrow" panose="020B0004020202020204" pitchFamily="34" charset="0"/>
                      </a:endParaRPr>
                    </a:p>
                  </a:txBody>
                  <a:tcPr marL="7620" marR="7620" marT="7620" marB="0" anchor="ctr">
                    <a:solidFill>
                      <a:schemeClr val="bg1"/>
                    </a:solidFill>
                  </a:tcPr>
                </a:tc>
                <a:extLst>
                  <a:ext uri="{0D108BD9-81ED-4DB2-BD59-A6C34878D82A}">
                    <a16:rowId xmlns:a16="http://schemas.microsoft.com/office/drawing/2014/main" val="3801806582"/>
                  </a:ext>
                </a:extLst>
              </a:tr>
              <a:tr h="306803">
                <a:tc>
                  <a:txBody>
                    <a:bodyPr/>
                    <a:lstStyle/>
                    <a:p>
                      <a:pPr algn="l" fontAlgn="b"/>
                      <a:endParaRPr lang="en-US" sz="16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4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4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4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ctr" fontAlgn="b"/>
                      <a:endParaRPr lang="en-US" sz="1400" b="0" i="0" u="none" strike="noStrike" dirty="0">
                        <a:solidFill>
                          <a:srgbClr val="000000"/>
                        </a:solidFill>
                        <a:effectLst/>
                        <a:latin typeface="Aptos Narrow" panose="020B0004020202020204" pitchFamily="34" charset="0"/>
                      </a:endParaRPr>
                    </a:p>
                  </a:txBody>
                  <a:tcPr marL="7620" marR="7620" marT="7620" marB="0" anchor="ctr"/>
                </a:tc>
                <a:extLst>
                  <a:ext uri="{0D108BD9-81ED-4DB2-BD59-A6C34878D82A}">
                    <a16:rowId xmlns:a16="http://schemas.microsoft.com/office/drawing/2014/main" val="743586380"/>
                  </a:ext>
                </a:extLst>
              </a:tr>
              <a:tr h="306803">
                <a:tc>
                  <a:txBody>
                    <a:bodyPr/>
                    <a:lstStyle/>
                    <a:p>
                      <a:pPr algn="l" fontAlgn="b"/>
                      <a:r>
                        <a:rPr lang="en-US" sz="1600" b="1" u="none" strike="noStrike" dirty="0">
                          <a:effectLst/>
                        </a:rPr>
                        <a:t>Proposed (AY25/26)</a:t>
                      </a:r>
                      <a:endParaRPr lang="en-US" sz="1600" b="1"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500" b="1"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500" b="1"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500" b="1"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500" b="1"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500" b="1"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500" b="1"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500" b="1"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500" b="1"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500" b="1"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endParaRPr lang="en-US" sz="1500" b="1" i="0" u="none" strike="noStrike" dirty="0">
                        <a:solidFill>
                          <a:srgbClr val="000000"/>
                        </a:solidFill>
                        <a:effectLst/>
                        <a:latin typeface="Aptos Narrow" panose="020B0004020202020204" pitchFamily="34" charset="0"/>
                      </a:endParaRPr>
                    </a:p>
                  </a:txBody>
                  <a:tcPr marL="7620" marR="7620" marT="7620" marB="0" anchor="ctr"/>
                </a:tc>
                <a:extLst>
                  <a:ext uri="{0D108BD9-81ED-4DB2-BD59-A6C34878D82A}">
                    <a16:rowId xmlns:a16="http://schemas.microsoft.com/office/drawing/2014/main" val="4038084052"/>
                  </a:ext>
                </a:extLst>
              </a:tr>
              <a:tr h="306803">
                <a:tc>
                  <a:txBody>
                    <a:bodyPr/>
                    <a:lstStyle/>
                    <a:p>
                      <a:pPr algn="l" fontAlgn="b"/>
                      <a:r>
                        <a:rPr lang="en-US" sz="1600" u="none" strike="noStrike" dirty="0">
                          <a:effectLst/>
                        </a:rPr>
                        <a:t>MBA R</a:t>
                      </a:r>
                      <a:endParaRPr lang="en-US" sz="1600" b="0" i="0" u="none" strike="noStrike" dirty="0">
                        <a:solidFill>
                          <a:srgbClr val="000000"/>
                        </a:solidFill>
                        <a:effectLst/>
                        <a:latin typeface="Aptos Narrow" panose="020B0004020202020204" pitchFamily="34" charset="0"/>
                      </a:endParaRPr>
                    </a:p>
                  </a:txBody>
                  <a:tcPr marL="7620" marR="7620" marT="7620" marB="0" anchor="b">
                    <a:solidFill>
                      <a:schemeClr val="bg1"/>
                    </a:solidFill>
                  </a:tcPr>
                </a:tc>
                <a:tc>
                  <a:txBody>
                    <a:bodyPr/>
                    <a:lstStyle/>
                    <a:p>
                      <a:pPr algn="l" fontAlgn="b"/>
                      <a:r>
                        <a:rPr lang="en-US" sz="1500" u="none" strike="noStrike" dirty="0">
                          <a:effectLst/>
                        </a:rPr>
                        <a:t> $               -   </a:t>
                      </a:r>
                      <a:endParaRPr lang="en-US" sz="1500" b="0" i="0" u="none" strike="noStrike" dirty="0">
                        <a:solidFill>
                          <a:srgbClr val="000000"/>
                        </a:solidFill>
                        <a:effectLst/>
                        <a:latin typeface="Aptos Narrow" panose="020B0004020202020204" pitchFamily="34" charset="0"/>
                      </a:endParaRPr>
                    </a:p>
                  </a:txBody>
                  <a:tcPr marL="7620" marR="7620" marT="7620" marB="0" anchor="b">
                    <a:solidFill>
                      <a:schemeClr val="bg1"/>
                    </a:solidFill>
                  </a:tcPr>
                </a:tc>
                <a:tc>
                  <a:txBody>
                    <a:bodyPr/>
                    <a:lstStyle/>
                    <a:p>
                      <a:pPr algn="l" fontAlgn="b"/>
                      <a:r>
                        <a:rPr lang="en-US" sz="1500" u="none" strike="noStrike">
                          <a:effectLst/>
                        </a:rPr>
                        <a:t> $  11,218 </a:t>
                      </a:r>
                      <a:endParaRPr lang="en-US" sz="1500" b="0" i="0" u="none" strike="noStrike">
                        <a:solidFill>
                          <a:srgbClr val="000000"/>
                        </a:solidFill>
                        <a:effectLst/>
                        <a:latin typeface="Aptos Narrow" panose="020B0004020202020204" pitchFamily="34" charset="0"/>
                      </a:endParaRPr>
                    </a:p>
                  </a:txBody>
                  <a:tcPr marL="7620" marR="7620" marT="7620" marB="0" anchor="b">
                    <a:solidFill>
                      <a:schemeClr val="bg1"/>
                    </a:solidFill>
                  </a:tcPr>
                </a:tc>
                <a:tc>
                  <a:txBody>
                    <a:bodyPr/>
                    <a:lstStyle/>
                    <a:p>
                      <a:pPr algn="l" fontAlgn="b"/>
                      <a:r>
                        <a:rPr lang="en-US" sz="1500" u="none" strike="noStrike">
                          <a:effectLst/>
                        </a:rPr>
                        <a:t> $  11,218 </a:t>
                      </a:r>
                      <a:endParaRPr lang="en-US" sz="1500" b="0" i="0" u="none" strike="noStrike">
                        <a:solidFill>
                          <a:srgbClr val="000000"/>
                        </a:solidFill>
                        <a:effectLst/>
                        <a:latin typeface="Aptos Narrow" panose="020B0004020202020204" pitchFamily="34" charset="0"/>
                      </a:endParaRPr>
                    </a:p>
                  </a:txBody>
                  <a:tcPr marL="7620" marR="7620" marT="7620" marB="0" anchor="b">
                    <a:solidFill>
                      <a:schemeClr val="bg1"/>
                    </a:solidFill>
                  </a:tcPr>
                </a:tc>
                <a:tc>
                  <a:txBody>
                    <a:bodyPr/>
                    <a:lstStyle/>
                    <a:p>
                      <a:pPr algn="l" fontAlgn="b"/>
                      <a:r>
                        <a:rPr lang="en-US" sz="1500" u="none" strike="noStrike" dirty="0">
                          <a:effectLst/>
                        </a:rPr>
                        <a:t> $            11,218 </a:t>
                      </a:r>
                      <a:endParaRPr lang="en-US" sz="1500" b="0" i="0" u="none" strike="noStrike" dirty="0">
                        <a:solidFill>
                          <a:srgbClr val="000000"/>
                        </a:solidFill>
                        <a:effectLst/>
                        <a:latin typeface="Aptos Narrow" panose="020B0004020202020204" pitchFamily="34" charset="0"/>
                      </a:endParaRPr>
                    </a:p>
                  </a:txBody>
                  <a:tcPr marL="7620" marR="7620" marT="7620" marB="0" anchor="b">
                    <a:solidFill>
                      <a:schemeClr val="bg1"/>
                    </a:solidFill>
                  </a:tcPr>
                </a:tc>
                <a:tc>
                  <a:txBody>
                    <a:bodyPr/>
                    <a:lstStyle/>
                    <a:p>
                      <a:pPr algn="l" fontAlgn="b"/>
                      <a:r>
                        <a:rPr lang="en-US" sz="1500" u="none" strike="noStrike" dirty="0">
                          <a:effectLst/>
                        </a:rPr>
                        <a:t> $              -   </a:t>
                      </a:r>
                      <a:endParaRPr lang="en-US" sz="1500" b="0" i="0" u="none" strike="noStrike" dirty="0">
                        <a:solidFill>
                          <a:srgbClr val="000000"/>
                        </a:solidFill>
                        <a:effectLst/>
                        <a:latin typeface="Aptos Narrow" panose="020B0004020202020204" pitchFamily="34" charset="0"/>
                      </a:endParaRPr>
                    </a:p>
                  </a:txBody>
                  <a:tcPr marL="7620" marR="7620" marT="7620" marB="0" anchor="b">
                    <a:solidFill>
                      <a:schemeClr val="bg1"/>
                    </a:solidFill>
                  </a:tcPr>
                </a:tc>
                <a:tc>
                  <a:txBody>
                    <a:bodyPr/>
                    <a:lstStyle/>
                    <a:p>
                      <a:pPr algn="l" fontAlgn="b"/>
                      <a:r>
                        <a:rPr lang="en-US" sz="1500" u="none" strike="noStrike">
                          <a:effectLst/>
                        </a:rPr>
                        <a:t> $  11,218 </a:t>
                      </a:r>
                      <a:endParaRPr lang="en-US" sz="1500" b="0" i="0" u="none" strike="noStrike">
                        <a:solidFill>
                          <a:srgbClr val="000000"/>
                        </a:solidFill>
                        <a:effectLst/>
                        <a:latin typeface="Aptos Narrow" panose="020B0004020202020204" pitchFamily="34" charset="0"/>
                      </a:endParaRPr>
                    </a:p>
                  </a:txBody>
                  <a:tcPr marL="7620" marR="7620" marT="7620" marB="0" anchor="b">
                    <a:solidFill>
                      <a:schemeClr val="bg1"/>
                    </a:solidFill>
                  </a:tcPr>
                </a:tc>
                <a:tc>
                  <a:txBody>
                    <a:bodyPr/>
                    <a:lstStyle/>
                    <a:p>
                      <a:pPr algn="l" fontAlgn="b"/>
                      <a:r>
                        <a:rPr lang="en-US" sz="1500" u="none" strike="noStrike">
                          <a:effectLst/>
                        </a:rPr>
                        <a:t> $    11,218 </a:t>
                      </a:r>
                      <a:endParaRPr lang="en-US" sz="1500" b="0" i="0" u="none" strike="noStrike">
                        <a:solidFill>
                          <a:srgbClr val="000000"/>
                        </a:solidFill>
                        <a:effectLst/>
                        <a:latin typeface="Aptos Narrow" panose="020B0004020202020204" pitchFamily="34" charset="0"/>
                      </a:endParaRPr>
                    </a:p>
                  </a:txBody>
                  <a:tcPr marL="7620" marR="7620" marT="7620" marB="0" anchor="b">
                    <a:solidFill>
                      <a:schemeClr val="bg1"/>
                    </a:solidFill>
                  </a:tcPr>
                </a:tc>
                <a:tc>
                  <a:txBody>
                    <a:bodyPr/>
                    <a:lstStyle/>
                    <a:p>
                      <a:pPr algn="l" fontAlgn="b"/>
                      <a:r>
                        <a:rPr lang="en-US" sz="1500" u="none" strike="noStrike">
                          <a:effectLst/>
                        </a:rPr>
                        <a:t> $  11,218 </a:t>
                      </a:r>
                      <a:endParaRPr lang="en-US" sz="1500" b="0" i="0" u="none" strike="noStrike">
                        <a:solidFill>
                          <a:srgbClr val="000000"/>
                        </a:solidFill>
                        <a:effectLst/>
                        <a:latin typeface="Aptos Narrow" panose="020B0004020202020204" pitchFamily="34" charset="0"/>
                      </a:endParaRPr>
                    </a:p>
                  </a:txBody>
                  <a:tcPr marL="7620" marR="7620" marT="7620" marB="0" anchor="b">
                    <a:solidFill>
                      <a:schemeClr val="bg1"/>
                    </a:solidFill>
                  </a:tcPr>
                </a:tc>
                <a:tc>
                  <a:txBody>
                    <a:bodyPr/>
                    <a:lstStyle/>
                    <a:p>
                      <a:pPr algn="l" fontAlgn="b"/>
                      <a:r>
                        <a:rPr lang="en-US" sz="1500" u="none" strike="noStrike" dirty="0">
                          <a:effectLst/>
                        </a:rPr>
                        <a:t> $      67,308 </a:t>
                      </a:r>
                      <a:endParaRPr lang="en-US" sz="1500" b="0" i="0" u="none" strike="noStrike" dirty="0">
                        <a:solidFill>
                          <a:srgbClr val="000000"/>
                        </a:solidFill>
                        <a:effectLst/>
                        <a:latin typeface="Aptos Narrow" panose="020B0004020202020204" pitchFamily="34" charset="0"/>
                      </a:endParaRPr>
                    </a:p>
                  </a:txBody>
                  <a:tcPr marL="7620" marR="7620" marT="7620" marB="0" anchor="b">
                    <a:solidFill>
                      <a:schemeClr val="bg1"/>
                    </a:solidFill>
                  </a:tcPr>
                </a:tc>
                <a:tc>
                  <a:txBody>
                    <a:bodyPr/>
                    <a:lstStyle/>
                    <a:p>
                      <a:pPr algn="ctr" fontAlgn="b"/>
                      <a:r>
                        <a:rPr lang="en-US" sz="1500" u="none" strike="noStrike" dirty="0">
                          <a:effectLst/>
                        </a:rPr>
                        <a:t>2%</a:t>
                      </a:r>
                      <a:endParaRPr lang="en-US" sz="1500" b="0" i="0" u="none" strike="noStrike" dirty="0">
                        <a:solidFill>
                          <a:srgbClr val="000000"/>
                        </a:solidFill>
                        <a:effectLst/>
                        <a:latin typeface="Aptos Narrow" panose="020B0004020202020204" pitchFamily="34" charset="0"/>
                      </a:endParaRPr>
                    </a:p>
                  </a:txBody>
                  <a:tcPr marL="7620" marR="7620" marT="7620" marB="0" anchor="ctr">
                    <a:solidFill>
                      <a:schemeClr val="bg1"/>
                    </a:solidFill>
                  </a:tcPr>
                </a:tc>
                <a:extLst>
                  <a:ext uri="{0D108BD9-81ED-4DB2-BD59-A6C34878D82A}">
                    <a16:rowId xmlns:a16="http://schemas.microsoft.com/office/drawing/2014/main" val="3927927717"/>
                  </a:ext>
                </a:extLst>
              </a:tr>
              <a:tr h="306803">
                <a:tc>
                  <a:txBody>
                    <a:bodyPr/>
                    <a:lstStyle/>
                    <a:p>
                      <a:pPr algn="l" fontAlgn="b"/>
                      <a:r>
                        <a:rPr lang="en-US" sz="1600" u="none" strike="noStrike" dirty="0">
                          <a:effectLst/>
                        </a:rPr>
                        <a:t>MBA NR</a:t>
                      </a:r>
                      <a:endParaRPr lang="en-US" sz="1600" b="0" i="0" u="none" strike="noStrike" dirty="0">
                        <a:solidFill>
                          <a:srgbClr val="000000"/>
                        </a:solidFill>
                        <a:effectLst/>
                        <a:latin typeface="Aptos Narrow" panose="020B0004020202020204" pitchFamily="34" charset="0"/>
                      </a:endParaRPr>
                    </a:p>
                  </a:txBody>
                  <a:tcPr marL="7620" marR="7620" marT="7620" marB="0" anchor="b">
                    <a:solidFill>
                      <a:schemeClr val="bg1"/>
                    </a:solidFill>
                  </a:tcPr>
                </a:tc>
                <a:tc>
                  <a:txBody>
                    <a:bodyPr/>
                    <a:lstStyle/>
                    <a:p>
                      <a:pPr algn="l" fontAlgn="b"/>
                      <a:r>
                        <a:rPr lang="en-US" sz="1500" u="none" strike="noStrike" dirty="0">
                          <a:effectLst/>
                        </a:rPr>
                        <a:t> $               -   </a:t>
                      </a:r>
                      <a:endParaRPr lang="en-US" sz="1500" b="0" i="0" u="none" strike="noStrike" dirty="0">
                        <a:solidFill>
                          <a:srgbClr val="000000"/>
                        </a:solidFill>
                        <a:effectLst/>
                        <a:latin typeface="Aptos Narrow" panose="020B0004020202020204" pitchFamily="34" charset="0"/>
                      </a:endParaRPr>
                    </a:p>
                  </a:txBody>
                  <a:tcPr marL="7620" marR="7620" marT="7620" marB="0" anchor="b">
                    <a:solidFill>
                      <a:schemeClr val="bg1"/>
                    </a:solidFill>
                  </a:tcPr>
                </a:tc>
                <a:tc>
                  <a:txBody>
                    <a:bodyPr/>
                    <a:lstStyle/>
                    <a:p>
                      <a:pPr algn="l" fontAlgn="b"/>
                      <a:r>
                        <a:rPr lang="en-US" sz="1500" u="none" strike="noStrike" dirty="0">
                          <a:effectLst/>
                        </a:rPr>
                        <a:t> $  15,624 </a:t>
                      </a:r>
                      <a:endParaRPr lang="en-US" sz="1500" b="0" i="0" u="none" strike="noStrike" dirty="0">
                        <a:solidFill>
                          <a:srgbClr val="000000"/>
                        </a:solidFill>
                        <a:effectLst/>
                        <a:latin typeface="Aptos Narrow" panose="020B0004020202020204" pitchFamily="34" charset="0"/>
                      </a:endParaRPr>
                    </a:p>
                  </a:txBody>
                  <a:tcPr marL="7620" marR="7620" marT="7620" marB="0" anchor="b">
                    <a:solidFill>
                      <a:schemeClr val="bg1"/>
                    </a:solidFill>
                  </a:tcPr>
                </a:tc>
                <a:tc>
                  <a:txBody>
                    <a:bodyPr/>
                    <a:lstStyle/>
                    <a:p>
                      <a:pPr algn="l" fontAlgn="b"/>
                      <a:r>
                        <a:rPr lang="en-US" sz="1500" u="none" strike="noStrike" dirty="0">
                          <a:effectLst/>
                        </a:rPr>
                        <a:t> $  15,624 </a:t>
                      </a:r>
                      <a:endParaRPr lang="en-US" sz="1500" b="0" i="0" u="none" strike="noStrike" dirty="0">
                        <a:solidFill>
                          <a:srgbClr val="000000"/>
                        </a:solidFill>
                        <a:effectLst/>
                        <a:latin typeface="Aptos Narrow" panose="020B0004020202020204" pitchFamily="34" charset="0"/>
                      </a:endParaRPr>
                    </a:p>
                  </a:txBody>
                  <a:tcPr marL="7620" marR="7620" marT="7620" marB="0" anchor="b">
                    <a:solidFill>
                      <a:schemeClr val="bg1"/>
                    </a:solidFill>
                  </a:tcPr>
                </a:tc>
                <a:tc>
                  <a:txBody>
                    <a:bodyPr/>
                    <a:lstStyle/>
                    <a:p>
                      <a:pPr algn="l" fontAlgn="b"/>
                      <a:r>
                        <a:rPr lang="en-US" sz="1500" u="none" strike="noStrike" dirty="0">
                          <a:effectLst/>
                        </a:rPr>
                        <a:t> $            15,624 </a:t>
                      </a:r>
                      <a:endParaRPr lang="en-US" sz="1500" b="0" i="0" u="none" strike="noStrike" dirty="0">
                        <a:solidFill>
                          <a:srgbClr val="000000"/>
                        </a:solidFill>
                        <a:effectLst/>
                        <a:latin typeface="Aptos Narrow" panose="020B0004020202020204" pitchFamily="34" charset="0"/>
                      </a:endParaRPr>
                    </a:p>
                  </a:txBody>
                  <a:tcPr marL="7620" marR="7620" marT="7620" marB="0" anchor="b">
                    <a:solidFill>
                      <a:schemeClr val="bg1"/>
                    </a:solidFill>
                  </a:tcPr>
                </a:tc>
                <a:tc>
                  <a:txBody>
                    <a:bodyPr/>
                    <a:lstStyle/>
                    <a:p>
                      <a:pPr algn="l" fontAlgn="b"/>
                      <a:r>
                        <a:rPr lang="en-US" sz="1500" u="none" strike="noStrike" dirty="0">
                          <a:effectLst/>
                        </a:rPr>
                        <a:t> $              -   </a:t>
                      </a:r>
                      <a:endParaRPr lang="en-US" sz="1500" b="0" i="0" u="none" strike="noStrike" dirty="0">
                        <a:solidFill>
                          <a:srgbClr val="000000"/>
                        </a:solidFill>
                        <a:effectLst/>
                        <a:latin typeface="Aptos Narrow" panose="020B0004020202020204" pitchFamily="34" charset="0"/>
                      </a:endParaRPr>
                    </a:p>
                  </a:txBody>
                  <a:tcPr marL="7620" marR="7620" marT="7620" marB="0" anchor="b">
                    <a:solidFill>
                      <a:schemeClr val="bg1"/>
                    </a:solidFill>
                  </a:tcPr>
                </a:tc>
                <a:tc>
                  <a:txBody>
                    <a:bodyPr/>
                    <a:lstStyle/>
                    <a:p>
                      <a:pPr algn="l" fontAlgn="b"/>
                      <a:r>
                        <a:rPr lang="en-US" sz="1500" u="none" strike="noStrike">
                          <a:effectLst/>
                        </a:rPr>
                        <a:t> $  15,624 </a:t>
                      </a:r>
                      <a:endParaRPr lang="en-US" sz="1500" b="0" i="0" u="none" strike="noStrike">
                        <a:solidFill>
                          <a:srgbClr val="000000"/>
                        </a:solidFill>
                        <a:effectLst/>
                        <a:latin typeface="Aptos Narrow" panose="020B0004020202020204" pitchFamily="34" charset="0"/>
                      </a:endParaRPr>
                    </a:p>
                  </a:txBody>
                  <a:tcPr marL="7620" marR="7620" marT="7620" marB="0" anchor="b">
                    <a:solidFill>
                      <a:schemeClr val="bg1"/>
                    </a:solidFill>
                  </a:tcPr>
                </a:tc>
                <a:tc>
                  <a:txBody>
                    <a:bodyPr/>
                    <a:lstStyle/>
                    <a:p>
                      <a:pPr algn="l" fontAlgn="b"/>
                      <a:r>
                        <a:rPr lang="en-US" sz="1500" u="none" strike="noStrike">
                          <a:effectLst/>
                        </a:rPr>
                        <a:t> $    15,624 </a:t>
                      </a:r>
                      <a:endParaRPr lang="en-US" sz="1500" b="0" i="0" u="none" strike="noStrike">
                        <a:solidFill>
                          <a:srgbClr val="000000"/>
                        </a:solidFill>
                        <a:effectLst/>
                        <a:latin typeface="Aptos Narrow" panose="020B0004020202020204" pitchFamily="34" charset="0"/>
                      </a:endParaRPr>
                    </a:p>
                  </a:txBody>
                  <a:tcPr marL="7620" marR="7620" marT="7620" marB="0" anchor="b">
                    <a:solidFill>
                      <a:schemeClr val="bg1"/>
                    </a:solidFill>
                  </a:tcPr>
                </a:tc>
                <a:tc>
                  <a:txBody>
                    <a:bodyPr/>
                    <a:lstStyle/>
                    <a:p>
                      <a:pPr algn="l" fontAlgn="b"/>
                      <a:r>
                        <a:rPr lang="en-US" sz="1500" u="none" strike="noStrike">
                          <a:effectLst/>
                        </a:rPr>
                        <a:t> $  15,624 </a:t>
                      </a:r>
                      <a:endParaRPr lang="en-US" sz="1500" b="0" i="0" u="none" strike="noStrike">
                        <a:solidFill>
                          <a:srgbClr val="000000"/>
                        </a:solidFill>
                        <a:effectLst/>
                        <a:latin typeface="Aptos Narrow" panose="020B0004020202020204" pitchFamily="34" charset="0"/>
                      </a:endParaRPr>
                    </a:p>
                  </a:txBody>
                  <a:tcPr marL="7620" marR="7620" marT="7620" marB="0" anchor="b">
                    <a:solidFill>
                      <a:schemeClr val="bg1"/>
                    </a:solidFill>
                  </a:tcPr>
                </a:tc>
                <a:tc>
                  <a:txBody>
                    <a:bodyPr/>
                    <a:lstStyle/>
                    <a:p>
                      <a:pPr algn="l" fontAlgn="b"/>
                      <a:r>
                        <a:rPr lang="en-US" sz="1500" u="none" strike="noStrike" dirty="0">
                          <a:effectLst/>
                        </a:rPr>
                        <a:t> $      93,744 </a:t>
                      </a:r>
                      <a:endParaRPr lang="en-US" sz="1500" b="0" i="0" u="none" strike="noStrike" dirty="0">
                        <a:solidFill>
                          <a:srgbClr val="000000"/>
                        </a:solidFill>
                        <a:effectLst/>
                        <a:latin typeface="Aptos Narrow" panose="020B0004020202020204" pitchFamily="34" charset="0"/>
                      </a:endParaRPr>
                    </a:p>
                  </a:txBody>
                  <a:tcPr marL="7620" marR="7620" marT="7620" marB="0" anchor="b">
                    <a:solidFill>
                      <a:schemeClr val="bg1"/>
                    </a:solidFill>
                  </a:tcPr>
                </a:tc>
                <a:tc>
                  <a:txBody>
                    <a:bodyPr/>
                    <a:lstStyle/>
                    <a:p>
                      <a:pPr algn="ctr" fontAlgn="b"/>
                      <a:r>
                        <a:rPr lang="en-US" sz="1500" u="none" strike="noStrike" dirty="0">
                          <a:effectLst/>
                        </a:rPr>
                        <a:t>2%</a:t>
                      </a:r>
                      <a:endParaRPr lang="en-US" sz="1500" b="0" i="0" u="none" strike="noStrike" dirty="0">
                        <a:solidFill>
                          <a:srgbClr val="000000"/>
                        </a:solidFill>
                        <a:effectLst/>
                        <a:latin typeface="Aptos Narrow" panose="020B0004020202020204" pitchFamily="34" charset="0"/>
                      </a:endParaRPr>
                    </a:p>
                  </a:txBody>
                  <a:tcPr marL="7620" marR="7620" marT="7620" marB="0" anchor="ctr">
                    <a:solidFill>
                      <a:schemeClr val="bg1"/>
                    </a:solidFill>
                  </a:tcPr>
                </a:tc>
                <a:extLst>
                  <a:ext uri="{0D108BD9-81ED-4DB2-BD59-A6C34878D82A}">
                    <a16:rowId xmlns:a16="http://schemas.microsoft.com/office/drawing/2014/main" val="4153157180"/>
                  </a:ext>
                </a:extLst>
              </a:tr>
              <a:tr h="306803">
                <a:tc>
                  <a:txBody>
                    <a:bodyPr/>
                    <a:lstStyle/>
                    <a:p>
                      <a:pPr algn="l" fontAlgn="b"/>
                      <a:endParaRPr lang="en-US" sz="1600" b="0" i="0" u="none" strike="noStrike" dirty="0">
                        <a:solidFill>
                          <a:srgbClr val="000000"/>
                        </a:solidFill>
                        <a:effectLst/>
                        <a:latin typeface="Aptos Narrow" panose="020B0004020202020204" pitchFamily="34" charset="0"/>
                      </a:endParaRPr>
                    </a:p>
                  </a:txBody>
                  <a:tcPr marL="7620" marR="7620" marT="7620" marB="0" anchor="b">
                    <a:solidFill>
                      <a:schemeClr val="bg1"/>
                    </a:solidFill>
                  </a:tcPr>
                </a:tc>
                <a:tc>
                  <a:txBody>
                    <a:bodyPr/>
                    <a:lstStyle/>
                    <a:p>
                      <a:pPr algn="l" fontAlgn="b"/>
                      <a:endParaRPr lang="en-US" sz="1500" b="0" i="0" u="none" strike="noStrike" dirty="0">
                        <a:solidFill>
                          <a:srgbClr val="000000"/>
                        </a:solidFill>
                        <a:effectLst/>
                        <a:latin typeface="Aptos Narrow" panose="020B0004020202020204" pitchFamily="34" charset="0"/>
                      </a:endParaRPr>
                    </a:p>
                  </a:txBody>
                  <a:tcPr marL="7620" marR="7620" marT="7620" marB="0" anchor="b">
                    <a:solidFill>
                      <a:schemeClr val="bg1"/>
                    </a:solidFill>
                  </a:tcPr>
                </a:tc>
                <a:tc>
                  <a:txBody>
                    <a:bodyPr/>
                    <a:lstStyle/>
                    <a:p>
                      <a:pPr algn="l" fontAlgn="b"/>
                      <a:endParaRPr lang="en-US" sz="1500" b="0" i="0" u="none" strike="noStrike">
                        <a:solidFill>
                          <a:srgbClr val="000000"/>
                        </a:solidFill>
                        <a:effectLst/>
                        <a:latin typeface="Aptos Narrow" panose="020B0004020202020204" pitchFamily="34" charset="0"/>
                      </a:endParaRPr>
                    </a:p>
                  </a:txBody>
                  <a:tcPr marL="7620" marR="7620" marT="7620" marB="0" anchor="b">
                    <a:solidFill>
                      <a:schemeClr val="bg1"/>
                    </a:solidFill>
                  </a:tcPr>
                </a:tc>
                <a:tc>
                  <a:txBody>
                    <a:bodyPr/>
                    <a:lstStyle/>
                    <a:p>
                      <a:pPr algn="l" fontAlgn="b"/>
                      <a:endParaRPr lang="en-US" sz="1500" b="0" i="0" u="none" strike="noStrike">
                        <a:solidFill>
                          <a:srgbClr val="000000"/>
                        </a:solidFill>
                        <a:effectLst/>
                        <a:latin typeface="Aptos Narrow" panose="020B0004020202020204" pitchFamily="34" charset="0"/>
                      </a:endParaRPr>
                    </a:p>
                  </a:txBody>
                  <a:tcPr marL="7620" marR="7620" marT="7620" marB="0" anchor="b">
                    <a:solidFill>
                      <a:schemeClr val="bg1"/>
                    </a:solidFill>
                  </a:tcPr>
                </a:tc>
                <a:tc>
                  <a:txBody>
                    <a:bodyPr/>
                    <a:lstStyle/>
                    <a:p>
                      <a:pPr algn="l" fontAlgn="b"/>
                      <a:endParaRPr lang="en-US" sz="1500" b="0" i="0" u="none" strike="noStrike" dirty="0">
                        <a:solidFill>
                          <a:srgbClr val="000000"/>
                        </a:solidFill>
                        <a:effectLst/>
                        <a:latin typeface="Aptos Narrow" panose="020B0004020202020204" pitchFamily="34" charset="0"/>
                      </a:endParaRPr>
                    </a:p>
                  </a:txBody>
                  <a:tcPr marL="7620" marR="7620" marT="7620" marB="0" anchor="b">
                    <a:solidFill>
                      <a:schemeClr val="bg1"/>
                    </a:solidFill>
                  </a:tcPr>
                </a:tc>
                <a:tc>
                  <a:txBody>
                    <a:bodyPr/>
                    <a:lstStyle/>
                    <a:p>
                      <a:pPr algn="l" fontAlgn="b"/>
                      <a:endParaRPr lang="en-US" sz="1500" b="0" i="0" u="none" strike="noStrike" dirty="0">
                        <a:solidFill>
                          <a:srgbClr val="000000"/>
                        </a:solidFill>
                        <a:effectLst/>
                        <a:latin typeface="Aptos Narrow" panose="020B0004020202020204" pitchFamily="34" charset="0"/>
                      </a:endParaRPr>
                    </a:p>
                  </a:txBody>
                  <a:tcPr marL="7620" marR="7620" marT="7620" marB="0" anchor="b">
                    <a:solidFill>
                      <a:schemeClr val="bg1"/>
                    </a:solidFill>
                  </a:tcPr>
                </a:tc>
                <a:tc>
                  <a:txBody>
                    <a:bodyPr/>
                    <a:lstStyle/>
                    <a:p>
                      <a:pPr algn="l" fontAlgn="b"/>
                      <a:endParaRPr lang="en-US" sz="1500" b="0" i="0" u="none" strike="noStrike" dirty="0">
                        <a:solidFill>
                          <a:srgbClr val="000000"/>
                        </a:solidFill>
                        <a:effectLst/>
                        <a:latin typeface="Aptos Narrow" panose="020B0004020202020204" pitchFamily="34" charset="0"/>
                      </a:endParaRPr>
                    </a:p>
                  </a:txBody>
                  <a:tcPr marL="7620" marR="7620" marT="7620" marB="0" anchor="b">
                    <a:solidFill>
                      <a:schemeClr val="bg1"/>
                    </a:solidFill>
                  </a:tcPr>
                </a:tc>
                <a:tc>
                  <a:txBody>
                    <a:bodyPr/>
                    <a:lstStyle/>
                    <a:p>
                      <a:pPr algn="l" fontAlgn="b"/>
                      <a:endParaRPr lang="en-US" sz="1500" b="0" i="0" u="none" strike="noStrike">
                        <a:solidFill>
                          <a:srgbClr val="000000"/>
                        </a:solidFill>
                        <a:effectLst/>
                        <a:latin typeface="Aptos Narrow" panose="020B0004020202020204" pitchFamily="34" charset="0"/>
                      </a:endParaRPr>
                    </a:p>
                  </a:txBody>
                  <a:tcPr marL="7620" marR="7620" marT="7620" marB="0" anchor="b">
                    <a:solidFill>
                      <a:schemeClr val="bg1"/>
                    </a:solidFill>
                  </a:tcPr>
                </a:tc>
                <a:tc>
                  <a:txBody>
                    <a:bodyPr/>
                    <a:lstStyle/>
                    <a:p>
                      <a:pPr algn="l" fontAlgn="b"/>
                      <a:endParaRPr lang="en-US" sz="1500" b="0" i="0" u="none" strike="noStrike">
                        <a:solidFill>
                          <a:srgbClr val="000000"/>
                        </a:solidFill>
                        <a:effectLst/>
                        <a:latin typeface="Aptos Narrow" panose="020B0004020202020204" pitchFamily="34" charset="0"/>
                      </a:endParaRPr>
                    </a:p>
                  </a:txBody>
                  <a:tcPr marL="7620" marR="7620" marT="7620" marB="0" anchor="b">
                    <a:solidFill>
                      <a:schemeClr val="bg1"/>
                    </a:solidFill>
                  </a:tcPr>
                </a:tc>
                <a:tc>
                  <a:txBody>
                    <a:bodyPr/>
                    <a:lstStyle/>
                    <a:p>
                      <a:pPr algn="l" fontAlgn="b"/>
                      <a:endParaRPr lang="en-US" sz="1500" b="0" i="0" u="none" strike="noStrike">
                        <a:solidFill>
                          <a:srgbClr val="000000"/>
                        </a:solidFill>
                        <a:effectLst/>
                        <a:latin typeface="Aptos Narrow" panose="020B0004020202020204" pitchFamily="34" charset="0"/>
                      </a:endParaRPr>
                    </a:p>
                  </a:txBody>
                  <a:tcPr marL="7620" marR="7620" marT="7620" marB="0" anchor="b">
                    <a:solidFill>
                      <a:schemeClr val="bg1"/>
                    </a:solidFill>
                  </a:tcPr>
                </a:tc>
                <a:tc>
                  <a:txBody>
                    <a:bodyPr/>
                    <a:lstStyle/>
                    <a:p>
                      <a:pPr algn="ctr" fontAlgn="b"/>
                      <a:endParaRPr lang="en-US" sz="1500" b="0" i="0" u="none" strike="noStrike" dirty="0">
                        <a:solidFill>
                          <a:srgbClr val="000000"/>
                        </a:solidFill>
                        <a:effectLst/>
                        <a:latin typeface="Aptos Narrow" panose="020B0004020202020204" pitchFamily="34" charset="0"/>
                      </a:endParaRPr>
                    </a:p>
                  </a:txBody>
                  <a:tcPr marL="7620" marR="7620" marT="7620" marB="0" anchor="ctr">
                    <a:solidFill>
                      <a:schemeClr val="bg1"/>
                    </a:solidFill>
                  </a:tcPr>
                </a:tc>
                <a:extLst>
                  <a:ext uri="{0D108BD9-81ED-4DB2-BD59-A6C34878D82A}">
                    <a16:rowId xmlns:a16="http://schemas.microsoft.com/office/drawing/2014/main" val="2982745478"/>
                  </a:ext>
                </a:extLst>
              </a:tr>
              <a:tr h="306803">
                <a:tc>
                  <a:txBody>
                    <a:bodyPr/>
                    <a:lstStyle/>
                    <a:p>
                      <a:pPr algn="l" fontAlgn="b"/>
                      <a:r>
                        <a:rPr lang="en-US" sz="1600" u="none" strike="noStrike" dirty="0">
                          <a:effectLst/>
                        </a:rPr>
                        <a:t>MSF R</a:t>
                      </a:r>
                      <a:endParaRPr lang="en-US" sz="1600" b="0" i="0" u="none" strike="noStrike" dirty="0">
                        <a:solidFill>
                          <a:srgbClr val="000000"/>
                        </a:solidFill>
                        <a:effectLst/>
                        <a:latin typeface="Aptos Narrow" panose="020B0004020202020204" pitchFamily="34" charset="0"/>
                      </a:endParaRPr>
                    </a:p>
                  </a:txBody>
                  <a:tcPr marL="7620" marR="7620" marT="7620" marB="0" anchor="b">
                    <a:solidFill>
                      <a:schemeClr val="bg1"/>
                    </a:solidFill>
                  </a:tcPr>
                </a:tc>
                <a:tc>
                  <a:txBody>
                    <a:bodyPr/>
                    <a:lstStyle/>
                    <a:p>
                      <a:pPr algn="l" fontAlgn="b"/>
                      <a:r>
                        <a:rPr lang="en-US" sz="1500" u="none" strike="noStrike" dirty="0">
                          <a:effectLst/>
                        </a:rPr>
                        <a:t> $      8,960 </a:t>
                      </a:r>
                      <a:endParaRPr lang="en-US" sz="1500" b="0" i="0" u="none" strike="noStrike" dirty="0">
                        <a:solidFill>
                          <a:srgbClr val="000000"/>
                        </a:solidFill>
                        <a:effectLst/>
                        <a:latin typeface="Aptos Narrow" panose="020B0004020202020204" pitchFamily="34" charset="0"/>
                      </a:endParaRPr>
                    </a:p>
                  </a:txBody>
                  <a:tcPr marL="7620" marR="7620" marT="7620" marB="0" anchor="b">
                    <a:solidFill>
                      <a:schemeClr val="bg1"/>
                    </a:solidFill>
                  </a:tcPr>
                </a:tc>
                <a:tc>
                  <a:txBody>
                    <a:bodyPr/>
                    <a:lstStyle/>
                    <a:p>
                      <a:pPr algn="l" fontAlgn="b"/>
                      <a:r>
                        <a:rPr lang="en-US" sz="1500" u="none" strike="noStrike" dirty="0">
                          <a:effectLst/>
                        </a:rPr>
                        <a:t> $    8,960 </a:t>
                      </a:r>
                      <a:endParaRPr lang="en-US" sz="1500" b="0" i="0" u="none" strike="noStrike" dirty="0">
                        <a:solidFill>
                          <a:srgbClr val="000000"/>
                        </a:solidFill>
                        <a:effectLst/>
                        <a:latin typeface="Aptos Narrow" panose="020B0004020202020204" pitchFamily="34" charset="0"/>
                      </a:endParaRPr>
                    </a:p>
                  </a:txBody>
                  <a:tcPr marL="7620" marR="7620" marT="7620" marB="0" anchor="b">
                    <a:solidFill>
                      <a:schemeClr val="bg1"/>
                    </a:solidFill>
                  </a:tcPr>
                </a:tc>
                <a:tc>
                  <a:txBody>
                    <a:bodyPr/>
                    <a:lstStyle/>
                    <a:p>
                      <a:pPr algn="l" fontAlgn="b"/>
                      <a:r>
                        <a:rPr lang="en-US" sz="1500" u="none" strike="noStrike" dirty="0">
                          <a:effectLst/>
                        </a:rPr>
                        <a:t> $    8,960 </a:t>
                      </a:r>
                      <a:endParaRPr lang="en-US" sz="1500" b="0" i="0" u="none" strike="noStrike" dirty="0">
                        <a:solidFill>
                          <a:srgbClr val="000000"/>
                        </a:solidFill>
                        <a:effectLst/>
                        <a:latin typeface="Aptos Narrow" panose="020B0004020202020204" pitchFamily="34" charset="0"/>
                      </a:endParaRPr>
                    </a:p>
                  </a:txBody>
                  <a:tcPr marL="7620" marR="7620" marT="7620" marB="0" anchor="b">
                    <a:solidFill>
                      <a:schemeClr val="bg1"/>
                    </a:solidFill>
                  </a:tcPr>
                </a:tc>
                <a:tc>
                  <a:txBody>
                    <a:bodyPr/>
                    <a:lstStyle/>
                    <a:p>
                      <a:pPr algn="l" fontAlgn="b"/>
                      <a:r>
                        <a:rPr lang="en-US" sz="1500" u="none" strike="noStrike" dirty="0">
                          <a:effectLst/>
                        </a:rPr>
                        <a:t> $              8,960 </a:t>
                      </a:r>
                      <a:endParaRPr lang="en-US" sz="1500" b="0" i="0" u="none" strike="noStrike" dirty="0">
                        <a:solidFill>
                          <a:srgbClr val="000000"/>
                        </a:solidFill>
                        <a:effectLst/>
                        <a:latin typeface="Aptos Narrow" panose="020B0004020202020204" pitchFamily="34" charset="0"/>
                      </a:endParaRPr>
                    </a:p>
                  </a:txBody>
                  <a:tcPr marL="7620" marR="7620" marT="7620" marB="0" anchor="b">
                    <a:solidFill>
                      <a:schemeClr val="bg1"/>
                    </a:solidFill>
                  </a:tcPr>
                </a:tc>
                <a:tc>
                  <a:txBody>
                    <a:bodyPr/>
                    <a:lstStyle/>
                    <a:p>
                      <a:pPr algn="l" fontAlgn="b"/>
                      <a:endParaRPr lang="en-US" sz="1500" b="0" i="0" u="none" strike="noStrike">
                        <a:solidFill>
                          <a:srgbClr val="000000"/>
                        </a:solidFill>
                        <a:effectLst/>
                        <a:latin typeface="Aptos Narrow" panose="020B0004020202020204" pitchFamily="34" charset="0"/>
                      </a:endParaRPr>
                    </a:p>
                  </a:txBody>
                  <a:tcPr marL="7620" marR="7620" marT="7620" marB="0" anchor="b">
                    <a:solidFill>
                      <a:schemeClr val="bg1"/>
                    </a:solidFill>
                  </a:tcPr>
                </a:tc>
                <a:tc>
                  <a:txBody>
                    <a:bodyPr/>
                    <a:lstStyle/>
                    <a:p>
                      <a:pPr algn="l" fontAlgn="b"/>
                      <a:endParaRPr lang="en-US" sz="1500" b="0" i="0" u="none" strike="noStrike">
                        <a:solidFill>
                          <a:srgbClr val="000000"/>
                        </a:solidFill>
                        <a:effectLst/>
                        <a:latin typeface="Aptos Narrow" panose="020B0004020202020204" pitchFamily="34" charset="0"/>
                      </a:endParaRPr>
                    </a:p>
                  </a:txBody>
                  <a:tcPr marL="7620" marR="7620" marT="7620" marB="0" anchor="b">
                    <a:solidFill>
                      <a:schemeClr val="bg1"/>
                    </a:solidFill>
                  </a:tcPr>
                </a:tc>
                <a:tc>
                  <a:txBody>
                    <a:bodyPr/>
                    <a:lstStyle/>
                    <a:p>
                      <a:pPr algn="l" fontAlgn="b"/>
                      <a:endParaRPr lang="en-US" sz="1500" b="0" i="0" u="none" strike="noStrike" dirty="0">
                        <a:solidFill>
                          <a:srgbClr val="000000"/>
                        </a:solidFill>
                        <a:effectLst/>
                        <a:latin typeface="Aptos Narrow" panose="020B0004020202020204" pitchFamily="34" charset="0"/>
                      </a:endParaRPr>
                    </a:p>
                  </a:txBody>
                  <a:tcPr marL="7620" marR="7620" marT="7620" marB="0" anchor="b">
                    <a:solidFill>
                      <a:schemeClr val="bg1"/>
                    </a:solidFill>
                  </a:tcPr>
                </a:tc>
                <a:tc>
                  <a:txBody>
                    <a:bodyPr/>
                    <a:lstStyle/>
                    <a:p>
                      <a:pPr algn="l" fontAlgn="b"/>
                      <a:endParaRPr lang="en-US" sz="1500" b="0" i="0" u="none" strike="noStrike" dirty="0">
                        <a:solidFill>
                          <a:srgbClr val="000000"/>
                        </a:solidFill>
                        <a:effectLst/>
                        <a:latin typeface="Aptos Narrow" panose="020B0004020202020204" pitchFamily="34" charset="0"/>
                      </a:endParaRPr>
                    </a:p>
                  </a:txBody>
                  <a:tcPr marL="7620" marR="7620" marT="7620" marB="0" anchor="b">
                    <a:solidFill>
                      <a:schemeClr val="bg1"/>
                    </a:solidFill>
                  </a:tcPr>
                </a:tc>
                <a:tc>
                  <a:txBody>
                    <a:bodyPr/>
                    <a:lstStyle/>
                    <a:p>
                      <a:pPr algn="l" fontAlgn="b"/>
                      <a:r>
                        <a:rPr lang="en-US" sz="1500" u="none" strike="noStrike" dirty="0">
                          <a:effectLst/>
                        </a:rPr>
                        <a:t> $      35,840 </a:t>
                      </a:r>
                      <a:endParaRPr lang="en-US" sz="1500" b="0" i="0" u="none" strike="noStrike" dirty="0">
                        <a:solidFill>
                          <a:srgbClr val="000000"/>
                        </a:solidFill>
                        <a:effectLst/>
                        <a:latin typeface="Aptos Narrow" panose="020B0004020202020204" pitchFamily="34" charset="0"/>
                      </a:endParaRPr>
                    </a:p>
                  </a:txBody>
                  <a:tcPr marL="7620" marR="7620" marT="7620" marB="0" anchor="b">
                    <a:solidFill>
                      <a:schemeClr val="bg1"/>
                    </a:solidFill>
                  </a:tcPr>
                </a:tc>
                <a:tc>
                  <a:txBody>
                    <a:bodyPr/>
                    <a:lstStyle/>
                    <a:p>
                      <a:pPr algn="ctr" fontAlgn="b"/>
                      <a:r>
                        <a:rPr lang="en-US" sz="1500" u="none" strike="noStrike" dirty="0">
                          <a:effectLst/>
                        </a:rPr>
                        <a:t>2%</a:t>
                      </a:r>
                      <a:endParaRPr lang="en-US" sz="1500" b="0" i="0" u="none" strike="noStrike" dirty="0">
                        <a:solidFill>
                          <a:srgbClr val="000000"/>
                        </a:solidFill>
                        <a:effectLst/>
                        <a:latin typeface="Aptos Narrow" panose="020B0004020202020204" pitchFamily="34" charset="0"/>
                      </a:endParaRPr>
                    </a:p>
                  </a:txBody>
                  <a:tcPr marL="7620" marR="7620" marT="7620" marB="0" anchor="ctr">
                    <a:solidFill>
                      <a:schemeClr val="bg1"/>
                    </a:solidFill>
                  </a:tcPr>
                </a:tc>
                <a:extLst>
                  <a:ext uri="{0D108BD9-81ED-4DB2-BD59-A6C34878D82A}">
                    <a16:rowId xmlns:a16="http://schemas.microsoft.com/office/drawing/2014/main" val="1082225587"/>
                  </a:ext>
                </a:extLst>
              </a:tr>
              <a:tr h="306803">
                <a:tc>
                  <a:txBody>
                    <a:bodyPr/>
                    <a:lstStyle/>
                    <a:p>
                      <a:pPr algn="l" fontAlgn="b"/>
                      <a:r>
                        <a:rPr lang="en-US" sz="1600" u="none" strike="noStrike" dirty="0">
                          <a:effectLst/>
                        </a:rPr>
                        <a:t>MSF NR</a:t>
                      </a:r>
                      <a:endParaRPr lang="en-US" sz="1600" b="0" i="0" u="none" strike="noStrike" dirty="0">
                        <a:solidFill>
                          <a:srgbClr val="000000"/>
                        </a:solidFill>
                        <a:effectLst/>
                        <a:latin typeface="Aptos Narrow" panose="020B0004020202020204" pitchFamily="34" charset="0"/>
                      </a:endParaRPr>
                    </a:p>
                  </a:txBody>
                  <a:tcPr marL="7620" marR="7620" marT="7620" marB="0" anchor="b">
                    <a:solidFill>
                      <a:schemeClr val="bg1"/>
                    </a:solidFill>
                  </a:tcPr>
                </a:tc>
                <a:tc>
                  <a:txBody>
                    <a:bodyPr/>
                    <a:lstStyle/>
                    <a:p>
                      <a:pPr algn="l" fontAlgn="b"/>
                      <a:r>
                        <a:rPr lang="en-US" sz="1500" u="none" strike="noStrike" dirty="0">
                          <a:effectLst/>
                        </a:rPr>
                        <a:t> $    11,746 </a:t>
                      </a:r>
                      <a:endParaRPr lang="en-US" sz="1500" b="0" i="0" u="none" strike="noStrike" dirty="0">
                        <a:solidFill>
                          <a:srgbClr val="000000"/>
                        </a:solidFill>
                        <a:effectLst/>
                        <a:latin typeface="Aptos Narrow" panose="020B0004020202020204" pitchFamily="34" charset="0"/>
                      </a:endParaRPr>
                    </a:p>
                  </a:txBody>
                  <a:tcPr marL="7620" marR="7620" marT="7620" marB="0" anchor="b">
                    <a:solidFill>
                      <a:schemeClr val="bg1"/>
                    </a:solidFill>
                  </a:tcPr>
                </a:tc>
                <a:tc>
                  <a:txBody>
                    <a:bodyPr/>
                    <a:lstStyle/>
                    <a:p>
                      <a:pPr algn="l" fontAlgn="b"/>
                      <a:r>
                        <a:rPr lang="en-US" sz="1500" u="none" strike="noStrike" dirty="0">
                          <a:effectLst/>
                        </a:rPr>
                        <a:t> $  11,746 </a:t>
                      </a:r>
                      <a:endParaRPr lang="en-US" sz="1500" b="0" i="0" u="none" strike="noStrike" dirty="0">
                        <a:solidFill>
                          <a:srgbClr val="000000"/>
                        </a:solidFill>
                        <a:effectLst/>
                        <a:latin typeface="Aptos Narrow" panose="020B0004020202020204" pitchFamily="34" charset="0"/>
                      </a:endParaRPr>
                    </a:p>
                  </a:txBody>
                  <a:tcPr marL="7620" marR="7620" marT="7620" marB="0" anchor="b">
                    <a:solidFill>
                      <a:schemeClr val="bg1"/>
                    </a:solidFill>
                  </a:tcPr>
                </a:tc>
                <a:tc>
                  <a:txBody>
                    <a:bodyPr/>
                    <a:lstStyle/>
                    <a:p>
                      <a:pPr algn="l" fontAlgn="b"/>
                      <a:r>
                        <a:rPr lang="en-US" sz="1500" u="none" strike="noStrike" dirty="0">
                          <a:effectLst/>
                        </a:rPr>
                        <a:t> $  11,746 </a:t>
                      </a:r>
                      <a:endParaRPr lang="en-US" sz="1500" b="0" i="0" u="none" strike="noStrike" dirty="0">
                        <a:solidFill>
                          <a:srgbClr val="000000"/>
                        </a:solidFill>
                        <a:effectLst/>
                        <a:latin typeface="Aptos Narrow" panose="020B0004020202020204" pitchFamily="34" charset="0"/>
                      </a:endParaRPr>
                    </a:p>
                  </a:txBody>
                  <a:tcPr marL="7620" marR="7620" marT="7620" marB="0" anchor="b">
                    <a:solidFill>
                      <a:schemeClr val="bg1"/>
                    </a:solidFill>
                  </a:tcPr>
                </a:tc>
                <a:tc>
                  <a:txBody>
                    <a:bodyPr/>
                    <a:lstStyle/>
                    <a:p>
                      <a:pPr algn="l" fontAlgn="b"/>
                      <a:r>
                        <a:rPr lang="en-US" sz="1500" u="none" strike="noStrike" dirty="0">
                          <a:effectLst/>
                        </a:rPr>
                        <a:t> $            11,746 </a:t>
                      </a:r>
                      <a:endParaRPr lang="en-US" sz="1500" b="0" i="0" u="none" strike="noStrike" dirty="0">
                        <a:solidFill>
                          <a:srgbClr val="000000"/>
                        </a:solidFill>
                        <a:effectLst/>
                        <a:latin typeface="Aptos Narrow" panose="020B0004020202020204" pitchFamily="34" charset="0"/>
                      </a:endParaRPr>
                    </a:p>
                  </a:txBody>
                  <a:tcPr marL="7620" marR="7620" marT="7620" marB="0" anchor="b">
                    <a:solidFill>
                      <a:schemeClr val="bg1"/>
                    </a:solidFill>
                  </a:tcPr>
                </a:tc>
                <a:tc>
                  <a:txBody>
                    <a:bodyPr/>
                    <a:lstStyle/>
                    <a:p>
                      <a:pPr algn="l" fontAlgn="b"/>
                      <a:endParaRPr lang="en-US" sz="1500" b="0" i="0" u="none" strike="noStrike" dirty="0">
                        <a:solidFill>
                          <a:srgbClr val="000000"/>
                        </a:solidFill>
                        <a:effectLst/>
                        <a:latin typeface="Aptos Narrow" panose="020B0004020202020204" pitchFamily="34" charset="0"/>
                      </a:endParaRPr>
                    </a:p>
                  </a:txBody>
                  <a:tcPr marL="7620" marR="7620" marT="7620" marB="0" anchor="b">
                    <a:solidFill>
                      <a:schemeClr val="bg1"/>
                    </a:solidFill>
                  </a:tcPr>
                </a:tc>
                <a:tc>
                  <a:txBody>
                    <a:bodyPr/>
                    <a:lstStyle/>
                    <a:p>
                      <a:pPr algn="l" fontAlgn="b"/>
                      <a:endParaRPr lang="en-US" sz="1500" b="0" i="0" u="none" strike="noStrike" dirty="0">
                        <a:solidFill>
                          <a:srgbClr val="000000"/>
                        </a:solidFill>
                        <a:effectLst/>
                        <a:latin typeface="Aptos Narrow" panose="020B0004020202020204" pitchFamily="34" charset="0"/>
                      </a:endParaRPr>
                    </a:p>
                  </a:txBody>
                  <a:tcPr marL="7620" marR="7620" marT="7620" marB="0" anchor="b">
                    <a:solidFill>
                      <a:schemeClr val="bg1"/>
                    </a:solidFill>
                  </a:tcPr>
                </a:tc>
                <a:tc>
                  <a:txBody>
                    <a:bodyPr/>
                    <a:lstStyle/>
                    <a:p>
                      <a:pPr algn="l" fontAlgn="b"/>
                      <a:endParaRPr lang="en-US" sz="1500" b="0" i="0" u="none" strike="noStrike" dirty="0">
                        <a:solidFill>
                          <a:srgbClr val="000000"/>
                        </a:solidFill>
                        <a:effectLst/>
                        <a:latin typeface="Aptos Narrow" panose="020B0004020202020204" pitchFamily="34" charset="0"/>
                      </a:endParaRPr>
                    </a:p>
                  </a:txBody>
                  <a:tcPr marL="7620" marR="7620" marT="7620" marB="0" anchor="b">
                    <a:solidFill>
                      <a:schemeClr val="bg1"/>
                    </a:solidFill>
                  </a:tcPr>
                </a:tc>
                <a:tc>
                  <a:txBody>
                    <a:bodyPr/>
                    <a:lstStyle/>
                    <a:p>
                      <a:pPr algn="l" fontAlgn="b"/>
                      <a:endParaRPr lang="en-US" sz="1500" b="0" i="0" u="none" strike="noStrike" dirty="0">
                        <a:solidFill>
                          <a:srgbClr val="000000"/>
                        </a:solidFill>
                        <a:effectLst/>
                        <a:latin typeface="Aptos Narrow" panose="020B0004020202020204" pitchFamily="34" charset="0"/>
                      </a:endParaRPr>
                    </a:p>
                  </a:txBody>
                  <a:tcPr marL="7620" marR="7620" marT="7620" marB="0" anchor="b">
                    <a:solidFill>
                      <a:schemeClr val="bg1"/>
                    </a:solidFill>
                  </a:tcPr>
                </a:tc>
                <a:tc>
                  <a:txBody>
                    <a:bodyPr/>
                    <a:lstStyle/>
                    <a:p>
                      <a:pPr algn="l" fontAlgn="b"/>
                      <a:r>
                        <a:rPr lang="en-US" sz="1500" u="none" strike="noStrike" dirty="0">
                          <a:effectLst/>
                        </a:rPr>
                        <a:t> $      46,984 </a:t>
                      </a:r>
                      <a:endParaRPr lang="en-US" sz="1500" b="0" i="0" u="none" strike="noStrike" dirty="0">
                        <a:solidFill>
                          <a:srgbClr val="000000"/>
                        </a:solidFill>
                        <a:effectLst/>
                        <a:latin typeface="Aptos Narrow" panose="020B0004020202020204" pitchFamily="34" charset="0"/>
                      </a:endParaRPr>
                    </a:p>
                  </a:txBody>
                  <a:tcPr marL="7620" marR="7620" marT="7620" marB="0" anchor="b">
                    <a:solidFill>
                      <a:schemeClr val="bg1"/>
                    </a:solidFill>
                  </a:tcPr>
                </a:tc>
                <a:tc>
                  <a:txBody>
                    <a:bodyPr/>
                    <a:lstStyle/>
                    <a:p>
                      <a:pPr algn="ctr" fontAlgn="b"/>
                      <a:r>
                        <a:rPr lang="en-US" sz="1500" u="none" strike="noStrike" dirty="0">
                          <a:effectLst/>
                        </a:rPr>
                        <a:t>2%</a:t>
                      </a:r>
                      <a:endParaRPr lang="en-US" sz="1500" b="0" i="0" u="none" strike="noStrike" dirty="0">
                        <a:solidFill>
                          <a:srgbClr val="000000"/>
                        </a:solidFill>
                        <a:effectLst/>
                        <a:latin typeface="Aptos Narrow" panose="020B0004020202020204" pitchFamily="34" charset="0"/>
                      </a:endParaRPr>
                    </a:p>
                  </a:txBody>
                  <a:tcPr marL="7620" marR="7620" marT="7620" marB="0" anchor="ctr">
                    <a:solidFill>
                      <a:schemeClr val="bg1"/>
                    </a:solidFill>
                  </a:tcPr>
                </a:tc>
                <a:extLst>
                  <a:ext uri="{0D108BD9-81ED-4DB2-BD59-A6C34878D82A}">
                    <a16:rowId xmlns:a16="http://schemas.microsoft.com/office/drawing/2014/main" val="3412229098"/>
                  </a:ext>
                </a:extLst>
              </a:tr>
              <a:tr h="306803">
                <a:tc>
                  <a:txBody>
                    <a:bodyPr/>
                    <a:lstStyle/>
                    <a:p>
                      <a:pPr algn="l" fontAlgn="b"/>
                      <a:endParaRPr lang="en-US" sz="16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5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5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5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5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5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5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5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5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5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endParaRPr lang="en-US" sz="1500" b="0" i="0" u="none" strike="noStrike" dirty="0">
                        <a:solidFill>
                          <a:srgbClr val="000000"/>
                        </a:solidFill>
                        <a:effectLst/>
                        <a:latin typeface="Aptos Narrow" panose="020B0004020202020204" pitchFamily="34" charset="0"/>
                      </a:endParaRPr>
                    </a:p>
                  </a:txBody>
                  <a:tcPr marL="7620" marR="7620" marT="7620" marB="0" anchor="ctr"/>
                </a:tc>
                <a:extLst>
                  <a:ext uri="{0D108BD9-81ED-4DB2-BD59-A6C34878D82A}">
                    <a16:rowId xmlns:a16="http://schemas.microsoft.com/office/drawing/2014/main" val="3942822858"/>
                  </a:ext>
                </a:extLst>
              </a:tr>
              <a:tr h="306803">
                <a:tc gridSpan="4">
                  <a:txBody>
                    <a:bodyPr/>
                    <a:lstStyle/>
                    <a:p>
                      <a:pPr algn="l" fontAlgn="b"/>
                      <a:r>
                        <a:rPr lang="en-US" sz="1600" b="1" u="none" strike="noStrike" dirty="0">
                          <a:effectLst/>
                        </a:rPr>
                        <a:t>MBA/MSF Concurrent = 100% MBA + 50% MSF</a:t>
                      </a:r>
                      <a:endParaRPr lang="en-US" sz="1600" b="1" i="0" u="none" strike="noStrike" dirty="0">
                        <a:solidFill>
                          <a:srgbClr val="000000"/>
                        </a:solidFill>
                        <a:effectLst/>
                        <a:latin typeface="Aptos Narrow" panose="020B0004020202020204" pitchFamily="34" charset="0"/>
                      </a:endParaRPr>
                    </a:p>
                  </a:txBody>
                  <a:tcPr marL="7620" marR="7620" marT="7620" marB="0" anchor="b">
                    <a:solidFill>
                      <a:schemeClr val="accent4"/>
                    </a:solidFill>
                  </a:tcPr>
                </a:tc>
                <a:tc hMerge="1">
                  <a:txBody>
                    <a:bodyPr/>
                    <a:lstStyle/>
                    <a:p>
                      <a:endParaRPr lang="en-US"/>
                    </a:p>
                  </a:txBody>
                  <a:tcPr/>
                </a:tc>
                <a:tc hMerge="1">
                  <a:txBody>
                    <a:bodyPr/>
                    <a:lstStyle/>
                    <a:p>
                      <a:endParaRPr lang="en-US"/>
                    </a:p>
                  </a:txBody>
                  <a:tcPr/>
                </a:tc>
                <a:tc hMerge="1">
                  <a:txBody>
                    <a:bodyPr/>
                    <a:lstStyle/>
                    <a:p>
                      <a:pPr algn="l" fontAlgn="b"/>
                      <a:endParaRPr lang="en-US" sz="1400" b="1" i="0" u="none" strike="noStrike" dirty="0">
                        <a:solidFill>
                          <a:srgbClr val="000000"/>
                        </a:solidFill>
                        <a:effectLst/>
                        <a:latin typeface="Aptos Narrow" panose="020B0004020202020204" pitchFamily="34" charset="0"/>
                      </a:endParaRPr>
                    </a:p>
                  </a:txBody>
                  <a:tcPr marL="7620" marR="7620" marT="7620" marB="0" anchor="b">
                    <a:solidFill>
                      <a:schemeClr val="accent4"/>
                    </a:solidFill>
                  </a:tcPr>
                </a:tc>
                <a:tc>
                  <a:txBody>
                    <a:bodyPr/>
                    <a:lstStyle/>
                    <a:p>
                      <a:pPr algn="l" fontAlgn="b"/>
                      <a:r>
                        <a:rPr lang="en-US" sz="1500" b="1" u="none" strike="noStrike" dirty="0">
                          <a:effectLst/>
                        </a:rPr>
                        <a:t> Resident</a:t>
                      </a:r>
                      <a:endParaRPr lang="en-US" sz="1500" b="1" i="0" u="none" strike="noStrike" dirty="0">
                        <a:solidFill>
                          <a:srgbClr val="000000"/>
                        </a:solidFill>
                        <a:effectLst/>
                        <a:latin typeface="Aptos Narrow" panose="020B0004020202020204" pitchFamily="34" charset="0"/>
                      </a:endParaRPr>
                    </a:p>
                  </a:txBody>
                  <a:tcPr marL="7620" marR="7620" marT="7620" marB="0" anchor="b">
                    <a:solidFill>
                      <a:schemeClr val="accent4"/>
                    </a:solidFill>
                  </a:tcPr>
                </a:tc>
                <a:tc>
                  <a:txBody>
                    <a:bodyPr/>
                    <a:lstStyle/>
                    <a:p>
                      <a:pPr algn="l" fontAlgn="b"/>
                      <a:endParaRPr lang="en-US" sz="1500" b="1" i="0" u="none" strike="noStrike">
                        <a:solidFill>
                          <a:srgbClr val="000000"/>
                        </a:solidFill>
                        <a:effectLst/>
                        <a:latin typeface="Aptos Narrow" panose="020B0004020202020204" pitchFamily="34" charset="0"/>
                      </a:endParaRPr>
                    </a:p>
                  </a:txBody>
                  <a:tcPr marL="7620" marR="7620" marT="7620" marB="0" anchor="b">
                    <a:solidFill>
                      <a:schemeClr val="accent4"/>
                    </a:solidFill>
                  </a:tcPr>
                </a:tc>
                <a:tc>
                  <a:txBody>
                    <a:bodyPr/>
                    <a:lstStyle/>
                    <a:p>
                      <a:pPr algn="l" fontAlgn="b"/>
                      <a:endParaRPr lang="en-US" sz="1500" b="1" i="0" u="none" strike="noStrike" dirty="0">
                        <a:solidFill>
                          <a:srgbClr val="000000"/>
                        </a:solidFill>
                        <a:effectLst/>
                        <a:latin typeface="Aptos Narrow" panose="020B0004020202020204" pitchFamily="34" charset="0"/>
                      </a:endParaRPr>
                    </a:p>
                  </a:txBody>
                  <a:tcPr marL="7620" marR="7620" marT="7620" marB="0" anchor="b">
                    <a:solidFill>
                      <a:schemeClr val="accent4"/>
                    </a:solidFill>
                  </a:tcPr>
                </a:tc>
                <a:tc>
                  <a:txBody>
                    <a:bodyPr/>
                    <a:lstStyle/>
                    <a:p>
                      <a:pPr algn="l" fontAlgn="b"/>
                      <a:endParaRPr lang="en-US" sz="1500" b="1" i="0" u="none" strike="noStrike" dirty="0">
                        <a:solidFill>
                          <a:srgbClr val="000000"/>
                        </a:solidFill>
                        <a:effectLst/>
                        <a:latin typeface="Aptos Narrow" panose="020B0004020202020204" pitchFamily="34" charset="0"/>
                      </a:endParaRPr>
                    </a:p>
                  </a:txBody>
                  <a:tcPr marL="7620" marR="7620" marT="7620" marB="0" anchor="b">
                    <a:solidFill>
                      <a:schemeClr val="accent4"/>
                    </a:solidFill>
                  </a:tcPr>
                </a:tc>
                <a:tc>
                  <a:txBody>
                    <a:bodyPr/>
                    <a:lstStyle/>
                    <a:p>
                      <a:pPr algn="l" fontAlgn="b"/>
                      <a:endParaRPr lang="en-US" sz="1500" b="1" i="0" u="none" strike="noStrike" dirty="0">
                        <a:solidFill>
                          <a:srgbClr val="000000"/>
                        </a:solidFill>
                        <a:effectLst/>
                        <a:latin typeface="Aptos Narrow" panose="020B0004020202020204" pitchFamily="34" charset="0"/>
                      </a:endParaRPr>
                    </a:p>
                  </a:txBody>
                  <a:tcPr marL="7620" marR="7620" marT="7620" marB="0" anchor="b">
                    <a:solidFill>
                      <a:schemeClr val="accent4"/>
                    </a:solidFill>
                  </a:tcPr>
                </a:tc>
                <a:tc>
                  <a:txBody>
                    <a:bodyPr/>
                    <a:lstStyle/>
                    <a:p>
                      <a:pPr algn="l" fontAlgn="b"/>
                      <a:r>
                        <a:rPr lang="en-US" sz="1500" b="1" u="none" strike="noStrike" dirty="0">
                          <a:effectLst/>
                        </a:rPr>
                        <a:t> $      85,228 </a:t>
                      </a:r>
                      <a:endParaRPr lang="en-US" sz="1500" b="1" i="0" u="none" strike="noStrike" dirty="0">
                        <a:solidFill>
                          <a:srgbClr val="000000"/>
                        </a:solidFill>
                        <a:effectLst/>
                        <a:latin typeface="Aptos Narrow" panose="020B0004020202020204" pitchFamily="34" charset="0"/>
                      </a:endParaRPr>
                    </a:p>
                  </a:txBody>
                  <a:tcPr marL="7620" marR="7620" marT="7620" marB="0" anchor="b">
                    <a:solidFill>
                      <a:schemeClr val="accent4"/>
                    </a:solidFill>
                  </a:tcPr>
                </a:tc>
                <a:tc>
                  <a:txBody>
                    <a:bodyPr/>
                    <a:lstStyle/>
                    <a:p>
                      <a:pPr algn="ctr" fontAlgn="b"/>
                      <a:endParaRPr lang="en-US" sz="1500" b="1" i="0" u="none" strike="noStrike" dirty="0">
                        <a:solidFill>
                          <a:srgbClr val="000000"/>
                        </a:solidFill>
                        <a:effectLst/>
                        <a:latin typeface="Aptos Narrow" panose="020B0004020202020204" pitchFamily="34" charset="0"/>
                      </a:endParaRPr>
                    </a:p>
                  </a:txBody>
                  <a:tcPr marL="7620" marR="7620" marT="7620" marB="0" anchor="ctr">
                    <a:solidFill>
                      <a:schemeClr val="accent4"/>
                    </a:solidFill>
                  </a:tcPr>
                </a:tc>
                <a:extLst>
                  <a:ext uri="{0D108BD9-81ED-4DB2-BD59-A6C34878D82A}">
                    <a16:rowId xmlns:a16="http://schemas.microsoft.com/office/drawing/2014/main" val="2519065881"/>
                  </a:ext>
                </a:extLst>
              </a:tr>
              <a:tr h="306803">
                <a:tc>
                  <a:txBody>
                    <a:bodyPr/>
                    <a:lstStyle/>
                    <a:p>
                      <a:pPr algn="l" fontAlgn="b"/>
                      <a:endParaRPr lang="en-US" sz="1600" b="1" i="0" u="none" strike="noStrike" dirty="0">
                        <a:solidFill>
                          <a:srgbClr val="000000"/>
                        </a:solidFill>
                        <a:effectLst/>
                        <a:latin typeface="Aptos Narrow" panose="020B0004020202020204" pitchFamily="34" charset="0"/>
                      </a:endParaRPr>
                    </a:p>
                  </a:txBody>
                  <a:tcPr marL="7620" marR="7620" marT="7620" marB="0" anchor="b">
                    <a:solidFill>
                      <a:schemeClr val="accent4"/>
                    </a:solidFill>
                  </a:tcPr>
                </a:tc>
                <a:tc>
                  <a:txBody>
                    <a:bodyPr/>
                    <a:lstStyle/>
                    <a:p>
                      <a:pPr algn="l" fontAlgn="b"/>
                      <a:endParaRPr lang="en-US" sz="1500" b="1" i="0" u="none" strike="noStrike" dirty="0">
                        <a:solidFill>
                          <a:srgbClr val="000000"/>
                        </a:solidFill>
                        <a:effectLst/>
                        <a:latin typeface="Aptos Narrow" panose="020B0004020202020204" pitchFamily="34" charset="0"/>
                      </a:endParaRPr>
                    </a:p>
                  </a:txBody>
                  <a:tcPr marL="7620" marR="7620" marT="7620" marB="0" anchor="b">
                    <a:solidFill>
                      <a:schemeClr val="accent4"/>
                    </a:solidFill>
                  </a:tcPr>
                </a:tc>
                <a:tc>
                  <a:txBody>
                    <a:bodyPr/>
                    <a:lstStyle/>
                    <a:p>
                      <a:pPr algn="l" fontAlgn="b"/>
                      <a:endParaRPr lang="en-US" sz="1500" b="1" i="0" u="none" strike="noStrike" dirty="0">
                        <a:solidFill>
                          <a:srgbClr val="000000"/>
                        </a:solidFill>
                        <a:effectLst/>
                        <a:latin typeface="Aptos Narrow" panose="020B0004020202020204" pitchFamily="34" charset="0"/>
                      </a:endParaRPr>
                    </a:p>
                  </a:txBody>
                  <a:tcPr marL="7620" marR="7620" marT="7620" marB="0" anchor="b">
                    <a:solidFill>
                      <a:schemeClr val="accent4"/>
                    </a:solidFill>
                  </a:tcPr>
                </a:tc>
                <a:tc>
                  <a:txBody>
                    <a:bodyPr/>
                    <a:lstStyle/>
                    <a:p>
                      <a:pPr algn="l" fontAlgn="b"/>
                      <a:endParaRPr lang="en-US" sz="1500" b="1" i="0" u="none" strike="noStrike" dirty="0">
                        <a:solidFill>
                          <a:srgbClr val="000000"/>
                        </a:solidFill>
                        <a:effectLst/>
                        <a:latin typeface="Aptos Narrow" panose="020B0004020202020204" pitchFamily="34" charset="0"/>
                      </a:endParaRPr>
                    </a:p>
                  </a:txBody>
                  <a:tcPr marL="7620" marR="7620" marT="7620" marB="0" anchor="b">
                    <a:solidFill>
                      <a:schemeClr val="accent4"/>
                    </a:solidFill>
                  </a:tcPr>
                </a:tc>
                <a:tc>
                  <a:txBody>
                    <a:bodyPr/>
                    <a:lstStyle/>
                    <a:p>
                      <a:pPr algn="l" fontAlgn="b"/>
                      <a:r>
                        <a:rPr lang="en-US" sz="1500" b="1" u="none" strike="noStrike" dirty="0">
                          <a:effectLst/>
                        </a:rPr>
                        <a:t> Non-Resident</a:t>
                      </a:r>
                      <a:endParaRPr lang="en-US" sz="1500" b="1" i="0" u="none" strike="noStrike" dirty="0">
                        <a:solidFill>
                          <a:srgbClr val="000000"/>
                        </a:solidFill>
                        <a:effectLst/>
                        <a:latin typeface="Aptos Narrow" panose="020B0004020202020204" pitchFamily="34" charset="0"/>
                      </a:endParaRPr>
                    </a:p>
                  </a:txBody>
                  <a:tcPr marL="7620" marR="7620" marT="7620" marB="0" anchor="b">
                    <a:solidFill>
                      <a:schemeClr val="accent4"/>
                    </a:solidFill>
                  </a:tcPr>
                </a:tc>
                <a:tc>
                  <a:txBody>
                    <a:bodyPr/>
                    <a:lstStyle/>
                    <a:p>
                      <a:pPr algn="l" fontAlgn="b"/>
                      <a:endParaRPr lang="en-US" sz="1500" b="1" i="0" u="none" strike="noStrike" dirty="0">
                        <a:solidFill>
                          <a:srgbClr val="000000"/>
                        </a:solidFill>
                        <a:effectLst/>
                        <a:latin typeface="Aptos Narrow" panose="020B0004020202020204" pitchFamily="34" charset="0"/>
                      </a:endParaRPr>
                    </a:p>
                  </a:txBody>
                  <a:tcPr marL="7620" marR="7620" marT="7620" marB="0" anchor="b">
                    <a:solidFill>
                      <a:schemeClr val="accent4"/>
                    </a:solidFill>
                  </a:tcPr>
                </a:tc>
                <a:tc>
                  <a:txBody>
                    <a:bodyPr/>
                    <a:lstStyle/>
                    <a:p>
                      <a:pPr algn="l" fontAlgn="b"/>
                      <a:endParaRPr lang="en-US" sz="1500" b="1" i="0" u="none" strike="noStrike" dirty="0">
                        <a:solidFill>
                          <a:srgbClr val="000000"/>
                        </a:solidFill>
                        <a:effectLst/>
                        <a:latin typeface="Aptos Narrow" panose="020B0004020202020204" pitchFamily="34" charset="0"/>
                      </a:endParaRPr>
                    </a:p>
                  </a:txBody>
                  <a:tcPr marL="7620" marR="7620" marT="7620" marB="0" anchor="b">
                    <a:solidFill>
                      <a:schemeClr val="accent4"/>
                    </a:solidFill>
                  </a:tcPr>
                </a:tc>
                <a:tc>
                  <a:txBody>
                    <a:bodyPr/>
                    <a:lstStyle/>
                    <a:p>
                      <a:pPr algn="l" fontAlgn="b"/>
                      <a:endParaRPr lang="en-US" sz="1500" b="1" i="0" u="none" strike="noStrike" dirty="0">
                        <a:solidFill>
                          <a:srgbClr val="000000"/>
                        </a:solidFill>
                        <a:effectLst/>
                        <a:latin typeface="Aptos Narrow" panose="020B0004020202020204" pitchFamily="34" charset="0"/>
                      </a:endParaRPr>
                    </a:p>
                  </a:txBody>
                  <a:tcPr marL="7620" marR="7620" marT="7620" marB="0" anchor="b">
                    <a:solidFill>
                      <a:schemeClr val="accent4"/>
                    </a:solidFill>
                  </a:tcPr>
                </a:tc>
                <a:tc>
                  <a:txBody>
                    <a:bodyPr/>
                    <a:lstStyle/>
                    <a:p>
                      <a:pPr algn="l" fontAlgn="b"/>
                      <a:endParaRPr lang="en-US" sz="1500" b="1" i="0" u="none" strike="noStrike" dirty="0">
                        <a:solidFill>
                          <a:srgbClr val="000000"/>
                        </a:solidFill>
                        <a:effectLst/>
                        <a:latin typeface="Aptos Narrow" panose="020B0004020202020204" pitchFamily="34" charset="0"/>
                      </a:endParaRPr>
                    </a:p>
                  </a:txBody>
                  <a:tcPr marL="7620" marR="7620" marT="7620" marB="0" anchor="b">
                    <a:solidFill>
                      <a:schemeClr val="accent4"/>
                    </a:solidFill>
                  </a:tcPr>
                </a:tc>
                <a:tc>
                  <a:txBody>
                    <a:bodyPr/>
                    <a:lstStyle/>
                    <a:p>
                      <a:pPr algn="l" fontAlgn="b"/>
                      <a:r>
                        <a:rPr lang="en-US" sz="1500" b="1" u="none" strike="noStrike" dirty="0">
                          <a:effectLst/>
                        </a:rPr>
                        <a:t> $    117,236 </a:t>
                      </a:r>
                      <a:endParaRPr lang="en-US" sz="1500" b="1" i="0" u="none" strike="noStrike" dirty="0">
                        <a:solidFill>
                          <a:srgbClr val="000000"/>
                        </a:solidFill>
                        <a:effectLst/>
                        <a:latin typeface="Aptos Narrow" panose="020B0004020202020204" pitchFamily="34" charset="0"/>
                      </a:endParaRPr>
                    </a:p>
                  </a:txBody>
                  <a:tcPr marL="7620" marR="7620" marT="7620" marB="0" anchor="b">
                    <a:solidFill>
                      <a:schemeClr val="accent4"/>
                    </a:solidFill>
                  </a:tcPr>
                </a:tc>
                <a:tc>
                  <a:txBody>
                    <a:bodyPr/>
                    <a:lstStyle/>
                    <a:p>
                      <a:pPr algn="ctr" fontAlgn="b"/>
                      <a:endParaRPr lang="en-US" sz="1500" b="1" i="0" u="none" strike="noStrike" dirty="0">
                        <a:solidFill>
                          <a:srgbClr val="000000"/>
                        </a:solidFill>
                        <a:effectLst/>
                        <a:latin typeface="Aptos Narrow" panose="020B0004020202020204" pitchFamily="34" charset="0"/>
                      </a:endParaRPr>
                    </a:p>
                  </a:txBody>
                  <a:tcPr marL="7620" marR="7620" marT="7620" marB="0" anchor="ctr">
                    <a:solidFill>
                      <a:schemeClr val="accent4"/>
                    </a:solidFill>
                  </a:tcPr>
                </a:tc>
                <a:extLst>
                  <a:ext uri="{0D108BD9-81ED-4DB2-BD59-A6C34878D82A}">
                    <a16:rowId xmlns:a16="http://schemas.microsoft.com/office/drawing/2014/main" val="955057571"/>
                  </a:ext>
                </a:extLst>
              </a:tr>
              <a:tr h="306803">
                <a:tc gridSpan="2">
                  <a:txBody>
                    <a:bodyPr/>
                    <a:lstStyle/>
                    <a:p>
                      <a:pPr algn="l" fontAlgn="b"/>
                      <a:r>
                        <a:rPr lang="en-US" sz="1600" b="1" u="none" strike="noStrike" dirty="0">
                          <a:effectLst/>
                        </a:rPr>
                        <a:t>Proposed Tables Concurrent</a:t>
                      </a:r>
                      <a:endParaRPr lang="en-US" sz="1600" b="1" i="0" u="none" strike="noStrike" dirty="0">
                        <a:solidFill>
                          <a:srgbClr val="000000"/>
                        </a:solidFill>
                        <a:effectLst/>
                        <a:latin typeface="Aptos Narrow" panose="020B0004020202020204" pitchFamily="34" charset="0"/>
                      </a:endParaRPr>
                    </a:p>
                  </a:txBody>
                  <a:tcPr marL="7620" marR="7620" marT="7620" marB="0" anchor="b"/>
                </a:tc>
                <a:tc hMerge="1">
                  <a:txBody>
                    <a:bodyPr/>
                    <a:lstStyle/>
                    <a:p>
                      <a:endParaRPr lang="en-US"/>
                    </a:p>
                  </a:txBody>
                  <a:tcPr/>
                </a:tc>
                <a:tc>
                  <a:txBody>
                    <a:bodyPr/>
                    <a:lstStyle/>
                    <a:p>
                      <a:pPr algn="l" fontAlgn="b"/>
                      <a:endParaRPr lang="en-US" sz="15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5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5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5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5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5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5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15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ctr" fontAlgn="b"/>
                      <a:endParaRPr lang="en-US" sz="1500" b="0" i="0" u="none" strike="noStrike" dirty="0">
                        <a:solidFill>
                          <a:srgbClr val="000000"/>
                        </a:solidFill>
                        <a:effectLst/>
                        <a:latin typeface="Aptos Narrow" panose="020B0004020202020204" pitchFamily="34" charset="0"/>
                      </a:endParaRPr>
                    </a:p>
                  </a:txBody>
                  <a:tcPr marL="7620" marR="7620" marT="7620" marB="0" anchor="ctr"/>
                </a:tc>
                <a:extLst>
                  <a:ext uri="{0D108BD9-81ED-4DB2-BD59-A6C34878D82A}">
                    <a16:rowId xmlns:a16="http://schemas.microsoft.com/office/drawing/2014/main" val="3330101913"/>
                  </a:ext>
                </a:extLst>
              </a:tr>
              <a:tr h="306803">
                <a:tc>
                  <a:txBody>
                    <a:bodyPr/>
                    <a:lstStyle/>
                    <a:p>
                      <a:pPr algn="l" fontAlgn="b"/>
                      <a:r>
                        <a:rPr lang="en-US" sz="1600" b="1" u="none" strike="noStrike" dirty="0">
                          <a:effectLst/>
                        </a:rPr>
                        <a:t>MBA/MSF R</a:t>
                      </a:r>
                      <a:endParaRPr lang="en-US" sz="1600" b="1" i="0" u="none" strike="noStrike" dirty="0">
                        <a:solidFill>
                          <a:srgbClr val="000000"/>
                        </a:solidFill>
                        <a:effectLst/>
                        <a:latin typeface="Aptos Narrow" panose="020B0004020202020204" pitchFamily="34" charset="0"/>
                      </a:endParaRPr>
                    </a:p>
                  </a:txBody>
                  <a:tcPr marL="7620" marR="7620" marT="7620" marB="0" anchor="b">
                    <a:solidFill>
                      <a:schemeClr val="accent3">
                        <a:lumMod val="40000"/>
                        <a:lumOff val="60000"/>
                      </a:schemeClr>
                    </a:solidFill>
                  </a:tcPr>
                </a:tc>
                <a:tc>
                  <a:txBody>
                    <a:bodyPr/>
                    <a:lstStyle/>
                    <a:p>
                      <a:pPr algn="l" fontAlgn="b"/>
                      <a:r>
                        <a:rPr lang="en-US" sz="1500" b="1" u="none" strike="noStrike" dirty="0">
                          <a:effectLst/>
                        </a:rPr>
                        <a:t> $      4,480 </a:t>
                      </a:r>
                      <a:endParaRPr lang="en-US" sz="1500" b="1" i="0" u="none" strike="noStrike" dirty="0">
                        <a:solidFill>
                          <a:srgbClr val="000000"/>
                        </a:solidFill>
                        <a:effectLst/>
                        <a:latin typeface="Aptos Narrow" panose="020B0004020202020204" pitchFamily="34" charset="0"/>
                      </a:endParaRPr>
                    </a:p>
                  </a:txBody>
                  <a:tcPr marL="7620" marR="7620" marT="7620" marB="0" anchor="b">
                    <a:solidFill>
                      <a:schemeClr val="accent3">
                        <a:lumMod val="40000"/>
                        <a:lumOff val="60000"/>
                      </a:schemeClr>
                    </a:solidFill>
                  </a:tcPr>
                </a:tc>
                <a:tc>
                  <a:txBody>
                    <a:bodyPr/>
                    <a:lstStyle/>
                    <a:p>
                      <a:pPr algn="l" fontAlgn="b"/>
                      <a:r>
                        <a:rPr lang="en-US" sz="1500" b="1" u="none" strike="noStrike">
                          <a:effectLst/>
                        </a:rPr>
                        <a:t> $  15,698 </a:t>
                      </a:r>
                      <a:endParaRPr lang="en-US" sz="1500" b="1" i="0" u="none" strike="noStrike">
                        <a:solidFill>
                          <a:srgbClr val="000000"/>
                        </a:solidFill>
                        <a:effectLst/>
                        <a:latin typeface="Aptos Narrow" panose="020B0004020202020204" pitchFamily="34" charset="0"/>
                      </a:endParaRPr>
                    </a:p>
                  </a:txBody>
                  <a:tcPr marL="7620" marR="7620" marT="7620" marB="0" anchor="b">
                    <a:solidFill>
                      <a:schemeClr val="accent3">
                        <a:lumMod val="40000"/>
                        <a:lumOff val="60000"/>
                      </a:schemeClr>
                    </a:solidFill>
                  </a:tcPr>
                </a:tc>
                <a:tc>
                  <a:txBody>
                    <a:bodyPr/>
                    <a:lstStyle/>
                    <a:p>
                      <a:pPr algn="l" fontAlgn="b"/>
                      <a:r>
                        <a:rPr lang="en-US" sz="1500" b="1" u="none" strike="noStrike">
                          <a:effectLst/>
                        </a:rPr>
                        <a:t> $  15,698 </a:t>
                      </a:r>
                      <a:endParaRPr lang="en-US" sz="1500" b="1" i="0" u="none" strike="noStrike">
                        <a:solidFill>
                          <a:srgbClr val="000000"/>
                        </a:solidFill>
                        <a:effectLst/>
                        <a:latin typeface="Aptos Narrow" panose="020B0004020202020204" pitchFamily="34" charset="0"/>
                      </a:endParaRPr>
                    </a:p>
                  </a:txBody>
                  <a:tcPr marL="7620" marR="7620" marT="7620" marB="0" anchor="b">
                    <a:solidFill>
                      <a:schemeClr val="accent3">
                        <a:lumMod val="40000"/>
                        <a:lumOff val="60000"/>
                      </a:schemeClr>
                    </a:solidFill>
                  </a:tcPr>
                </a:tc>
                <a:tc>
                  <a:txBody>
                    <a:bodyPr/>
                    <a:lstStyle/>
                    <a:p>
                      <a:pPr algn="l" fontAlgn="b"/>
                      <a:r>
                        <a:rPr lang="en-US" sz="1500" b="1" u="none" strike="noStrike" dirty="0">
                          <a:effectLst/>
                        </a:rPr>
                        <a:t> $            15,698 </a:t>
                      </a:r>
                      <a:endParaRPr lang="en-US" sz="1500" b="1" i="0" u="none" strike="noStrike" dirty="0">
                        <a:solidFill>
                          <a:srgbClr val="000000"/>
                        </a:solidFill>
                        <a:effectLst/>
                        <a:latin typeface="Aptos Narrow" panose="020B0004020202020204" pitchFamily="34" charset="0"/>
                      </a:endParaRPr>
                    </a:p>
                  </a:txBody>
                  <a:tcPr marL="7620" marR="7620" marT="7620" marB="0" anchor="b">
                    <a:solidFill>
                      <a:schemeClr val="accent3">
                        <a:lumMod val="40000"/>
                        <a:lumOff val="60000"/>
                      </a:schemeClr>
                    </a:solidFill>
                  </a:tcPr>
                </a:tc>
                <a:tc>
                  <a:txBody>
                    <a:bodyPr/>
                    <a:lstStyle/>
                    <a:p>
                      <a:pPr algn="l" fontAlgn="b"/>
                      <a:endParaRPr lang="en-US" sz="1500" b="1" i="0" u="none" strike="noStrike">
                        <a:solidFill>
                          <a:srgbClr val="000000"/>
                        </a:solidFill>
                        <a:effectLst/>
                        <a:latin typeface="Aptos Narrow" panose="020B0004020202020204" pitchFamily="34" charset="0"/>
                      </a:endParaRPr>
                    </a:p>
                  </a:txBody>
                  <a:tcPr marL="7620" marR="7620" marT="7620" marB="0" anchor="b">
                    <a:solidFill>
                      <a:schemeClr val="accent3">
                        <a:lumMod val="40000"/>
                        <a:lumOff val="60000"/>
                      </a:schemeClr>
                    </a:solidFill>
                  </a:tcPr>
                </a:tc>
                <a:tc>
                  <a:txBody>
                    <a:bodyPr/>
                    <a:lstStyle/>
                    <a:p>
                      <a:pPr algn="l" fontAlgn="b"/>
                      <a:r>
                        <a:rPr lang="en-US" sz="1500" b="1" u="none" strike="noStrike">
                          <a:effectLst/>
                        </a:rPr>
                        <a:t> $  11,218 </a:t>
                      </a:r>
                      <a:endParaRPr lang="en-US" sz="1500" b="1" i="0" u="none" strike="noStrike">
                        <a:solidFill>
                          <a:srgbClr val="000000"/>
                        </a:solidFill>
                        <a:effectLst/>
                        <a:latin typeface="Aptos Narrow" panose="020B0004020202020204" pitchFamily="34" charset="0"/>
                      </a:endParaRPr>
                    </a:p>
                  </a:txBody>
                  <a:tcPr marL="7620" marR="7620" marT="7620" marB="0" anchor="b">
                    <a:solidFill>
                      <a:schemeClr val="accent3">
                        <a:lumMod val="40000"/>
                        <a:lumOff val="60000"/>
                      </a:schemeClr>
                    </a:solidFill>
                  </a:tcPr>
                </a:tc>
                <a:tc>
                  <a:txBody>
                    <a:bodyPr/>
                    <a:lstStyle/>
                    <a:p>
                      <a:pPr algn="l" fontAlgn="b"/>
                      <a:r>
                        <a:rPr lang="en-US" sz="1500" b="1" u="none" strike="noStrike">
                          <a:effectLst/>
                        </a:rPr>
                        <a:t> $    11,218 </a:t>
                      </a:r>
                      <a:endParaRPr lang="en-US" sz="1500" b="1" i="0" u="none" strike="noStrike">
                        <a:solidFill>
                          <a:srgbClr val="000000"/>
                        </a:solidFill>
                        <a:effectLst/>
                        <a:latin typeface="Aptos Narrow" panose="020B0004020202020204" pitchFamily="34" charset="0"/>
                      </a:endParaRPr>
                    </a:p>
                  </a:txBody>
                  <a:tcPr marL="7620" marR="7620" marT="7620" marB="0" anchor="b">
                    <a:solidFill>
                      <a:schemeClr val="accent3">
                        <a:lumMod val="40000"/>
                        <a:lumOff val="60000"/>
                      </a:schemeClr>
                    </a:solidFill>
                  </a:tcPr>
                </a:tc>
                <a:tc>
                  <a:txBody>
                    <a:bodyPr/>
                    <a:lstStyle/>
                    <a:p>
                      <a:pPr algn="l" fontAlgn="b"/>
                      <a:r>
                        <a:rPr lang="en-US" sz="1500" b="1" u="none" strike="noStrike" dirty="0">
                          <a:effectLst/>
                        </a:rPr>
                        <a:t> $  11,218 </a:t>
                      </a:r>
                      <a:endParaRPr lang="en-US" sz="1500" b="1" i="0" u="none" strike="noStrike" dirty="0">
                        <a:solidFill>
                          <a:srgbClr val="000000"/>
                        </a:solidFill>
                        <a:effectLst/>
                        <a:latin typeface="Aptos Narrow" panose="020B0004020202020204" pitchFamily="34" charset="0"/>
                      </a:endParaRPr>
                    </a:p>
                  </a:txBody>
                  <a:tcPr marL="7620" marR="7620" marT="7620" marB="0" anchor="b">
                    <a:solidFill>
                      <a:schemeClr val="accent3">
                        <a:lumMod val="40000"/>
                        <a:lumOff val="60000"/>
                      </a:schemeClr>
                    </a:solidFill>
                  </a:tcPr>
                </a:tc>
                <a:tc>
                  <a:txBody>
                    <a:bodyPr/>
                    <a:lstStyle/>
                    <a:p>
                      <a:pPr algn="l" fontAlgn="b"/>
                      <a:r>
                        <a:rPr lang="en-US" sz="1500" b="1" u="none" strike="noStrike" dirty="0">
                          <a:effectLst/>
                        </a:rPr>
                        <a:t> $      85,228 </a:t>
                      </a:r>
                      <a:endParaRPr lang="en-US" sz="1500" b="1" i="0" u="none" strike="noStrike" dirty="0">
                        <a:solidFill>
                          <a:srgbClr val="000000"/>
                        </a:solidFill>
                        <a:effectLst/>
                        <a:latin typeface="Aptos Narrow" panose="020B0004020202020204" pitchFamily="34" charset="0"/>
                      </a:endParaRPr>
                    </a:p>
                  </a:txBody>
                  <a:tcPr marL="7620" marR="7620" marT="7620" marB="0" anchor="b">
                    <a:solidFill>
                      <a:schemeClr val="accent3">
                        <a:lumMod val="40000"/>
                        <a:lumOff val="60000"/>
                      </a:schemeClr>
                    </a:solidFill>
                  </a:tcPr>
                </a:tc>
                <a:tc>
                  <a:txBody>
                    <a:bodyPr/>
                    <a:lstStyle/>
                    <a:p>
                      <a:pPr algn="ctr" fontAlgn="b"/>
                      <a:endParaRPr lang="en-US" sz="1500" b="1" i="0" u="none" strike="noStrike" dirty="0">
                        <a:solidFill>
                          <a:srgbClr val="000000"/>
                        </a:solidFill>
                        <a:effectLst/>
                        <a:latin typeface="Aptos Narrow" panose="020B0004020202020204" pitchFamily="34" charset="0"/>
                      </a:endParaRPr>
                    </a:p>
                  </a:txBody>
                  <a:tcPr marL="7620" marR="7620" marT="7620" marB="0" anchor="ctr">
                    <a:solidFill>
                      <a:schemeClr val="accent3">
                        <a:lumMod val="40000"/>
                        <a:lumOff val="60000"/>
                      </a:schemeClr>
                    </a:solidFill>
                  </a:tcPr>
                </a:tc>
                <a:extLst>
                  <a:ext uri="{0D108BD9-81ED-4DB2-BD59-A6C34878D82A}">
                    <a16:rowId xmlns:a16="http://schemas.microsoft.com/office/drawing/2014/main" val="1919909048"/>
                  </a:ext>
                </a:extLst>
              </a:tr>
              <a:tr h="306803">
                <a:tc>
                  <a:txBody>
                    <a:bodyPr/>
                    <a:lstStyle/>
                    <a:p>
                      <a:pPr algn="l" fontAlgn="b"/>
                      <a:r>
                        <a:rPr lang="en-US" sz="1600" b="1" u="none" strike="noStrike" dirty="0">
                          <a:effectLst/>
                        </a:rPr>
                        <a:t>MBA/MSF NR</a:t>
                      </a:r>
                      <a:endParaRPr lang="en-US" sz="1600" b="1" i="0" u="none" strike="noStrike" dirty="0">
                        <a:solidFill>
                          <a:srgbClr val="000000"/>
                        </a:solidFill>
                        <a:effectLst/>
                        <a:latin typeface="Aptos Narrow" panose="020B0004020202020204" pitchFamily="34" charset="0"/>
                      </a:endParaRPr>
                    </a:p>
                  </a:txBody>
                  <a:tcPr marL="7620" marR="7620" marT="7620" marB="0" anchor="b">
                    <a:solidFill>
                      <a:schemeClr val="accent3">
                        <a:lumMod val="40000"/>
                        <a:lumOff val="60000"/>
                      </a:schemeClr>
                    </a:solidFill>
                  </a:tcPr>
                </a:tc>
                <a:tc>
                  <a:txBody>
                    <a:bodyPr/>
                    <a:lstStyle/>
                    <a:p>
                      <a:pPr algn="l" fontAlgn="b"/>
                      <a:r>
                        <a:rPr lang="en-US" sz="1500" b="1" u="none" strike="noStrike" dirty="0">
                          <a:effectLst/>
                        </a:rPr>
                        <a:t> $      5,873 </a:t>
                      </a:r>
                      <a:endParaRPr lang="en-US" sz="1500" b="1" i="0" u="none" strike="noStrike" dirty="0">
                        <a:solidFill>
                          <a:srgbClr val="000000"/>
                        </a:solidFill>
                        <a:effectLst/>
                        <a:latin typeface="Aptos Narrow" panose="020B0004020202020204" pitchFamily="34" charset="0"/>
                      </a:endParaRPr>
                    </a:p>
                  </a:txBody>
                  <a:tcPr marL="7620" marR="7620" marT="7620" marB="0" anchor="b">
                    <a:solidFill>
                      <a:schemeClr val="accent3">
                        <a:lumMod val="40000"/>
                        <a:lumOff val="60000"/>
                      </a:schemeClr>
                    </a:solidFill>
                  </a:tcPr>
                </a:tc>
                <a:tc>
                  <a:txBody>
                    <a:bodyPr/>
                    <a:lstStyle/>
                    <a:p>
                      <a:pPr algn="l" fontAlgn="b"/>
                      <a:r>
                        <a:rPr lang="en-US" sz="1500" b="1" u="none" strike="noStrike" dirty="0">
                          <a:effectLst/>
                        </a:rPr>
                        <a:t> $  21,497 </a:t>
                      </a:r>
                      <a:endParaRPr lang="en-US" sz="1500" b="1" i="0" u="none" strike="noStrike" dirty="0">
                        <a:solidFill>
                          <a:srgbClr val="000000"/>
                        </a:solidFill>
                        <a:effectLst/>
                        <a:latin typeface="Aptos Narrow" panose="020B0004020202020204" pitchFamily="34" charset="0"/>
                      </a:endParaRPr>
                    </a:p>
                  </a:txBody>
                  <a:tcPr marL="7620" marR="7620" marT="7620" marB="0" anchor="b">
                    <a:solidFill>
                      <a:schemeClr val="accent3">
                        <a:lumMod val="40000"/>
                        <a:lumOff val="60000"/>
                      </a:schemeClr>
                    </a:solidFill>
                  </a:tcPr>
                </a:tc>
                <a:tc>
                  <a:txBody>
                    <a:bodyPr/>
                    <a:lstStyle/>
                    <a:p>
                      <a:pPr algn="l" fontAlgn="b"/>
                      <a:r>
                        <a:rPr lang="en-US" sz="1500" b="1" u="none" strike="noStrike" dirty="0">
                          <a:effectLst/>
                        </a:rPr>
                        <a:t> $  21,497 </a:t>
                      </a:r>
                      <a:endParaRPr lang="en-US" sz="1500" b="1" i="0" u="none" strike="noStrike" dirty="0">
                        <a:solidFill>
                          <a:srgbClr val="000000"/>
                        </a:solidFill>
                        <a:effectLst/>
                        <a:latin typeface="Aptos Narrow" panose="020B0004020202020204" pitchFamily="34" charset="0"/>
                      </a:endParaRPr>
                    </a:p>
                  </a:txBody>
                  <a:tcPr marL="7620" marR="7620" marT="7620" marB="0" anchor="b">
                    <a:solidFill>
                      <a:schemeClr val="accent3">
                        <a:lumMod val="40000"/>
                        <a:lumOff val="60000"/>
                      </a:schemeClr>
                    </a:solidFill>
                  </a:tcPr>
                </a:tc>
                <a:tc>
                  <a:txBody>
                    <a:bodyPr/>
                    <a:lstStyle/>
                    <a:p>
                      <a:pPr algn="l" fontAlgn="b"/>
                      <a:r>
                        <a:rPr lang="en-US" sz="1500" b="1" u="none" strike="noStrike" dirty="0">
                          <a:effectLst/>
                        </a:rPr>
                        <a:t> $            21,497 </a:t>
                      </a:r>
                      <a:endParaRPr lang="en-US" sz="1500" b="1" i="0" u="none" strike="noStrike" dirty="0">
                        <a:solidFill>
                          <a:srgbClr val="000000"/>
                        </a:solidFill>
                        <a:effectLst/>
                        <a:latin typeface="Aptos Narrow" panose="020B0004020202020204" pitchFamily="34" charset="0"/>
                      </a:endParaRPr>
                    </a:p>
                  </a:txBody>
                  <a:tcPr marL="7620" marR="7620" marT="7620" marB="0" anchor="b">
                    <a:solidFill>
                      <a:schemeClr val="accent3">
                        <a:lumMod val="40000"/>
                        <a:lumOff val="60000"/>
                      </a:schemeClr>
                    </a:solidFill>
                  </a:tcPr>
                </a:tc>
                <a:tc>
                  <a:txBody>
                    <a:bodyPr/>
                    <a:lstStyle/>
                    <a:p>
                      <a:pPr algn="l" fontAlgn="b"/>
                      <a:endParaRPr lang="en-US" sz="1500" b="1" i="0" u="none" strike="noStrike" dirty="0">
                        <a:solidFill>
                          <a:srgbClr val="000000"/>
                        </a:solidFill>
                        <a:effectLst/>
                        <a:latin typeface="Aptos Narrow" panose="020B0004020202020204" pitchFamily="34" charset="0"/>
                      </a:endParaRPr>
                    </a:p>
                  </a:txBody>
                  <a:tcPr marL="7620" marR="7620" marT="7620" marB="0" anchor="b">
                    <a:solidFill>
                      <a:schemeClr val="accent3">
                        <a:lumMod val="40000"/>
                        <a:lumOff val="60000"/>
                      </a:schemeClr>
                    </a:solidFill>
                  </a:tcPr>
                </a:tc>
                <a:tc>
                  <a:txBody>
                    <a:bodyPr/>
                    <a:lstStyle/>
                    <a:p>
                      <a:pPr algn="l" fontAlgn="b"/>
                      <a:r>
                        <a:rPr lang="en-US" sz="1500" b="1" u="none" strike="noStrike" dirty="0">
                          <a:effectLst/>
                        </a:rPr>
                        <a:t> $  15,624 </a:t>
                      </a:r>
                      <a:endParaRPr lang="en-US" sz="1500" b="1" i="0" u="none" strike="noStrike" dirty="0">
                        <a:solidFill>
                          <a:srgbClr val="000000"/>
                        </a:solidFill>
                        <a:effectLst/>
                        <a:latin typeface="Aptos Narrow" panose="020B0004020202020204" pitchFamily="34" charset="0"/>
                      </a:endParaRPr>
                    </a:p>
                  </a:txBody>
                  <a:tcPr marL="7620" marR="7620" marT="7620" marB="0" anchor="b">
                    <a:solidFill>
                      <a:schemeClr val="accent3">
                        <a:lumMod val="40000"/>
                        <a:lumOff val="60000"/>
                      </a:schemeClr>
                    </a:solidFill>
                  </a:tcPr>
                </a:tc>
                <a:tc>
                  <a:txBody>
                    <a:bodyPr/>
                    <a:lstStyle/>
                    <a:p>
                      <a:pPr algn="l" fontAlgn="b"/>
                      <a:r>
                        <a:rPr lang="en-US" sz="1500" b="1" u="none" strike="noStrike" dirty="0">
                          <a:effectLst/>
                        </a:rPr>
                        <a:t> $    15,624 </a:t>
                      </a:r>
                      <a:endParaRPr lang="en-US" sz="1500" b="1" i="0" u="none" strike="noStrike" dirty="0">
                        <a:solidFill>
                          <a:srgbClr val="000000"/>
                        </a:solidFill>
                        <a:effectLst/>
                        <a:latin typeface="Aptos Narrow" panose="020B0004020202020204" pitchFamily="34" charset="0"/>
                      </a:endParaRPr>
                    </a:p>
                  </a:txBody>
                  <a:tcPr marL="7620" marR="7620" marT="7620" marB="0" anchor="b">
                    <a:solidFill>
                      <a:schemeClr val="accent3">
                        <a:lumMod val="40000"/>
                        <a:lumOff val="60000"/>
                      </a:schemeClr>
                    </a:solidFill>
                  </a:tcPr>
                </a:tc>
                <a:tc>
                  <a:txBody>
                    <a:bodyPr/>
                    <a:lstStyle/>
                    <a:p>
                      <a:pPr algn="l" fontAlgn="b"/>
                      <a:r>
                        <a:rPr lang="en-US" sz="1500" b="1" u="none" strike="noStrike" dirty="0">
                          <a:effectLst/>
                        </a:rPr>
                        <a:t> $  15,624 </a:t>
                      </a:r>
                      <a:endParaRPr lang="en-US" sz="1500" b="1" i="0" u="none" strike="noStrike" dirty="0">
                        <a:solidFill>
                          <a:srgbClr val="000000"/>
                        </a:solidFill>
                        <a:effectLst/>
                        <a:latin typeface="Aptos Narrow" panose="020B0004020202020204" pitchFamily="34" charset="0"/>
                      </a:endParaRPr>
                    </a:p>
                  </a:txBody>
                  <a:tcPr marL="7620" marR="7620" marT="7620" marB="0" anchor="b">
                    <a:solidFill>
                      <a:schemeClr val="accent3">
                        <a:lumMod val="40000"/>
                        <a:lumOff val="60000"/>
                      </a:schemeClr>
                    </a:solidFill>
                  </a:tcPr>
                </a:tc>
                <a:tc>
                  <a:txBody>
                    <a:bodyPr/>
                    <a:lstStyle/>
                    <a:p>
                      <a:pPr algn="l" fontAlgn="b"/>
                      <a:r>
                        <a:rPr lang="en-US" sz="1500" b="1" u="none" strike="noStrike" dirty="0">
                          <a:effectLst/>
                        </a:rPr>
                        <a:t> $    117,236 </a:t>
                      </a:r>
                      <a:endParaRPr lang="en-US" sz="1500" b="1" i="0" u="none" strike="noStrike" dirty="0">
                        <a:solidFill>
                          <a:srgbClr val="000000"/>
                        </a:solidFill>
                        <a:effectLst/>
                        <a:latin typeface="Aptos Narrow" panose="020B0004020202020204" pitchFamily="34" charset="0"/>
                      </a:endParaRPr>
                    </a:p>
                  </a:txBody>
                  <a:tcPr marL="7620" marR="7620" marT="7620" marB="0" anchor="b">
                    <a:solidFill>
                      <a:schemeClr val="accent3">
                        <a:lumMod val="40000"/>
                        <a:lumOff val="60000"/>
                      </a:schemeClr>
                    </a:solidFill>
                  </a:tcPr>
                </a:tc>
                <a:tc>
                  <a:txBody>
                    <a:bodyPr/>
                    <a:lstStyle/>
                    <a:p>
                      <a:pPr algn="ctr" fontAlgn="b"/>
                      <a:endParaRPr lang="en-US" sz="1500" b="1" i="0" u="none" strike="noStrike" dirty="0">
                        <a:solidFill>
                          <a:srgbClr val="000000"/>
                        </a:solidFill>
                        <a:effectLst/>
                        <a:latin typeface="Aptos Narrow" panose="020B0004020202020204" pitchFamily="34" charset="0"/>
                      </a:endParaRPr>
                    </a:p>
                  </a:txBody>
                  <a:tcPr marL="7620" marR="7620" marT="7620" marB="0" anchor="ctr">
                    <a:solidFill>
                      <a:schemeClr val="accent3">
                        <a:lumMod val="40000"/>
                        <a:lumOff val="60000"/>
                      </a:schemeClr>
                    </a:solidFill>
                  </a:tcPr>
                </a:tc>
                <a:extLst>
                  <a:ext uri="{0D108BD9-81ED-4DB2-BD59-A6C34878D82A}">
                    <a16:rowId xmlns:a16="http://schemas.microsoft.com/office/drawing/2014/main" val="3573855166"/>
                  </a:ext>
                </a:extLst>
              </a:tr>
            </a:tbl>
          </a:graphicData>
        </a:graphic>
      </p:graphicFrame>
    </p:spTree>
    <p:extLst>
      <p:ext uri="{BB962C8B-B14F-4D97-AF65-F5344CB8AC3E}">
        <p14:creationId xmlns:p14="http://schemas.microsoft.com/office/powerpoint/2010/main" val="288308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0710FD-B3E7-4A0C-E327-99551D519B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15E829-AA82-0454-921C-1798ACD561D3}"/>
              </a:ext>
            </a:extLst>
          </p:cNvPr>
          <p:cNvSpPr>
            <a:spLocks noGrp="1"/>
          </p:cNvSpPr>
          <p:nvPr>
            <p:ph type="ctrTitle"/>
          </p:nvPr>
        </p:nvSpPr>
        <p:spPr>
          <a:xfrm>
            <a:off x="742949" y="520764"/>
            <a:ext cx="10706102" cy="639785"/>
          </a:xfrm>
        </p:spPr>
        <p:txBody>
          <a:bodyPr/>
          <a:lstStyle/>
          <a:p>
            <a:r>
              <a:rPr lang="en-US" dirty="0"/>
              <a:t>Benefits </a:t>
            </a:r>
            <a:r>
              <a:rPr lang="en-US"/>
              <a:t>of moving to one option</a:t>
            </a:r>
            <a:endParaRPr lang="en-US" dirty="0"/>
          </a:p>
        </p:txBody>
      </p:sp>
      <p:sp>
        <p:nvSpPr>
          <p:cNvPr id="3" name="Text Placeholder 2">
            <a:extLst>
              <a:ext uri="{FF2B5EF4-FFF2-40B4-BE49-F238E27FC236}">
                <a16:creationId xmlns:a16="http://schemas.microsoft.com/office/drawing/2014/main" id="{039FD8A4-D4D5-0051-ECCA-25D905BF203C}"/>
              </a:ext>
            </a:extLst>
          </p:cNvPr>
          <p:cNvSpPr>
            <a:spLocks noGrp="1"/>
          </p:cNvSpPr>
          <p:nvPr>
            <p:ph type="body" sz="quarter" idx="10"/>
          </p:nvPr>
        </p:nvSpPr>
        <p:spPr>
          <a:xfrm>
            <a:off x="742949" y="1554919"/>
            <a:ext cx="10259347" cy="5054165"/>
          </a:xfrm>
        </p:spPr>
        <p:txBody>
          <a:bodyPr>
            <a:normAutofit/>
          </a:bodyPr>
          <a:lstStyle/>
          <a:p>
            <a:pPr marL="285750" marR="0" indent="-285750">
              <a:lnSpc>
                <a:spcPct val="107000"/>
              </a:lnSpc>
              <a:spcAft>
                <a:spcPts val="800"/>
              </a:spcAft>
              <a:buFont typeface="Arial" panose="020B0604020202020204" pitchFamily="34" charset="0"/>
              <a:buChar char="•"/>
            </a:pPr>
            <a:r>
              <a:rPr lang="en-US" sz="2000" dirty="0">
                <a:effectLst/>
                <a:ea typeface="Source Sans Pro" panose="020B0503030403020204" pitchFamily="34" charset="0"/>
                <a:cs typeface="Arial" panose="020B0604020202020204" pitchFamily="34" charset="0"/>
              </a:rPr>
              <a:t>Easier to explain during recruitment and admission process.</a:t>
            </a:r>
            <a:endParaRPr lang="en-US" sz="2000" dirty="0">
              <a:ea typeface="Source Sans Pro" panose="020B0503030403020204" pitchFamily="34" charset="0"/>
              <a:cs typeface="Arial" panose="020B0604020202020204" pitchFamily="34" charset="0"/>
            </a:endParaRPr>
          </a:p>
          <a:p>
            <a:pPr marL="285750" marR="0" indent="-285750">
              <a:lnSpc>
                <a:spcPct val="107000"/>
              </a:lnSpc>
              <a:spcAft>
                <a:spcPts val="800"/>
              </a:spcAft>
              <a:buFont typeface="Arial" panose="020B0604020202020204" pitchFamily="34" charset="0"/>
              <a:buChar char="•"/>
            </a:pPr>
            <a:r>
              <a:rPr lang="en-US" sz="2000" dirty="0">
                <a:effectLst/>
                <a:ea typeface="Source Sans Pro" panose="020B0503030403020204" pitchFamily="34" charset="0"/>
                <a:cs typeface="Arial" panose="020B0604020202020204" pitchFamily="34" charset="0"/>
              </a:rPr>
              <a:t>Easier for students to plan</a:t>
            </a:r>
            <a:r>
              <a:rPr lang="en-US" sz="2000" dirty="0">
                <a:ea typeface="Source Sans Pro" panose="020B0503030403020204" pitchFamily="34" charset="0"/>
                <a:cs typeface="Arial" panose="020B0604020202020204" pitchFamily="34" charset="0"/>
              </a:rPr>
              <a:t> financially how to get both degrees and they still have the option of starting in first or second summer.</a:t>
            </a:r>
            <a:endParaRPr lang="en-US" sz="2000" dirty="0">
              <a:effectLst/>
              <a:ea typeface="Source Sans Pro" panose="020B0503030403020204" pitchFamily="34" charset="0"/>
              <a:cs typeface="Arial" panose="020B0604020202020204" pitchFamily="34" charset="0"/>
            </a:endParaRPr>
          </a:p>
          <a:p>
            <a:pPr marL="285750" marR="0" indent="-285750">
              <a:lnSpc>
                <a:spcPct val="107000"/>
              </a:lnSpc>
              <a:spcAft>
                <a:spcPts val="800"/>
              </a:spcAft>
              <a:buFont typeface="Arial" panose="020B0604020202020204" pitchFamily="34" charset="0"/>
              <a:buChar char="•"/>
            </a:pPr>
            <a:r>
              <a:rPr lang="en-US" sz="2000" dirty="0">
                <a:effectLst/>
                <a:ea typeface="Source Sans Pro" panose="020B0503030403020204" pitchFamily="34" charset="0"/>
                <a:cs typeface="Arial" panose="020B0604020202020204" pitchFamily="34" charset="0"/>
              </a:rPr>
              <a:t>Ensures students are charged correctly.</a:t>
            </a:r>
          </a:p>
          <a:p>
            <a:pPr marL="285750" marR="0" indent="-285750">
              <a:lnSpc>
                <a:spcPct val="107000"/>
              </a:lnSpc>
              <a:spcAft>
                <a:spcPts val="800"/>
              </a:spcAft>
              <a:buFont typeface="Arial" panose="020B0604020202020204" pitchFamily="34" charset="0"/>
              <a:buChar char="•"/>
            </a:pPr>
            <a:r>
              <a:rPr lang="en-US" sz="2000" dirty="0">
                <a:ea typeface="Source Sans Pro" panose="020B0503030403020204" pitchFamily="34" charset="0"/>
                <a:cs typeface="Arial" panose="020B0604020202020204" pitchFamily="34" charset="0"/>
              </a:rPr>
              <a:t>Clear process for college, and university units such as Division of Graduate Studies and the Registrar’s Office.</a:t>
            </a:r>
            <a:endParaRPr lang="en-US" sz="2000" dirty="0">
              <a:effectLst/>
              <a:ea typeface="Source Sans Pro" panose="020B0503030403020204" pitchFamily="34" charset="0"/>
              <a:cs typeface="Arial" panose="020B0604020202020204" pitchFamily="34" charset="0"/>
            </a:endParaRPr>
          </a:p>
        </p:txBody>
      </p:sp>
    </p:spTree>
    <p:extLst>
      <p:ext uri="{BB962C8B-B14F-4D97-AF65-F5344CB8AC3E}">
        <p14:creationId xmlns:p14="http://schemas.microsoft.com/office/powerpoint/2010/main" val="1020365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06DA8-BED4-2A40-E87E-EFE5B88A9A23}"/>
              </a:ext>
            </a:extLst>
          </p:cNvPr>
          <p:cNvSpPr>
            <a:spLocks noGrp="1"/>
          </p:cNvSpPr>
          <p:nvPr>
            <p:ph type="title" idx="4294967295"/>
          </p:nvPr>
        </p:nvSpPr>
        <p:spPr>
          <a:xfrm>
            <a:off x="0" y="-1325563"/>
            <a:ext cx="12192000" cy="815975"/>
          </a:xfrm>
          <a:prstGeom prst="rect">
            <a:avLst/>
          </a:prstGeom>
        </p:spPr>
        <p:txBody>
          <a:bodyPr anchor="b"/>
          <a:lstStyle/>
          <a:p>
            <a:pPr algn="ctr"/>
            <a:r>
              <a:rPr lang="en-US" sz="1800" dirty="0"/>
              <a:t>Closing Slide with the University of Oregon Logo</a:t>
            </a:r>
          </a:p>
        </p:txBody>
      </p:sp>
    </p:spTree>
    <p:extLst>
      <p:ext uri="{BB962C8B-B14F-4D97-AF65-F5344CB8AC3E}">
        <p14:creationId xmlns:p14="http://schemas.microsoft.com/office/powerpoint/2010/main" val="4288340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EA4D5E-D759-F20E-1E9F-266F223F8EF8}"/>
              </a:ext>
            </a:extLst>
          </p:cNvPr>
          <p:cNvSpPr>
            <a:spLocks noGrp="1"/>
          </p:cNvSpPr>
          <p:nvPr>
            <p:ph type="ctrTitle"/>
          </p:nvPr>
        </p:nvSpPr>
        <p:spPr/>
        <p:txBody>
          <a:bodyPr/>
          <a:lstStyle/>
          <a:p>
            <a:r>
              <a:rPr lang="en-US" dirty="0"/>
              <a:t>Lundquist College of Business – Proposed Increase to Differential Tuition</a:t>
            </a:r>
          </a:p>
        </p:txBody>
      </p:sp>
      <p:sp>
        <p:nvSpPr>
          <p:cNvPr id="5" name="Text Placeholder 4">
            <a:extLst>
              <a:ext uri="{FF2B5EF4-FFF2-40B4-BE49-F238E27FC236}">
                <a16:creationId xmlns:a16="http://schemas.microsoft.com/office/drawing/2014/main" id="{B761D9D8-0C16-557E-356B-88ABAE81C441}"/>
              </a:ext>
            </a:extLst>
          </p:cNvPr>
          <p:cNvSpPr>
            <a:spLocks noGrp="1"/>
          </p:cNvSpPr>
          <p:nvPr>
            <p:ph type="body" sz="quarter" idx="10"/>
          </p:nvPr>
        </p:nvSpPr>
        <p:spPr>
          <a:xfrm>
            <a:off x="742950" y="2274497"/>
            <a:ext cx="10706102" cy="4133634"/>
          </a:xfrm>
        </p:spPr>
        <p:txBody>
          <a:bodyPr>
            <a:normAutofit/>
          </a:bodyPr>
          <a:lstStyle/>
          <a:p>
            <a:pPr marL="342900" indent="-342900">
              <a:buFont typeface="Arial" panose="020B0604020202020204" pitchFamily="34" charset="0"/>
              <a:buChar char="•"/>
            </a:pPr>
            <a:r>
              <a:rPr lang="en-US" sz="2000" dirty="0">
                <a:ea typeface="Source Sans Pro" panose="020B0503030403020204" pitchFamily="34" charset="0"/>
              </a:rPr>
              <a:t>Original differential tuition was implemented in AY2018/2019 and has not been increased since.</a:t>
            </a:r>
          </a:p>
          <a:p>
            <a:pPr marL="342900" indent="-342900">
              <a:buFont typeface="Arial" panose="020B0604020202020204" pitchFamily="34" charset="0"/>
              <a:buChar char="•"/>
            </a:pPr>
            <a:r>
              <a:rPr lang="en-US" sz="1800" kern="100" dirty="0">
                <a:effectLst/>
                <a:ea typeface="Source Sans Pro" panose="020B0503030403020204" pitchFamily="34" charset="0"/>
                <a:cs typeface="Arial" panose="020B0604020202020204" pitchFamily="34" charset="0"/>
              </a:rPr>
              <a:t>While base tuition covers many essential operating costs, it falls short of funding the strategic enhancements required to maintain excellence in a rapidly changing field, especially in providing the level of student services that students expect from a business education.</a:t>
            </a:r>
          </a:p>
          <a:p>
            <a:pPr marL="1143000" lvl="1"/>
            <a:r>
              <a:rPr lang="en-US" sz="1800" dirty="0">
                <a:ea typeface="Source Sans Pro" panose="020B0503030403020204" pitchFamily="34" charset="0"/>
              </a:rPr>
              <a:t>Academic Advising</a:t>
            </a:r>
          </a:p>
          <a:p>
            <a:pPr marL="1143000" lvl="1"/>
            <a:r>
              <a:rPr lang="en-US" sz="1800" dirty="0">
                <a:ea typeface="Source Sans Pro" panose="020B0503030403020204" pitchFamily="34" charset="0"/>
              </a:rPr>
              <a:t>Career Readiness</a:t>
            </a:r>
          </a:p>
          <a:p>
            <a:pPr marL="1143000" lvl="1"/>
            <a:r>
              <a:rPr lang="en-US" sz="1800" dirty="0">
                <a:ea typeface="Source Sans Pro" panose="020B0503030403020204" pitchFamily="34" charset="0"/>
              </a:rPr>
              <a:t>Experiential Learning Opportunities</a:t>
            </a:r>
          </a:p>
          <a:p>
            <a:pPr marL="1143000" lvl="1"/>
            <a:r>
              <a:rPr lang="en-US" sz="1800" dirty="0">
                <a:ea typeface="Source Sans Pro" panose="020B0503030403020204" pitchFamily="34" charset="0"/>
              </a:rPr>
              <a:t>Industry Connections</a:t>
            </a:r>
          </a:p>
          <a:p>
            <a:pPr marL="342900" indent="-342900">
              <a:buFont typeface="Arial" panose="020B0604020202020204" pitchFamily="34" charset="0"/>
              <a:buChar char="•"/>
            </a:pPr>
            <a:r>
              <a:rPr lang="en-US" sz="2000" dirty="0">
                <a:ea typeface="Source Sans Pro" panose="020B0503030403020204" pitchFamily="34" charset="0"/>
              </a:rPr>
              <a:t>Proposing an increase from $20 per credit to $30 per credit.</a:t>
            </a:r>
          </a:p>
          <a:p>
            <a:pPr marL="342900" indent="-342900">
              <a:buFont typeface="Arial" panose="020B0604020202020204" pitchFamily="34" charset="0"/>
              <a:buChar char="•"/>
            </a:pPr>
            <a:r>
              <a:rPr lang="en-US" sz="2000" dirty="0">
                <a:ea typeface="Source Sans Pro" panose="020B0503030403020204" pitchFamily="34" charset="0"/>
              </a:rPr>
              <a:t>Impacts incoming cohort only.</a:t>
            </a:r>
          </a:p>
          <a:p>
            <a:endParaRPr lang="en-US" dirty="0"/>
          </a:p>
          <a:p>
            <a:endParaRPr lang="en-US" dirty="0"/>
          </a:p>
        </p:txBody>
      </p:sp>
    </p:spTree>
    <p:extLst>
      <p:ext uri="{BB962C8B-B14F-4D97-AF65-F5344CB8AC3E}">
        <p14:creationId xmlns:p14="http://schemas.microsoft.com/office/powerpoint/2010/main" val="2180055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D38845-BA58-D561-FCD6-116C7CDFAE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277860-40F0-AC7E-F9E9-2751C0F725FD}"/>
              </a:ext>
            </a:extLst>
          </p:cNvPr>
          <p:cNvSpPr>
            <a:spLocks noGrp="1"/>
          </p:cNvSpPr>
          <p:nvPr>
            <p:ph type="ctrTitle"/>
          </p:nvPr>
        </p:nvSpPr>
        <p:spPr>
          <a:xfrm>
            <a:off x="742950" y="404051"/>
            <a:ext cx="10706102" cy="639785"/>
          </a:xfrm>
        </p:spPr>
        <p:txBody>
          <a:bodyPr/>
          <a:lstStyle/>
          <a:p>
            <a:r>
              <a:rPr lang="en-US" dirty="0"/>
              <a:t>Rationale for Increasing Differential Tuition</a:t>
            </a:r>
          </a:p>
        </p:txBody>
      </p:sp>
      <p:sp>
        <p:nvSpPr>
          <p:cNvPr id="3" name="Text Placeholder 2">
            <a:extLst>
              <a:ext uri="{FF2B5EF4-FFF2-40B4-BE49-F238E27FC236}">
                <a16:creationId xmlns:a16="http://schemas.microsoft.com/office/drawing/2014/main" id="{455B0591-2AB9-2317-3CD4-8A903C19EDD4}"/>
              </a:ext>
            </a:extLst>
          </p:cNvPr>
          <p:cNvSpPr>
            <a:spLocks noGrp="1"/>
          </p:cNvSpPr>
          <p:nvPr>
            <p:ph type="body" sz="quarter" idx="10"/>
          </p:nvPr>
        </p:nvSpPr>
        <p:spPr>
          <a:xfrm>
            <a:off x="742950" y="1152689"/>
            <a:ext cx="10259347" cy="5301260"/>
          </a:xfrm>
        </p:spPr>
        <p:txBody>
          <a:bodyPr>
            <a:normAutofit fontScale="92500" lnSpcReduction="10000"/>
          </a:bodyPr>
          <a:lstStyle/>
          <a:p>
            <a:pPr marL="285750" marR="0" indent="-285750">
              <a:lnSpc>
                <a:spcPct val="107000"/>
              </a:lnSpc>
              <a:spcAft>
                <a:spcPts val="800"/>
              </a:spcAft>
              <a:buFont typeface="Arial" panose="020B0604020202020204" pitchFamily="34" charset="0"/>
              <a:buChar char="•"/>
            </a:pPr>
            <a:r>
              <a:rPr lang="en-US" sz="1800" kern="100" dirty="0">
                <a:effectLst/>
                <a:latin typeface="Aptos" panose="020B0004020202020204" pitchFamily="34" charset="0"/>
                <a:ea typeface="Aptos" panose="020B0004020202020204" pitchFamily="34" charset="0"/>
                <a:cs typeface="Arial" panose="020B0604020202020204" pitchFamily="34" charset="0"/>
              </a:rPr>
              <a:t>The motivation is simply to keep up with rising costs so that we can continue to provide the student success services enjoyed by our majors and all undergraduate students taking courses in Lundquist. </a:t>
            </a:r>
          </a:p>
          <a:p>
            <a:pPr marL="285750" marR="0" indent="-285750">
              <a:lnSpc>
                <a:spcPct val="107000"/>
              </a:lnSpc>
              <a:spcAft>
                <a:spcPts val="800"/>
              </a:spcAft>
              <a:buFont typeface="Arial" panose="020B0604020202020204" pitchFamily="34" charset="0"/>
              <a:buChar char="•"/>
            </a:pPr>
            <a:r>
              <a:rPr lang="en-US" sz="1800" kern="0" dirty="0">
                <a:effectLst/>
                <a:latin typeface="Aptos" panose="020B0004020202020204" pitchFamily="34" charset="0"/>
                <a:ea typeface="Times New Roman" panose="02020603050405020304" pitchFamily="18" charset="0"/>
                <a:cs typeface="Calibri" panose="020F0502020204030204" pitchFamily="34" charset="0"/>
              </a:rPr>
              <a:t>As shown, between FY22 and FY25 (estimated), SCH has grown by 30%, and costs for student services has grown by 35%. </a:t>
            </a:r>
          </a:p>
          <a:p>
            <a:pPr marL="285750" marR="0" indent="-285750">
              <a:lnSpc>
                <a:spcPct val="107000"/>
              </a:lnSpc>
              <a:spcAft>
                <a:spcPts val="800"/>
              </a:spcAft>
              <a:buFont typeface="Arial" panose="020B0604020202020204" pitchFamily="34" charset="0"/>
              <a:buChar char="•"/>
            </a:pPr>
            <a:endParaRPr lang="en-US" sz="1800" kern="0" dirty="0">
              <a:latin typeface="Aptos" panose="020B0004020202020204" pitchFamily="34" charset="0"/>
              <a:ea typeface="Aptos" panose="020B0004020202020204" pitchFamily="34" charset="0"/>
              <a:cs typeface="Calibri" panose="020F0502020204030204" pitchFamily="34" charset="0"/>
            </a:endParaRPr>
          </a:p>
          <a:p>
            <a:pPr marL="285750" marR="0" indent="-285750">
              <a:lnSpc>
                <a:spcPct val="107000"/>
              </a:lnSpc>
              <a:spcAft>
                <a:spcPts val="800"/>
              </a:spcAft>
              <a:buFont typeface="Arial" panose="020B0604020202020204" pitchFamily="34" charset="0"/>
              <a:buChar char="•"/>
            </a:pPr>
            <a:endParaRPr lang="en-US" sz="1800" kern="0" dirty="0">
              <a:effectLst/>
              <a:latin typeface="Aptos" panose="020B0004020202020204" pitchFamily="34" charset="0"/>
              <a:ea typeface="Aptos" panose="020B0004020202020204" pitchFamily="34" charset="0"/>
              <a:cs typeface="Calibri" panose="020F0502020204030204" pitchFamily="34" charset="0"/>
            </a:endParaRPr>
          </a:p>
          <a:p>
            <a:pPr marL="285750" marR="0" indent="-285750">
              <a:lnSpc>
                <a:spcPct val="107000"/>
              </a:lnSpc>
              <a:spcAft>
                <a:spcPts val="800"/>
              </a:spcAft>
              <a:buFont typeface="Arial" panose="020B0604020202020204" pitchFamily="34" charset="0"/>
              <a:buChar char="•"/>
            </a:pPr>
            <a:endParaRPr lang="en-US" sz="1800" kern="0" dirty="0">
              <a:latin typeface="Aptos" panose="020B0004020202020204" pitchFamily="34" charset="0"/>
              <a:ea typeface="Aptos" panose="020B0004020202020204" pitchFamily="34" charset="0"/>
              <a:cs typeface="Calibri" panose="020F0502020204030204" pitchFamily="34" charset="0"/>
            </a:endParaRPr>
          </a:p>
          <a:p>
            <a:pPr marL="285750" marR="0" indent="-285750">
              <a:lnSpc>
                <a:spcPct val="107000"/>
              </a:lnSpc>
              <a:spcAft>
                <a:spcPts val="800"/>
              </a:spcAft>
              <a:buFont typeface="Arial" panose="020B0604020202020204" pitchFamily="34" charset="0"/>
              <a:buChar char="•"/>
            </a:pPr>
            <a:endParaRPr lang="en-US" sz="1800" kern="0" dirty="0">
              <a:effectLst/>
              <a:latin typeface="Aptos" panose="020B0004020202020204" pitchFamily="34" charset="0"/>
              <a:ea typeface="Aptos" panose="020B0004020202020204" pitchFamily="34" charset="0"/>
              <a:cs typeface="Calibri" panose="020F0502020204030204" pitchFamily="34" charset="0"/>
            </a:endParaRPr>
          </a:p>
          <a:p>
            <a:pPr marL="285750" marR="0" indent="-285750">
              <a:lnSpc>
                <a:spcPct val="107000"/>
              </a:lnSpc>
              <a:spcAft>
                <a:spcPts val="800"/>
              </a:spcAft>
              <a:buFont typeface="Arial" panose="020B0604020202020204" pitchFamily="34" charset="0"/>
              <a:buChar char="•"/>
            </a:pPr>
            <a:endParaRPr lang="en-US" sz="1800" kern="0" dirty="0">
              <a:latin typeface="Aptos" panose="020B0004020202020204" pitchFamily="34" charset="0"/>
              <a:ea typeface="Aptos" panose="020B0004020202020204" pitchFamily="34" charset="0"/>
              <a:cs typeface="Calibri" panose="020F0502020204030204" pitchFamily="34" charset="0"/>
            </a:endParaRPr>
          </a:p>
          <a:p>
            <a:pPr marL="285750" marR="0" indent="-285750">
              <a:lnSpc>
                <a:spcPct val="107000"/>
              </a:lnSpc>
              <a:spcAft>
                <a:spcPts val="800"/>
              </a:spcAft>
              <a:buFont typeface="Arial" panose="020B0604020202020204" pitchFamily="34" charset="0"/>
              <a:buChar char="•"/>
            </a:pPr>
            <a:endParaRPr lang="en-US" sz="1800" kern="0" dirty="0">
              <a:effectLst/>
              <a:latin typeface="Aptos" panose="020B0004020202020204" pitchFamily="34" charset="0"/>
              <a:ea typeface="Aptos" panose="020B0004020202020204" pitchFamily="34" charset="0"/>
              <a:cs typeface="Calibri" panose="020F0502020204030204" pitchFamily="34" charset="0"/>
            </a:endParaRPr>
          </a:p>
          <a:p>
            <a:pPr marL="285750" marR="0" indent="-285750">
              <a:lnSpc>
                <a:spcPct val="107000"/>
              </a:lnSpc>
              <a:spcAft>
                <a:spcPts val="800"/>
              </a:spcAft>
              <a:buFont typeface="Arial" panose="020B0604020202020204" pitchFamily="34" charset="0"/>
              <a:buChar char="•"/>
            </a:pPr>
            <a:r>
              <a:rPr lang="en-US" sz="1800" dirty="0">
                <a:effectLst/>
                <a:latin typeface="Aptos" panose="020B0004020202020204" pitchFamily="34" charset="0"/>
                <a:ea typeface="Aptos" panose="020B0004020202020204" pitchFamily="34" charset="0"/>
                <a:cs typeface="Arial" panose="020B0604020202020204" pitchFamily="34" charset="0"/>
              </a:rPr>
              <a:t>The above reflects investments in General Fund support only. Over the past four fiscal years, approximately $1.5M in Foundation funds will have also been committed to student services. Additionally, Lundquist houses the Braddock Tutoring Center which is also fully funded by donor funds.</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p:txBody>
      </p:sp>
      <p:graphicFrame>
        <p:nvGraphicFramePr>
          <p:cNvPr id="4" name="Chart 3">
            <a:extLst>
              <a:ext uri="{FF2B5EF4-FFF2-40B4-BE49-F238E27FC236}">
                <a16:creationId xmlns:a16="http://schemas.microsoft.com/office/drawing/2014/main" id="{EE512C1B-1D40-4D89-A442-9FED9608687C}"/>
              </a:ext>
            </a:extLst>
          </p:cNvPr>
          <p:cNvGraphicFramePr/>
          <p:nvPr>
            <p:extLst>
              <p:ext uri="{D42A27DB-BD31-4B8C-83A1-F6EECF244321}">
                <p14:modId xmlns:p14="http://schemas.microsoft.com/office/powerpoint/2010/main" val="4291430298"/>
              </p:ext>
            </p:extLst>
          </p:nvPr>
        </p:nvGraphicFramePr>
        <p:xfrm>
          <a:off x="3215811" y="2188396"/>
          <a:ext cx="5178176" cy="32569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63245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D1F1F-CD43-7E34-2E6B-60FC03F5803B}"/>
              </a:ext>
            </a:extLst>
          </p:cNvPr>
          <p:cNvSpPr>
            <a:spLocks noGrp="1"/>
          </p:cNvSpPr>
          <p:nvPr>
            <p:ph type="ctrTitle"/>
          </p:nvPr>
        </p:nvSpPr>
        <p:spPr>
          <a:xfrm>
            <a:off x="742950" y="840657"/>
            <a:ext cx="10706102" cy="639785"/>
          </a:xfrm>
        </p:spPr>
        <p:txBody>
          <a:bodyPr/>
          <a:lstStyle/>
          <a:p>
            <a:r>
              <a:rPr lang="en-US" dirty="0"/>
              <a:t>Rationale continued</a:t>
            </a:r>
          </a:p>
        </p:txBody>
      </p:sp>
      <p:sp>
        <p:nvSpPr>
          <p:cNvPr id="3" name="Text Placeholder 2">
            <a:extLst>
              <a:ext uri="{FF2B5EF4-FFF2-40B4-BE49-F238E27FC236}">
                <a16:creationId xmlns:a16="http://schemas.microsoft.com/office/drawing/2014/main" id="{0DF3188E-182C-3B0E-D071-40270DDF072E}"/>
              </a:ext>
            </a:extLst>
          </p:cNvPr>
          <p:cNvSpPr>
            <a:spLocks noGrp="1"/>
          </p:cNvSpPr>
          <p:nvPr>
            <p:ph type="body" sz="quarter" idx="10"/>
          </p:nvPr>
        </p:nvSpPr>
        <p:spPr>
          <a:xfrm>
            <a:off x="742950" y="1622245"/>
            <a:ext cx="10259347" cy="4291857"/>
          </a:xfrm>
        </p:spPr>
        <p:txBody>
          <a:bodyPr>
            <a:normAutofit/>
          </a:bodyPr>
          <a:lstStyle/>
          <a:p>
            <a:pPr marL="342900" indent="-342900">
              <a:buFont typeface="Arial" panose="020B0604020202020204" pitchFamily="34" charset="0"/>
              <a:buChar char="•"/>
            </a:pPr>
            <a:r>
              <a:rPr lang="en-US" sz="1800" dirty="0">
                <a:effectLst/>
                <a:latin typeface="Aptos" panose="020B0004020202020204" pitchFamily="34" charset="0"/>
                <a:ea typeface="Aptos" panose="020B0004020202020204" pitchFamily="34" charset="0"/>
                <a:cs typeface="Arial" panose="020B0604020202020204" pitchFamily="34" charset="0"/>
              </a:rPr>
              <a:t>Advancements in technology, industry demands, and the need for specialized services necessitate increased investment to maintain our competitive edge relative to our comparator business schools.</a:t>
            </a:r>
          </a:p>
          <a:p>
            <a:pPr marL="342900" indent="-342900">
              <a:buFont typeface="Arial" panose="020B0604020202020204" pitchFamily="34" charset="0"/>
              <a:buChar char="•"/>
            </a:pPr>
            <a:r>
              <a:rPr lang="en-US" sz="1800" kern="0" dirty="0">
                <a:effectLst/>
                <a:latin typeface="Aptos" panose="020B0004020202020204" pitchFamily="34" charset="0"/>
                <a:ea typeface="Times New Roman" panose="02020603050405020304" pitchFamily="18" charset="0"/>
                <a:cs typeface="Calibri" panose="020F0502020204030204" pitchFamily="34" charset="0"/>
              </a:rPr>
              <a:t>While the increase is large on a percentage basis, the change in differential tuition from $20 to $30 per SCH starting with the fall 2025 cohort is a strategic investment to maintain and enhance Lundquist’s academic excellence, competitiveness, and ability to provide innovative services to students. </a:t>
            </a:r>
          </a:p>
          <a:p>
            <a:pPr marL="342900" indent="-342900">
              <a:buFont typeface="Arial" panose="020B0604020202020204" pitchFamily="34" charset="0"/>
              <a:buChar char="•"/>
            </a:pPr>
            <a:r>
              <a:rPr lang="en-US" sz="1800" dirty="0">
                <a:effectLst/>
                <a:latin typeface="Aptos" panose="020B0004020202020204" pitchFamily="34" charset="0"/>
                <a:ea typeface="Aptos" panose="020B0004020202020204" pitchFamily="34" charset="0"/>
                <a:cs typeface="Arial" panose="020B0604020202020204" pitchFamily="34" charset="0"/>
              </a:rPr>
              <a:t>One of the most compelling arguments for the differential tuition is the connection to the university’s strategic plan and vision – Oregon Rising. Lundquist has been a leader on campus in student services and career readiness, often leading the charge. </a:t>
            </a:r>
          </a:p>
          <a:p>
            <a:pPr marL="342900" indent="-342900">
              <a:buFont typeface="Arial" panose="020B0604020202020204" pitchFamily="34" charset="0"/>
              <a:buChar char="•"/>
            </a:pPr>
            <a:r>
              <a:rPr lang="en-US" sz="1800" dirty="0">
                <a:effectLst/>
                <a:latin typeface="Aptos" panose="020B0004020202020204" pitchFamily="34" charset="0"/>
                <a:ea typeface="Aptos" panose="020B0004020202020204" pitchFamily="34" charset="0"/>
                <a:cs typeface="Arial" panose="020B0604020202020204" pitchFamily="34" charset="0"/>
              </a:rPr>
              <a:t>The services provided not only benefit business students, but many programs (such as Professional Edge and the clubs) are open to students across campus. </a:t>
            </a:r>
          </a:p>
          <a:p>
            <a:pPr marL="342900" indent="-342900">
              <a:buFont typeface="Arial" panose="020B0604020202020204" pitchFamily="34" charset="0"/>
              <a:buChar char="•"/>
            </a:pPr>
            <a:endParaRPr lang="en-US" sz="1900" dirty="0"/>
          </a:p>
        </p:txBody>
      </p:sp>
    </p:spTree>
    <p:extLst>
      <p:ext uri="{BB962C8B-B14F-4D97-AF65-F5344CB8AC3E}">
        <p14:creationId xmlns:p14="http://schemas.microsoft.com/office/powerpoint/2010/main" val="3880479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CF4238-A942-6AAF-5CDC-096E72954D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7C4442-C7AF-6B5C-5480-7010AF54DD39}"/>
              </a:ext>
            </a:extLst>
          </p:cNvPr>
          <p:cNvSpPr>
            <a:spLocks noGrp="1"/>
          </p:cNvSpPr>
          <p:nvPr>
            <p:ph type="ctrTitle"/>
          </p:nvPr>
        </p:nvSpPr>
        <p:spPr>
          <a:xfrm>
            <a:off x="742950" y="840657"/>
            <a:ext cx="10706102" cy="639785"/>
          </a:xfrm>
        </p:spPr>
        <p:txBody>
          <a:bodyPr/>
          <a:lstStyle/>
          <a:p>
            <a:r>
              <a:rPr lang="en-US" dirty="0"/>
              <a:t>Plan to Mitigate Impact</a:t>
            </a:r>
          </a:p>
        </p:txBody>
      </p:sp>
      <p:sp>
        <p:nvSpPr>
          <p:cNvPr id="3" name="Text Placeholder 2">
            <a:extLst>
              <a:ext uri="{FF2B5EF4-FFF2-40B4-BE49-F238E27FC236}">
                <a16:creationId xmlns:a16="http://schemas.microsoft.com/office/drawing/2014/main" id="{25504D14-C540-1108-A6F8-ED3BB9CF1955}"/>
              </a:ext>
            </a:extLst>
          </p:cNvPr>
          <p:cNvSpPr>
            <a:spLocks noGrp="1"/>
          </p:cNvSpPr>
          <p:nvPr>
            <p:ph type="body" sz="quarter" idx="10"/>
          </p:nvPr>
        </p:nvSpPr>
        <p:spPr>
          <a:xfrm>
            <a:off x="742950" y="1803478"/>
            <a:ext cx="10259347" cy="4291857"/>
          </a:xfrm>
        </p:spPr>
        <p:txBody>
          <a:bodyPr>
            <a:normAutofit/>
          </a:bodyPr>
          <a:lstStyle/>
          <a:p>
            <a:pPr marL="285750" marR="0" indent="-285750">
              <a:lnSpc>
                <a:spcPct val="107000"/>
              </a:lnSpc>
              <a:spcAft>
                <a:spcPts val="800"/>
              </a:spcAft>
              <a:buFont typeface="Arial" panose="020B0604020202020204" pitchFamily="34" charset="0"/>
              <a:buChar char="•"/>
            </a:pPr>
            <a:r>
              <a:rPr lang="en-US" sz="1800" kern="100" dirty="0">
                <a:effectLst/>
                <a:latin typeface="Aptos" panose="020B0004020202020204" pitchFamily="34" charset="0"/>
                <a:ea typeface="Aptos" panose="020B0004020202020204" pitchFamily="34" charset="0"/>
                <a:cs typeface="Arial" panose="020B0604020202020204" pitchFamily="34" charset="0"/>
              </a:rPr>
              <a:t>Because of guaranteed tuition, it will need to be gradually phased in over 4-5 years as new students come to the University of Oregon. This means that it will not be fully operational across all students until around FY29 (based on a four-year time to degree).</a:t>
            </a:r>
          </a:p>
          <a:p>
            <a:pPr marL="285750" marR="0" indent="-285750">
              <a:lnSpc>
                <a:spcPct val="107000"/>
              </a:lnSpc>
              <a:spcAft>
                <a:spcPts val="800"/>
              </a:spcAft>
              <a:buFont typeface="Arial" panose="020B0604020202020204" pitchFamily="34" charset="0"/>
              <a:buChar char="•"/>
            </a:pPr>
            <a:r>
              <a:rPr lang="en-US" sz="1800" kern="100" dirty="0">
                <a:latin typeface="Aptos" panose="020B0004020202020204" pitchFamily="34" charset="0"/>
                <a:ea typeface="Aptos" panose="020B0004020202020204" pitchFamily="34" charset="0"/>
                <a:cs typeface="Arial" panose="020B0604020202020204" pitchFamily="34" charset="0"/>
              </a:rPr>
              <a:t>10% of differential tuition will be dedicated to scholarships at the university level.</a:t>
            </a:r>
          </a:p>
          <a:p>
            <a:pPr marL="285750" marR="0" indent="-285750">
              <a:lnSpc>
                <a:spcPct val="107000"/>
              </a:lnSpc>
              <a:spcAft>
                <a:spcPts val="800"/>
              </a:spcAft>
              <a:buFont typeface="Arial" panose="020B0604020202020204" pitchFamily="34" charset="0"/>
              <a:buChar char="•"/>
            </a:pPr>
            <a:r>
              <a:rPr lang="en-US" sz="1800" dirty="0">
                <a:effectLst/>
                <a:latin typeface="Aptos" panose="020B0004020202020204" pitchFamily="34" charset="0"/>
                <a:ea typeface="Aptos" panose="020B0004020202020204" pitchFamily="34" charset="0"/>
                <a:cs typeface="Arial" panose="020B0604020202020204" pitchFamily="34" charset="0"/>
              </a:rPr>
              <a:t>Additionally, the Lundquist College of Business distributes approximately $1.1 million in scholarships to our undergraduate students majoring in business or accounting, with many of these targeted at students with financial need.</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134450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491B8-92F2-FB1F-A6FD-BB25B7ABA0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FC55D5-909F-BF51-4E09-1B429AE56EC5}"/>
              </a:ext>
            </a:extLst>
          </p:cNvPr>
          <p:cNvSpPr>
            <a:spLocks noGrp="1"/>
          </p:cNvSpPr>
          <p:nvPr>
            <p:ph type="ctrTitle"/>
          </p:nvPr>
        </p:nvSpPr>
        <p:spPr>
          <a:xfrm>
            <a:off x="640208" y="199048"/>
            <a:ext cx="10706102" cy="639785"/>
          </a:xfrm>
        </p:spPr>
        <p:txBody>
          <a:bodyPr/>
          <a:lstStyle/>
          <a:p>
            <a:r>
              <a:rPr lang="en-US" dirty="0"/>
              <a:t>Illustration of change</a:t>
            </a:r>
          </a:p>
        </p:txBody>
      </p:sp>
      <p:graphicFrame>
        <p:nvGraphicFramePr>
          <p:cNvPr id="4" name="Table 3">
            <a:extLst>
              <a:ext uri="{FF2B5EF4-FFF2-40B4-BE49-F238E27FC236}">
                <a16:creationId xmlns:a16="http://schemas.microsoft.com/office/drawing/2014/main" id="{E5CD1A21-72E9-9BAE-0778-04C07F9E9880}"/>
              </a:ext>
            </a:extLst>
          </p:cNvPr>
          <p:cNvGraphicFramePr>
            <a:graphicFrameLocks noGrp="1"/>
          </p:cNvGraphicFramePr>
          <p:nvPr>
            <p:extLst>
              <p:ext uri="{D42A27DB-BD31-4B8C-83A1-F6EECF244321}">
                <p14:modId xmlns:p14="http://schemas.microsoft.com/office/powerpoint/2010/main" val="1785993025"/>
              </p:ext>
            </p:extLst>
          </p:nvPr>
        </p:nvGraphicFramePr>
        <p:xfrm>
          <a:off x="308225" y="838833"/>
          <a:ext cx="11373491" cy="5696346"/>
        </p:xfrm>
        <a:graphic>
          <a:graphicData uri="http://schemas.openxmlformats.org/drawingml/2006/table">
            <a:tbl>
              <a:tblPr firstRow="1" firstCol="1" bandRow="1">
                <a:tableStyleId>{5C22544A-7EE6-4342-B048-85BDC9FD1C3A}</a:tableStyleId>
              </a:tblPr>
              <a:tblGrid>
                <a:gridCol w="1466742">
                  <a:extLst>
                    <a:ext uri="{9D8B030D-6E8A-4147-A177-3AD203B41FA5}">
                      <a16:colId xmlns:a16="http://schemas.microsoft.com/office/drawing/2014/main" val="639144226"/>
                    </a:ext>
                  </a:extLst>
                </a:gridCol>
                <a:gridCol w="1327513">
                  <a:extLst>
                    <a:ext uri="{9D8B030D-6E8A-4147-A177-3AD203B41FA5}">
                      <a16:colId xmlns:a16="http://schemas.microsoft.com/office/drawing/2014/main" val="1798381521"/>
                    </a:ext>
                  </a:extLst>
                </a:gridCol>
                <a:gridCol w="551129">
                  <a:extLst>
                    <a:ext uri="{9D8B030D-6E8A-4147-A177-3AD203B41FA5}">
                      <a16:colId xmlns:a16="http://schemas.microsoft.com/office/drawing/2014/main" val="4145824012"/>
                    </a:ext>
                  </a:extLst>
                </a:gridCol>
                <a:gridCol w="1136277">
                  <a:extLst>
                    <a:ext uri="{9D8B030D-6E8A-4147-A177-3AD203B41FA5}">
                      <a16:colId xmlns:a16="http://schemas.microsoft.com/office/drawing/2014/main" val="671957027"/>
                    </a:ext>
                  </a:extLst>
                </a:gridCol>
                <a:gridCol w="633474">
                  <a:extLst>
                    <a:ext uri="{9D8B030D-6E8A-4147-A177-3AD203B41FA5}">
                      <a16:colId xmlns:a16="http://schemas.microsoft.com/office/drawing/2014/main" val="3669416634"/>
                    </a:ext>
                  </a:extLst>
                </a:gridCol>
                <a:gridCol w="1302919">
                  <a:extLst>
                    <a:ext uri="{9D8B030D-6E8A-4147-A177-3AD203B41FA5}">
                      <a16:colId xmlns:a16="http://schemas.microsoft.com/office/drawing/2014/main" val="3501260177"/>
                    </a:ext>
                  </a:extLst>
                </a:gridCol>
                <a:gridCol w="633074">
                  <a:extLst>
                    <a:ext uri="{9D8B030D-6E8A-4147-A177-3AD203B41FA5}">
                      <a16:colId xmlns:a16="http://schemas.microsoft.com/office/drawing/2014/main" val="934374649"/>
                    </a:ext>
                  </a:extLst>
                </a:gridCol>
                <a:gridCol w="1397128">
                  <a:extLst>
                    <a:ext uri="{9D8B030D-6E8A-4147-A177-3AD203B41FA5}">
                      <a16:colId xmlns:a16="http://schemas.microsoft.com/office/drawing/2014/main" val="2598635435"/>
                    </a:ext>
                  </a:extLst>
                </a:gridCol>
                <a:gridCol w="840459">
                  <a:extLst>
                    <a:ext uri="{9D8B030D-6E8A-4147-A177-3AD203B41FA5}">
                      <a16:colId xmlns:a16="http://schemas.microsoft.com/office/drawing/2014/main" val="2533872584"/>
                    </a:ext>
                  </a:extLst>
                </a:gridCol>
                <a:gridCol w="2084776">
                  <a:extLst>
                    <a:ext uri="{9D8B030D-6E8A-4147-A177-3AD203B41FA5}">
                      <a16:colId xmlns:a16="http://schemas.microsoft.com/office/drawing/2014/main" val="2433125043"/>
                    </a:ext>
                  </a:extLst>
                </a:gridCol>
              </a:tblGrid>
              <a:tr h="491459">
                <a:tc gridSpan="10">
                  <a:txBody>
                    <a:bodyPr/>
                    <a:lstStyle/>
                    <a:p>
                      <a:pPr marL="0" marR="0" algn="ctr">
                        <a:lnSpc>
                          <a:spcPct val="107000"/>
                        </a:lnSpc>
                        <a:spcAft>
                          <a:spcPts val="800"/>
                        </a:spcAft>
                      </a:pPr>
                      <a:r>
                        <a:rPr lang="en-US" sz="1600" kern="0" dirty="0">
                          <a:effectLst/>
                        </a:rPr>
                        <a:t>Estimated Revenue - Differential Tuition Increases (Illustration using AY23/24 SCH)</a:t>
                      </a:r>
                      <a:endParaRPr lang="en-US" sz="20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sz="2000" kern="100">
                        <a:effectLst/>
                        <a:latin typeface="Aptos" panose="020B0004020202020204" pitchFamily="34" charset="0"/>
                      </a:endParaRPr>
                    </a:p>
                  </a:txBody>
                  <a:tcPr marL="68580" marR="68580" marT="0" marB="0"/>
                </a:tc>
                <a:tc hMerge="1">
                  <a:txBody>
                    <a:bodyPr/>
                    <a:lstStyle/>
                    <a:p>
                      <a:endParaRPr lang="en-US" sz="2000" kern="100" dirty="0">
                        <a:effectLst/>
                        <a:latin typeface="Aptos" panose="020B0004020202020204" pitchFamily="34" charset="0"/>
                      </a:endParaRPr>
                    </a:p>
                  </a:txBody>
                  <a:tcPr marL="68580" marR="68580" marT="0" marB="0"/>
                </a:tc>
                <a:extLst>
                  <a:ext uri="{0D108BD9-81ED-4DB2-BD59-A6C34878D82A}">
                    <a16:rowId xmlns:a16="http://schemas.microsoft.com/office/drawing/2014/main" val="2378376668"/>
                  </a:ext>
                </a:extLst>
              </a:tr>
              <a:tr h="694385">
                <a:tc>
                  <a:txBody>
                    <a:bodyPr/>
                    <a:lstStyle/>
                    <a:p>
                      <a:endParaRPr lang="en-US" sz="2000" kern="100">
                        <a:effectLst/>
                        <a:latin typeface="Aptos" panose="020B0004020202020204" pitchFamily="34" charset="0"/>
                      </a:endParaRPr>
                    </a:p>
                  </a:txBody>
                  <a:tcPr marL="68580" marR="68580" marT="0" marB="0" anchor="ctr"/>
                </a:tc>
                <a:tc>
                  <a:txBody>
                    <a:bodyPr/>
                    <a:lstStyle/>
                    <a:p>
                      <a:pPr marL="0" marR="0" algn="ctr">
                        <a:lnSpc>
                          <a:spcPct val="107000"/>
                        </a:lnSpc>
                        <a:spcAft>
                          <a:spcPts val="800"/>
                        </a:spcAft>
                      </a:pPr>
                      <a:r>
                        <a:rPr lang="en-US" sz="1600" kern="0" dirty="0">
                          <a:effectLst/>
                        </a:rPr>
                        <a:t>SCH/Average Percentages</a:t>
                      </a:r>
                      <a:endParaRPr lang="en-US" sz="20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ctr">
                        <a:lnSpc>
                          <a:spcPct val="107000"/>
                        </a:lnSpc>
                        <a:spcAft>
                          <a:spcPts val="800"/>
                        </a:spcAft>
                      </a:pPr>
                      <a:r>
                        <a:rPr lang="en-US" sz="1600" kern="0" dirty="0">
                          <a:effectLst/>
                        </a:rPr>
                        <a:t>FY26 Rate</a:t>
                      </a:r>
                      <a:endParaRPr lang="en-US" sz="20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ctr">
                        <a:lnSpc>
                          <a:spcPct val="107000"/>
                        </a:lnSpc>
                        <a:spcAft>
                          <a:spcPts val="800"/>
                        </a:spcAft>
                      </a:pPr>
                      <a:r>
                        <a:rPr lang="en-US" sz="1600" kern="0" dirty="0">
                          <a:effectLst/>
                        </a:rPr>
                        <a:t>FY26 Income</a:t>
                      </a:r>
                      <a:endParaRPr lang="en-US" sz="20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ctr">
                        <a:lnSpc>
                          <a:spcPct val="107000"/>
                        </a:lnSpc>
                        <a:spcAft>
                          <a:spcPts val="800"/>
                        </a:spcAft>
                      </a:pPr>
                      <a:r>
                        <a:rPr lang="en-US" sz="1600" kern="0">
                          <a:effectLst/>
                        </a:rPr>
                        <a:t>FY27 Rate</a:t>
                      </a:r>
                      <a:endParaRPr lang="en-US" sz="2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ctr">
                        <a:lnSpc>
                          <a:spcPct val="107000"/>
                        </a:lnSpc>
                        <a:spcAft>
                          <a:spcPts val="800"/>
                        </a:spcAft>
                      </a:pPr>
                      <a:r>
                        <a:rPr lang="en-US" sz="1600" kern="0" dirty="0">
                          <a:effectLst/>
                        </a:rPr>
                        <a:t>FY27 Income</a:t>
                      </a:r>
                      <a:endParaRPr lang="en-US" sz="20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ctr">
                        <a:lnSpc>
                          <a:spcPct val="107000"/>
                        </a:lnSpc>
                        <a:spcAft>
                          <a:spcPts val="800"/>
                        </a:spcAft>
                      </a:pPr>
                      <a:r>
                        <a:rPr lang="en-US" sz="1600" kern="0">
                          <a:effectLst/>
                        </a:rPr>
                        <a:t>FY28 Rate</a:t>
                      </a:r>
                      <a:endParaRPr lang="en-US" sz="2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ctr">
                        <a:lnSpc>
                          <a:spcPct val="107000"/>
                        </a:lnSpc>
                        <a:spcAft>
                          <a:spcPts val="800"/>
                        </a:spcAft>
                      </a:pPr>
                      <a:r>
                        <a:rPr lang="en-US" sz="1600" kern="0">
                          <a:effectLst/>
                        </a:rPr>
                        <a:t>FY28 Income</a:t>
                      </a:r>
                      <a:endParaRPr lang="en-US" sz="2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ctr">
                        <a:lnSpc>
                          <a:spcPct val="107000"/>
                        </a:lnSpc>
                        <a:spcAft>
                          <a:spcPts val="800"/>
                        </a:spcAft>
                      </a:pPr>
                      <a:r>
                        <a:rPr lang="en-US" sz="1600" kern="0" dirty="0">
                          <a:effectLst/>
                        </a:rPr>
                        <a:t>FY29 Rate</a:t>
                      </a:r>
                      <a:endParaRPr lang="en-US" sz="20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ctr">
                        <a:lnSpc>
                          <a:spcPct val="107000"/>
                        </a:lnSpc>
                        <a:spcAft>
                          <a:spcPts val="800"/>
                        </a:spcAft>
                      </a:pPr>
                      <a:r>
                        <a:rPr lang="en-US" sz="1600" kern="0" dirty="0">
                          <a:effectLst/>
                        </a:rPr>
                        <a:t>FY29 Income</a:t>
                      </a:r>
                      <a:endParaRPr lang="en-US" sz="20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79991649"/>
                  </a:ext>
                </a:extLst>
              </a:tr>
              <a:tr h="503329">
                <a:tc>
                  <a:txBody>
                    <a:bodyPr/>
                    <a:lstStyle/>
                    <a:p>
                      <a:pPr marL="0" marR="0" algn="r">
                        <a:lnSpc>
                          <a:spcPct val="107000"/>
                        </a:lnSpc>
                        <a:spcAft>
                          <a:spcPts val="800"/>
                        </a:spcAft>
                      </a:pPr>
                      <a:r>
                        <a:rPr lang="en-US" sz="1600" kern="0">
                          <a:effectLst/>
                        </a:rPr>
                        <a:t>First-year students </a:t>
                      </a:r>
                      <a:endParaRPr lang="en-US" sz="2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r">
                        <a:lnSpc>
                          <a:spcPct val="107000"/>
                        </a:lnSpc>
                        <a:spcAft>
                          <a:spcPts val="800"/>
                        </a:spcAft>
                      </a:pPr>
                      <a:r>
                        <a:rPr lang="en-US" sz="1600" kern="0">
                          <a:effectLst/>
                        </a:rPr>
                        <a:t>35%</a:t>
                      </a:r>
                      <a:endParaRPr lang="en-US" sz="2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r">
                        <a:lnSpc>
                          <a:spcPct val="107000"/>
                        </a:lnSpc>
                        <a:spcAft>
                          <a:spcPts val="800"/>
                        </a:spcAft>
                      </a:pPr>
                      <a:r>
                        <a:rPr lang="en-US" sz="1600" kern="0">
                          <a:effectLst/>
                        </a:rPr>
                        <a:t>$30</a:t>
                      </a:r>
                      <a:endParaRPr lang="en-US" sz="2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r">
                        <a:lnSpc>
                          <a:spcPct val="107000"/>
                        </a:lnSpc>
                        <a:spcAft>
                          <a:spcPts val="800"/>
                        </a:spcAft>
                      </a:pPr>
                      <a:r>
                        <a:rPr lang="en-US" sz="1600" kern="0" dirty="0">
                          <a:effectLst/>
                        </a:rPr>
                        <a:t>$1,002,876</a:t>
                      </a:r>
                      <a:endParaRPr lang="en-US" sz="20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r">
                        <a:lnSpc>
                          <a:spcPct val="107000"/>
                        </a:lnSpc>
                        <a:spcAft>
                          <a:spcPts val="800"/>
                        </a:spcAft>
                      </a:pPr>
                      <a:r>
                        <a:rPr lang="en-US" sz="1600" kern="0" dirty="0">
                          <a:effectLst/>
                        </a:rPr>
                        <a:t>$30</a:t>
                      </a:r>
                      <a:endParaRPr lang="en-US" sz="20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r">
                        <a:lnSpc>
                          <a:spcPct val="107000"/>
                        </a:lnSpc>
                        <a:spcAft>
                          <a:spcPts val="800"/>
                        </a:spcAft>
                      </a:pPr>
                      <a:r>
                        <a:rPr lang="en-US" sz="1600" kern="0">
                          <a:effectLst/>
                        </a:rPr>
                        <a:t>$1,002,876</a:t>
                      </a:r>
                      <a:endParaRPr lang="en-US" sz="2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r">
                        <a:lnSpc>
                          <a:spcPct val="107000"/>
                        </a:lnSpc>
                        <a:spcAft>
                          <a:spcPts val="800"/>
                        </a:spcAft>
                      </a:pPr>
                      <a:r>
                        <a:rPr lang="en-US" sz="1600" kern="0">
                          <a:effectLst/>
                        </a:rPr>
                        <a:t>$30</a:t>
                      </a:r>
                      <a:endParaRPr lang="en-US" sz="2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r">
                        <a:lnSpc>
                          <a:spcPct val="107000"/>
                        </a:lnSpc>
                        <a:spcAft>
                          <a:spcPts val="800"/>
                        </a:spcAft>
                      </a:pPr>
                      <a:r>
                        <a:rPr lang="en-US" sz="1600" kern="0">
                          <a:effectLst/>
                        </a:rPr>
                        <a:t>$1,002,876</a:t>
                      </a:r>
                      <a:endParaRPr lang="en-US" sz="2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r">
                        <a:lnSpc>
                          <a:spcPct val="107000"/>
                        </a:lnSpc>
                        <a:spcAft>
                          <a:spcPts val="800"/>
                        </a:spcAft>
                      </a:pPr>
                      <a:r>
                        <a:rPr lang="en-US" sz="1600" kern="0">
                          <a:effectLst/>
                        </a:rPr>
                        <a:t>$30</a:t>
                      </a:r>
                      <a:endParaRPr lang="en-US" sz="2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r">
                        <a:lnSpc>
                          <a:spcPct val="107000"/>
                        </a:lnSpc>
                        <a:spcAft>
                          <a:spcPts val="800"/>
                        </a:spcAft>
                      </a:pPr>
                      <a:r>
                        <a:rPr lang="en-US" sz="1600" kern="0" dirty="0">
                          <a:effectLst/>
                        </a:rPr>
                        <a:t>$1,002,876</a:t>
                      </a:r>
                      <a:endParaRPr lang="en-US" sz="20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576215724"/>
                  </a:ext>
                </a:extLst>
              </a:tr>
              <a:tr h="262790">
                <a:tc>
                  <a:txBody>
                    <a:bodyPr/>
                    <a:lstStyle/>
                    <a:p>
                      <a:pPr marL="0" marR="0" algn="r">
                        <a:lnSpc>
                          <a:spcPct val="107000"/>
                        </a:lnSpc>
                        <a:spcAft>
                          <a:spcPts val="800"/>
                        </a:spcAft>
                      </a:pPr>
                      <a:r>
                        <a:rPr lang="en-US" sz="1600" kern="0">
                          <a:effectLst/>
                        </a:rPr>
                        <a:t>Sophomore </a:t>
                      </a:r>
                      <a:endParaRPr lang="en-US" sz="2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r">
                        <a:lnSpc>
                          <a:spcPct val="107000"/>
                        </a:lnSpc>
                        <a:spcAft>
                          <a:spcPts val="800"/>
                        </a:spcAft>
                      </a:pPr>
                      <a:r>
                        <a:rPr lang="en-US" sz="1600" kern="0">
                          <a:effectLst/>
                        </a:rPr>
                        <a:t>25%</a:t>
                      </a:r>
                      <a:endParaRPr lang="en-US" sz="2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r">
                        <a:lnSpc>
                          <a:spcPct val="107000"/>
                        </a:lnSpc>
                        <a:spcAft>
                          <a:spcPts val="800"/>
                        </a:spcAft>
                      </a:pPr>
                      <a:r>
                        <a:rPr lang="en-US" sz="1600" kern="0">
                          <a:effectLst/>
                        </a:rPr>
                        <a:t>$20</a:t>
                      </a:r>
                      <a:endParaRPr lang="en-US" sz="2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r">
                        <a:lnSpc>
                          <a:spcPct val="107000"/>
                        </a:lnSpc>
                        <a:spcAft>
                          <a:spcPts val="800"/>
                        </a:spcAft>
                      </a:pPr>
                      <a:r>
                        <a:rPr lang="en-US" sz="1600" kern="0" dirty="0">
                          <a:effectLst/>
                        </a:rPr>
                        <a:t>$477,560</a:t>
                      </a:r>
                      <a:endParaRPr lang="en-US" sz="20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r">
                        <a:lnSpc>
                          <a:spcPct val="107000"/>
                        </a:lnSpc>
                        <a:spcAft>
                          <a:spcPts val="800"/>
                        </a:spcAft>
                      </a:pPr>
                      <a:r>
                        <a:rPr lang="en-US" sz="1600" kern="0" dirty="0">
                          <a:effectLst/>
                        </a:rPr>
                        <a:t>$30</a:t>
                      </a:r>
                      <a:endParaRPr lang="en-US" sz="20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r">
                        <a:lnSpc>
                          <a:spcPct val="107000"/>
                        </a:lnSpc>
                        <a:spcAft>
                          <a:spcPts val="800"/>
                        </a:spcAft>
                      </a:pPr>
                      <a:r>
                        <a:rPr lang="en-US" sz="1600" kern="0" dirty="0">
                          <a:effectLst/>
                        </a:rPr>
                        <a:t>$716,340</a:t>
                      </a:r>
                      <a:endParaRPr lang="en-US" sz="20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r">
                        <a:lnSpc>
                          <a:spcPct val="107000"/>
                        </a:lnSpc>
                        <a:spcAft>
                          <a:spcPts val="800"/>
                        </a:spcAft>
                      </a:pPr>
                      <a:r>
                        <a:rPr lang="en-US" sz="1600" kern="0">
                          <a:effectLst/>
                        </a:rPr>
                        <a:t>$30</a:t>
                      </a:r>
                      <a:endParaRPr lang="en-US" sz="2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r">
                        <a:lnSpc>
                          <a:spcPct val="107000"/>
                        </a:lnSpc>
                        <a:spcAft>
                          <a:spcPts val="800"/>
                        </a:spcAft>
                      </a:pPr>
                      <a:r>
                        <a:rPr lang="en-US" sz="1600" kern="0">
                          <a:effectLst/>
                        </a:rPr>
                        <a:t>$716,340</a:t>
                      </a:r>
                      <a:endParaRPr lang="en-US" sz="2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r">
                        <a:lnSpc>
                          <a:spcPct val="107000"/>
                        </a:lnSpc>
                        <a:spcAft>
                          <a:spcPts val="800"/>
                        </a:spcAft>
                      </a:pPr>
                      <a:r>
                        <a:rPr lang="en-US" sz="1600" kern="0">
                          <a:effectLst/>
                        </a:rPr>
                        <a:t>$30</a:t>
                      </a:r>
                      <a:endParaRPr lang="en-US" sz="2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r">
                        <a:lnSpc>
                          <a:spcPct val="107000"/>
                        </a:lnSpc>
                        <a:spcAft>
                          <a:spcPts val="800"/>
                        </a:spcAft>
                      </a:pPr>
                      <a:r>
                        <a:rPr lang="en-US" sz="1600" kern="0">
                          <a:effectLst/>
                        </a:rPr>
                        <a:t>$716,340</a:t>
                      </a:r>
                      <a:endParaRPr lang="en-US" sz="2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129719457"/>
                  </a:ext>
                </a:extLst>
              </a:tr>
              <a:tr h="262790">
                <a:tc>
                  <a:txBody>
                    <a:bodyPr/>
                    <a:lstStyle/>
                    <a:p>
                      <a:pPr marL="0" marR="0" algn="r">
                        <a:lnSpc>
                          <a:spcPct val="107000"/>
                        </a:lnSpc>
                        <a:spcAft>
                          <a:spcPts val="800"/>
                        </a:spcAft>
                      </a:pPr>
                      <a:r>
                        <a:rPr lang="en-US" sz="1600" kern="0">
                          <a:effectLst/>
                        </a:rPr>
                        <a:t>Juniors</a:t>
                      </a:r>
                      <a:endParaRPr lang="en-US" sz="2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r">
                        <a:lnSpc>
                          <a:spcPct val="107000"/>
                        </a:lnSpc>
                        <a:spcAft>
                          <a:spcPts val="800"/>
                        </a:spcAft>
                      </a:pPr>
                      <a:r>
                        <a:rPr lang="en-US" sz="1600" kern="0">
                          <a:effectLst/>
                        </a:rPr>
                        <a:t>20%</a:t>
                      </a:r>
                      <a:endParaRPr lang="en-US" sz="2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r">
                        <a:lnSpc>
                          <a:spcPct val="107000"/>
                        </a:lnSpc>
                        <a:spcAft>
                          <a:spcPts val="800"/>
                        </a:spcAft>
                      </a:pPr>
                      <a:r>
                        <a:rPr lang="en-US" sz="1600" kern="0">
                          <a:effectLst/>
                        </a:rPr>
                        <a:t>$20</a:t>
                      </a:r>
                      <a:endParaRPr lang="en-US" sz="2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r">
                        <a:lnSpc>
                          <a:spcPct val="107000"/>
                        </a:lnSpc>
                        <a:spcAft>
                          <a:spcPts val="800"/>
                        </a:spcAft>
                      </a:pPr>
                      <a:r>
                        <a:rPr lang="en-US" sz="1600" kern="0" dirty="0">
                          <a:effectLst/>
                        </a:rPr>
                        <a:t>$382,048</a:t>
                      </a:r>
                      <a:endParaRPr lang="en-US" sz="20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r">
                        <a:lnSpc>
                          <a:spcPct val="107000"/>
                        </a:lnSpc>
                        <a:spcAft>
                          <a:spcPts val="800"/>
                        </a:spcAft>
                      </a:pPr>
                      <a:r>
                        <a:rPr lang="en-US" sz="1600" kern="0">
                          <a:effectLst/>
                        </a:rPr>
                        <a:t>$20</a:t>
                      </a:r>
                      <a:endParaRPr lang="en-US" sz="2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r">
                        <a:lnSpc>
                          <a:spcPct val="107000"/>
                        </a:lnSpc>
                        <a:spcAft>
                          <a:spcPts val="800"/>
                        </a:spcAft>
                      </a:pPr>
                      <a:r>
                        <a:rPr lang="en-US" sz="1600" kern="0" dirty="0">
                          <a:effectLst/>
                        </a:rPr>
                        <a:t>$382,048</a:t>
                      </a:r>
                      <a:endParaRPr lang="en-US" sz="20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r">
                        <a:lnSpc>
                          <a:spcPct val="107000"/>
                        </a:lnSpc>
                        <a:spcAft>
                          <a:spcPts val="800"/>
                        </a:spcAft>
                      </a:pPr>
                      <a:r>
                        <a:rPr lang="en-US" sz="1600" kern="0" dirty="0">
                          <a:effectLst/>
                        </a:rPr>
                        <a:t>$30</a:t>
                      </a:r>
                      <a:endParaRPr lang="en-US" sz="20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r">
                        <a:lnSpc>
                          <a:spcPct val="107000"/>
                        </a:lnSpc>
                        <a:spcAft>
                          <a:spcPts val="800"/>
                        </a:spcAft>
                      </a:pPr>
                      <a:r>
                        <a:rPr lang="en-US" sz="1600" kern="0">
                          <a:effectLst/>
                        </a:rPr>
                        <a:t>$573,072</a:t>
                      </a:r>
                      <a:endParaRPr lang="en-US" sz="2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r">
                        <a:lnSpc>
                          <a:spcPct val="107000"/>
                        </a:lnSpc>
                        <a:spcAft>
                          <a:spcPts val="800"/>
                        </a:spcAft>
                      </a:pPr>
                      <a:r>
                        <a:rPr lang="en-US" sz="1600" kern="0">
                          <a:effectLst/>
                        </a:rPr>
                        <a:t>$30</a:t>
                      </a:r>
                      <a:endParaRPr lang="en-US" sz="2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r">
                        <a:lnSpc>
                          <a:spcPct val="107000"/>
                        </a:lnSpc>
                        <a:spcAft>
                          <a:spcPts val="800"/>
                        </a:spcAft>
                      </a:pPr>
                      <a:r>
                        <a:rPr lang="en-US" sz="1600" kern="0" dirty="0">
                          <a:effectLst/>
                        </a:rPr>
                        <a:t>$573,072</a:t>
                      </a:r>
                      <a:endParaRPr lang="en-US" sz="20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497360596"/>
                  </a:ext>
                </a:extLst>
              </a:tr>
              <a:tr h="262790">
                <a:tc>
                  <a:txBody>
                    <a:bodyPr/>
                    <a:lstStyle/>
                    <a:p>
                      <a:pPr marL="0" marR="0" algn="r">
                        <a:lnSpc>
                          <a:spcPct val="107000"/>
                        </a:lnSpc>
                        <a:spcAft>
                          <a:spcPts val="800"/>
                        </a:spcAft>
                      </a:pPr>
                      <a:r>
                        <a:rPr lang="en-US" sz="1600" kern="0">
                          <a:effectLst/>
                        </a:rPr>
                        <a:t>Seniors</a:t>
                      </a:r>
                      <a:endParaRPr lang="en-US" sz="2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r">
                        <a:lnSpc>
                          <a:spcPct val="107000"/>
                        </a:lnSpc>
                        <a:spcAft>
                          <a:spcPts val="800"/>
                        </a:spcAft>
                      </a:pPr>
                      <a:r>
                        <a:rPr lang="en-US" sz="1600" kern="0">
                          <a:effectLst/>
                        </a:rPr>
                        <a:t>20%</a:t>
                      </a:r>
                      <a:endParaRPr lang="en-US" sz="2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r">
                        <a:lnSpc>
                          <a:spcPct val="107000"/>
                        </a:lnSpc>
                        <a:spcAft>
                          <a:spcPts val="800"/>
                        </a:spcAft>
                      </a:pPr>
                      <a:r>
                        <a:rPr lang="en-US" sz="1600" kern="0">
                          <a:effectLst/>
                        </a:rPr>
                        <a:t>$20</a:t>
                      </a:r>
                      <a:endParaRPr lang="en-US" sz="2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r">
                        <a:lnSpc>
                          <a:spcPct val="107000"/>
                        </a:lnSpc>
                        <a:spcAft>
                          <a:spcPts val="800"/>
                        </a:spcAft>
                      </a:pPr>
                      <a:r>
                        <a:rPr lang="en-US" sz="1600" kern="0" dirty="0">
                          <a:effectLst/>
                        </a:rPr>
                        <a:t>$382,048</a:t>
                      </a:r>
                      <a:endParaRPr lang="en-US" sz="20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r">
                        <a:lnSpc>
                          <a:spcPct val="107000"/>
                        </a:lnSpc>
                        <a:spcAft>
                          <a:spcPts val="800"/>
                        </a:spcAft>
                      </a:pPr>
                      <a:r>
                        <a:rPr lang="en-US" sz="1600" kern="0">
                          <a:effectLst/>
                        </a:rPr>
                        <a:t>$20</a:t>
                      </a:r>
                      <a:endParaRPr lang="en-US" sz="2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r">
                        <a:lnSpc>
                          <a:spcPct val="107000"/>
                        </a:lnSpc>
                        <a:spcAft>
                          <a:spcPts val="800"/>
                        </a:spcAft>
                      </a:pPr>
                      <a:r>
                        <a:rPr lang="en-US" sz="1600" kern="0" dirty="0">
                          <a:effectLst/>
                        </a:rPr>
                        <a:t>$382,048</a:t>
                      </a:r>
                      <a:endParaRPr lang="en-US" sz="20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r">
                        <a:lnSpc>
                          <a:spcPct val="107000"/>
                        </a:lnSpc>
                        <a:spcAft>
                          <a:spcPts val="800"/>
                        </a:spcAft>
                      </a:pPr>
                      <a:r>
                        <a:rPr lang="en-US" sz="1600" kern="0">
                          <a:effectLst/>
                        </a:rPr>
                        <a:t>$20</a:t>
                      </a:r>
                      <a:endParaRPr lang="en-US" sz="2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r">
                        <a:lnSpc>
                          <a:spcPct val="107000"/>
                        </a:lnSpc>
                        <a:spcAft>
                          <a:spcPts val="800"/>
                        </a:spcAft>
                      </a:pPr>
                      <a:r>
                        <a:rPr lang="en-US" sz="1600" kern="0" dirty="0">
                          <a:effectLst/>
                        </a:rPr>
                        <a:t>$382,048</a:t>
                      </a:r>
                      <a:endParaRPr lang="en-US" sz="20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r">
                        <a:lnSpc>
                          <a:spcPct val="107000"/>
                        </a:lnSpc>
                        <a:spcAft>
                          <a:spcPts val="800"/>
                        </a:spcAft>
                      </a:pPr>
                      <a:r>
                        <a:rPr lang="en-US" sz="1600" kern="0">
                          <a:effectLst/>
                        </a:rPr>
                        <a:t>$30</a:t>
                      </a:r>
                      <a:endParaRPr lang="en-US" sz="2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r">
                        <a:lnSpc>
                          <a:spcPct val="107000"/>
                        </a:lnSpc>
                        <a:spcAft>
                          <a:spcPts val="800"/>
                        </a:spcAft>
                      </a:pPr>
                      <a:r>
                        <a:rPr lang="en-US" sz="1600" kern="0">
                          <a:effectLst/>
                        </a:rPr>
                        <a:t>$573,072</a:t>
                      </a:r>
                      <a:endParaRPr lang="en-US" sz="2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40935867"/>
                  </a:ext>
                </a:extLst>
              </a:tr>
              <a:tr h="362647">
                <a:tc>
                  <a:txBody>
                    <a:bodyPr/>
                    <a:lstStyle/>
                    <a:p>
                      <a:pPr marL="0" marR="0" algn="r">
                        <a:lnSpc>
                          <a:spcPct val="107000"/>
                        </a:lnSpc>
                        <a:spcAft>
                          <a:spcPts val="800"/>
                        </a:spcAft>
                      </a:pPr>
                      <a:r>
                        <a:rPr lang="en-US" sz="1600" kern="0">
                          <a:effectLst/>
                        </a:rPr>
                        <a:t>AY23/24 SCH</a:t>
                      </a:r>
                      <a:endParaRPr lang="en-US" sz="2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r">
                        <a:lnSpc>
                          <a:spcPct val="107000"/>
                        </a:lnSpc>
                        <a:spcAft>
                          <a:spcPts val="800"/>
                        </a:spcAft>
                      </a:pPr>
                      <a:r>
                        <a:rPr lang="en-US" sz="1600" kern="0" dirty="0">
                          <a:effectLst/>
                        </a:rPr>
                        <a:t>            95,512</a:t>
                      </a:r>
                      <a:endParaRPr lang="en-US" sz="20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endParaRPr lang="en-US" sz="2000" kern="100">
                        <a:effectLst/>
                        <a:latin typeface="Aptos" panose="020B0004020202020204" pitchFamily="34" charset="0"/>
                      </a:endParaRPr>
                    </a:p>
                  </a:txBody>
                  <a:tcPr marL="68580" marR="68580" marT="0" marB="0" anchor="ctr"/>
                </a:tc>
                <a:tc>
                  <a:txBody>
                    <a:bodyPr/>
                    <a:lstStyle/>
                    <a:p>
                      <a:endParaRPr lang="en-US" sz="2000" kern="100" dirty="0">
                        <a:effectLst/>
                        <a:latin typeface="Aptos" panose="020B0004020202020204" pitchFamily="34" charset="0"/>
                      </a:endParaRPr>
                    </a:p>
                  </a:txBody>
                  <a:tcPr marL="68580" marR="68580" marT="0" marB="0" anchor="ctr"/>
                </a:tc>
                <a:tc>
                  <a:txBody>
                    <a:bodyPr/>
                    <a:lstStyle/>
                    <a:p>
                      <a:endParaRPr lang="en-US" sz="2000" kern="100" dirty="0">
                        <a:effectLst/>
                        <a:latin typeface="Aptos" panose="020B0004020202020204" pitchFamily="34" charset="0"/>
                      </a:endParaRPr>
                    </a:p>
                  </a:txBody>
                  <a:tcPr marL="68580" marR="68580" marT="0" marB="0" anchor="ctr"/>
                </a:tc>
                <a:tc>
                  <a:txBody>
                    <a:bodyPr/>
                    <a:lstStyle/>
                    <a:p>
                      <a:endParaRPr lang="en-US" sz="2000" kern="100">
                        <a:effectLst/>
                        <a:latin typeface="Aptos" panose="020B0004020202020204" pitchFamily="34" charset="0"/>
                      </a:endParaRPr>
                    </a:p>
                  </a:txBody>
                  <a:tcPr marL="68580" marR="68580" marT="0" marB="0" anchor="ctr"/>
                </a:tc>
                <a:tc>
                  <a:txBody>
                    <a:bodyPr/>
                    <a:lstStyle/>
                    <a:p>
                      <a:endParaRPr lang="en-US" sz="2000" kern="100" dirty="0">
                        <a:effectLst/>
                        <a:latin typeface="Aptos" panose="020B0004020202020204" pitchFamily="34" charset="0"/>
                      </a:endParaRPr>
                    </a:p>
                  </a:txBody>
                  <a:tcPr marL="68580" marR="68580" marT="0" marB="0" anchor="ctr"/>
                </a:tc>
                <a:tc>
                  <a:txBody>
                    <a:bodyPr/>
                    <a:lstStyle/>
                    <a:p>
                      <a:endParaRPr lang="en-US" sz="2000" kern="100" dirty="0">
                        <a:effectLst/>
                        <a:latin typeface="Aptos" panose="020B0004020202020204" pitchFamily="34" charset="0"/>
                      </a:endParaRPr>
                    </a:p>
                  </a:txBody>
                  <a:tcPr marL="68580" marR="68580" marT="0" marB="0" anchor="ctr"/>
                </a:tc>
                <a:tc>
                  <a:txBody>
                    <a:bodyPr/>
                    <a:lstStyle/>
                    <a:p>
                      <a:endParaRPr lang="en-US" sz="2000" kern="100">
                        <a:effectLst/>
                        <a:latin typeface="Aptos" panose="020B0004020202020204" pitchFamily="34" charset="0"/>
                      </a:endParaRPr>
                    </a:p>
                  </a:txBody>
                  <a:tcPr marL="68580" marR="68580" marT="0" marB="0" anchor="ctr"/>
                </a:tc>
                <a:tc>
                  <a:txBody>
                    <a:bodyPr/>
                    <a:lstStyle/>
                    <a:p>
                      <a:endParaRPr lang="en-US" sz="2000" kern="100" dirty="0">
                        <a:effectLst/>
                        <a:latin typeface="Aptos" panose="020B0004020202020204" pitchFamily="34" charset="0"/>
                      </a:endParaRPr>
                    </a:p>
                  </a:txBody>
                  <a:tcPr marL="68580" marR="68580" marT="0" marB="0" anchor="ctr"/>
                </a:tc>
                <a:extLst>
                  <a:ext uri="{0D108BD9-81ED-4DB2-BD59-A6C34878D82A}">
                    <a16:rowId xmlns:a16="http://schemas.microsoft.com/office/drawing/2014/main" val="1335391044"/>
                  </a:ext>
                </a:extLst>
              </a:tr>
              <a:tr h="759673">
                <a:tc>
                  <a:txBody>
                    <a:bodyPr/>
                    <a:lstStyle/>
                    <a:p>
                      <a:pPr marL="0" marR="0" algn="r">
                        <a:lnSpc>
                          <a:spcPct val="107000"/>
                        </a:lnSpc>
                        <a:spcAft>
                          <a:spcPts val="800"/>
                        </a:spcAft>
                      </a:pPr>
                      <a:r>
                        <a:rPr lang="en-US" sz="1600" kern="0" dirty="0">
                          <a:effectLst/>
                        </a:rPr>
                        <a:t> Estimated Differential Tuition</a:t>
                      </a:r>
                      <a:endParaRPr lang="en-US" sz="20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endParaRPr lang="en-US" sz="2000" kern="100" dirty="0">
                        <a:effectLst/>
                        <a:latin typeface="Aptos" panose="020B0004020202020204" pitchFamily="34" charset="0"/>
                      </a:endParaRPr>
                    </a:p>
                  </a:txBody>
                  <a:tcPr marL="68580" marR="68580" marT="0" marB="0" anchor="ctr"/>
                </a:tc>
                <a:tc>
                  <a:txBody>
                    <a:bodyPr/>
                    <a:lstStyle/>
                    <a:p>
                      <a:endParaRPr lang="en-US" sz="2000" kern="100">
                        <a:effectLst/>
                        <a:latin typeface="Aptos" panose="020B0004020202020204" pitchFamily="34" charset="0"/>
                      </a:endParaRPr>
                    </a:p>
                  </a:txBody>
                  <a:tcPr marL="68580" marR="68580" marT="0" marB="0" anchor="ctr"/>
                </a:tc>
                <a:tc>
                  <a:txBody>
                    <a:bodyPr/>
                    <a:lstStyle/>
                    <a:p>
                      <a:pPr marL="0" marR="0" algn="r">
                        <a:lnSpc>
                          <a:spcPct val="107000"/>
                        </a:lnSpc>
                        <a:spcAft>
                          <a:spcPts val="800"/>
                        </a:spcAft>
                      </a:pPr>
                      <a:r>
                        <a:rPr lang="en-US" sz="1600" kern="0" dirty="0">
                          <a:effectLst/>
                        </a:rPr>
                        <a:t>$2,244,532</a:t>
                      </a:r>
                      <a:endParaRPr lang="en-US" sz="20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algn="r"/>
                      <a:endParaRPr lang="en-US" sz="2000" kern="100">
                        <a:effectLst/>
                        <a:latin typeface="Aptos" panose="020B0004020202020204" pitchFamily="34" charset="0"/>
                      </a:endParaRPr>
                    </a:p>
                  </a:txBody>
                  <a:tcPr marL="68580" marR="68580" marT="0" marB="0" anchor="ctr"/>
                </a:tc>
                <a:tc>
                  <a:txBody>
                    <a:bodyPr/>
                    <a:lstStyle/>
                    <a:p>
                      <a:pPr marL="0" marR="0" algn="r">
                        <a:lnSpc>
                          <a:spcPct val="107000"/>
                        </a:lnSpc>
                        <a:spcAft>
                          <a:spcPts val="800"/>
                        </a:spcAft>
                      </a:pPr>
                      <a:r>
                        <a:rPr lang="en-US" sz="1600" kern="0" dirty="0">
                          <a:effectLst/>
                        </a:rPr>
                        <a:t>$2,483,312</a:t>
                      </a:r>
                      <a:endParaRPr lang="en-US" sz="20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algn="r"/>
                      <a:endParaRPr lang="en-US" sz="2000" kern="100">
                        <a:effectLst/>
                        <a:latin typeface="Aptos" panose="020B0004020202020204" pitchFamily="34" charset="0"/>
                      </a:endParaRPr>
                    </a:p>
                  </a:txBody>
                  <a:tcPr marL="68580" marR="68580" marT="0" marB="0" anchor="ctr"/>
                </a:tc>
                <a:tc>
                  <a:txBody>
                    <a:bodyPr/>
                    <a:lstStyle/>
                    <a:p>
                      <a:pPr marL="0" marR="0" algn="r">
                        <a:lnSpc>
                          <a:spcPct val="107000"/>
                        </a:lnSpc>
                        <a:spcAft>
                          <a:spcPts val="800"/>
                        </a:spcAft>
                      </a:pPr>
                      <a:r>
                        <a:rPr lang="en-US" sz="1600" kern="0">
                          <a:effectLst/>
                        </a:rPr>
                        <a:t>$2,674,336</a:t>
                      </a:r>
                      <a:endParaRPr lang="en-US" sz="2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algn="r"/>
                      <a:endParaRPr lang="en-US" sz="2000" kern="100" dirty="0">
                        <a:effectLst/>
                        <a:latin typeface="Aptos" panose="020B0004020202020204" pitchFamily="34" charset="0"/>
                      </a:endParaRPr>
                    </a:p>
                  </a:txBody>
                  <a:tcPr marL="68580" marR="68580" marT="0" marB="0" anchor="ctr"/>
                </a:tc>
                <a:tc>
                  <a:txBody>
                    <a:bodyPr/>
                    <a:lstStyle/>
                    <a:p>
                      <a:pPr marL="0" marR="0" algn="r">
                        <a:lnSpc>
                          <a:spcPct val="107000"/>
                        </a:lnSpc>
                        <a:spcAft>
                          <a:spcPts val="800"/>
                        </a:spcAft>
                      </a:pPr>
                      <a:r>
                        <a:rPr lang="en-US" sz="1600" kern="0" dirty="0">
                          <a:effectLst/>
                        </a:rPr>
                        <a:t>$2,865,360</a:t>
                      </a:r>
                      <a:endParaRPr lang="en-US" sz="20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864734268"/>
                  </a:ext>
                </a:extLst>
              </a:tr>
              <a:tr h="503329">
                <a:tc>
                  <a:txBody>
                    <a:bodyPr/>
                    <a:lstStyle/>
                    <a:p>
                      <a:pPr marL="0" marR="0" algn="r">
                        <a:lnSpc>
                          <a:spcPct val="107000"/>
                        </a:lnSpc>
                        <a:spcAft>
                          <a:spcPts val="800"/>
                        </a:spcAft>
                      </a:pPr>
                      <a:r>
                        <a:rPr lang="en-US" sz="1600" kern="0">
                          <a:effectLst/>
                        </a:rPr>
                        <a:t>Less: 10% for scholarships </a:t>
                      </a:r>
                      <a:endParaRPr lang="en-US" sz="2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endParaRPr lang="en-US" sz="2000" kern="100">
                        <a:effectLst/>
                        <a:latin typeface="Aptos" panose="020B0004020202020204" pitchFamily="34" charset="0"/>
                      </a:endParaRPr>
                    </a:p>
                  </a:txBody>
                  <a:tcPr marL="68580" marR="68580" marT="0" marB="0" anchor="ctr"/>
                </a:tc>
                <a:tc>
                  <a:txBody>
                    <a:bodyPr/>
                    <a:lstStyle/>
                    <a:p>
                      <a:endParaRPr lang="en-US" sz="2000" kern="100">
                        <a:effectLst/>
                        <a:latin typeface="Aptos" panose="020B0004020202020204" pitchFamily="34" charset="0"/>
                      </a:endParaRPr>
                    </a:p>
                  </a:txBody>
                  <a:tcPr marL="68580" marR="68580" marT="0" marB="0" anchor="ctr"/>
                </a:tc>
                <a:tc>
                  <a:txBody>
                    <a:bodyPr/>
                    <a:lstStyle/>
                    <a:p>
                      <a:pPr marL="0" marR="0" algn="r">
                        <a:lnSpc>
                          <a:spcPct val="107000"/>
                        </a:lnSpc>
                        <a:spcAft>
                          <a:spcPts val="800"/>
                        </a:spcAft>
                      </a:pPr>
                      <a:r>
                        <a:rPr lang="en-US" sz="1600" kern="0" dirty="0">
                          <a:effectLst/>
                        </a:rPr>
                        <a:t>-$224,453</a:t>
                      </a:r>
                      <a:endParaRPr lang="en-US" sz="20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algn="r"/>
                      <a:endParaRPr lang="en-US" sz="2000" kern="100" dirty="0">
                        <a:effectLst/>
                        <a:latin typeface="Aptos" panose="020B0004020202020204" pitchFamily="34" charset="0"/>
                      </a:endParaRPr>
                    </a:p>
                  </a:txBody>
                  <a:tcPr marL="68580" marR="68580" marT="0" marB="0" anchor="ctr"/>
                </a:tc>
                <a:tc>
                  <a:txBody>
                    <a:bodyPr/>
                    <a:lstStyle/>
                    <a:p>
                      <a:pPr marL="0" marR="0" algn="r">
                        <a:lnSpc>
                          <a:spcPct val="107000"/>
                        </a:lnSpc>
                        <a:spcAft>
                          <a:spcPts val="800"/>
                        </a:spcAft>
                      </a:pPr>
                      <a:r>
                        <a:rPr lang="en-US" sz="1600" kern="0" dirty="0">
                          <a:effectLst/>
                        </a:rPr>
                        <a:t>-$248,331</a:t>
                      </a:r>
                      <a:endParaRPr lang="en-US" sz="20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algn="r"/>
                      <a:endParaRPr lang="en-US" sz="2000" kern="100" dirty="0">
                        <a:effectLst/>
                        <a:latin typeface="Aptos" panose="020B0004020202020204" pitchFamily="34" charset="0"/>
                      </a:endParaRPr>
                    </a:p>
                  </a:txBody>
                  <a:tcPr marL="68580" marR="68580" marT="0" marB="0" anchor="ctr"/>
                </a:tc>
                <a:tc>
                  <a:txBody>
                    <a:bodyPr/>
                    <a:lstStyle/>
                    <a:p>
                      <a:pPr marL="0" marR="0" algn="r">
                        <a:lnSpc>
                          <a:spcPct val="107000"/>
                        </a:lnSpc>
                        <a:spcAft>
                          <a:spcPts val="800"/>
                        </a:spcAft>
                      </a:pPr>
                      <a:r>
                        <a:rPr lang="en-US" sz="1600" kern="0" dirty="0">
                          <a:effectLst/>
                        </a:rPr>
                        <a:t>-$267,434</a:t>
                      </a:r>
                      <a:endParaRPr lang="en-US" sz="20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algn="r"/>
                      <a:endParaRPr lang="en-US" sz="2000" kern="100">
                        <a:effectLst/>
                        <a:latin typeface="Aptos" panose="020B0004020202020204" pitchFamily="34" charset="0"/>
                      </a:endParaRPr>
                    </a:p>
                  </a:txBody>
                  <a:tcPr marL="68580" marR="68580" marT="0" marB="0" anchor="ctr"/>
                </a:tc>
                <a:tc>
                  <a:txBody>
                    <a:bodyPr/>
                    <a:lstStyle/>
                    <a:p>
                      <a:pPr marL="0" marR="0" algn="r">
                        <a:lnSpc>
                          <a:spcPct val="107000"/>
                        </a:lnSpc>
                        <a:spcAft>
                          <a:spcPts val="800"/>
                        </a:spcAft>
                      </a:pPr>
                      <a:r>
                        <a:rPr lang="en-US" sz="1600" kern="0" dirty="0">
                          <a:effectLst/>
                        </a:rPr>
                        <a:t>-$286,536</a:t>
                      </a:r>
                      <a:endParaRPr lang="en-US" sz="20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0288266"/>
                  </a:ext>
                </a:extLst>
              </a:tr>
              <a:tr h="788369">
                <a:tc>
                  <a:txBody>
                    <a:bodyPr/>
                    <a:lstStyle/>
                    <a:p>
                      <a:pPr marL="0" marR="0" algn="r">
                        <a:lnSpc>
                          <a:spcPct val="107000"/>
                        </a:lnSpc>
                        <a:spcAft>
                          <a:spcPts val="800"/>
                        </a:spcAft>
                      </a:pPr>
                      <a:r>
                        <a:rPr lang="en-US" sz="1600" kern="0">
                          <a:effectLst/>
                        </a:rPr>
                        <a:t>Estimated Differential Tuition </a:t>
                      </a:r>
                      <a:endParaRPr lang="en-US" sz="2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endParaRPr lang="en-US" sz="2000" kern="100">
                        <a:effectLst/>
                        <a:latin typeface="Aptos" panose="020B0004020202020204" pitchFamily="34" charset="0"/>
                      </a:endParaRPr>
                    </a:p>
                  </a:txBody>
                  <a:tcPr marL="68580" marR="68580" marT="0" marB="0" anchor="ctr"/>
                </a:tc>
                <a:tc>
                  <a:txBody>
                    <a:bodyPr/>
                    <a:lstStyle/>
                    <a:p>
                      <a:endParaRPr lang="en-US" sz="2000" kern="100">
                        <a:effectLst/>
                        <a:latin typeface="Aptos" panose="020B0004020202020204" pitchFamily="34" charset="0"/>
                      </a:endParaRPr>
                    </a:p>
                  </a:txBody>
                  <a:tcPr marL="68580" marR="68580" marT="0" marB="0" anchor="ctr"/>
                </a:tc>
                <a:tc>
                  <a:txBody>
                    <a:bodyPr/>
                    <a:lstStyle/>
                    <a:p>
                      <a:pPr marL="0" marR="0" algn="r">
                        <a:lnSpc>
                          <a:spcPct val="107000"/>
                        </a:lnSpc>
                        <a:spcAft>
                          <a:spcPts val="800"/>
                        </a:spcAft>
                      </a:pPr>
                      <a:r>
                        <a:rPr lang="en-US" sz="1600" kern="0">
                          <a:effectLst/>
                        </a:rPr>
                        <a:t>$2,020,079</a:t>
                      </a:r>
                      <a:endParaRPr lang="en-US" sz="2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algn="r"/>
                      <a:endParaRPr lang="en-US" sz="2000" kern="100">
                        <a:effectLst/>
                        <a:latin typeface="Aptos" panose="020B0004020202020204" pitchFamily="34" charset="0"/>
                      </a:endParaRPr>
                    </a:p>
                  </a:txBody>
                  <a:tcPr marL="68580" marR="68580" marT="0" marB="0" anchor="ctr"/>
                </a:tc>
                <a:tc>
                  <a:txBody>
                    <a:bodyPr/>
                    <a:lstStyle/>
                    <a:p>
                      <a:pPr marL="0" marR="0" algn="r">
                        <a:lnSpc>
                          <a:spcPct val="107000"/>
                        </a:lnSpc>
                        <a:spcAft>
                          <a:spcPts val="800"/>
                        </a:spcAft>
                      </a:pPr>
                      <a:r>
                        <a:rPr lang="en-US" sz="1600" kern="0" dirty="0">
                          <a:effectLst/>
                        </a:rPr>
                        <a:t>$2,234,981</a:t>
                      </a:r>
                      <a:endParaRPr lang="en-US" sz="20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algn="r"/>
                      <a:endParaRPr lang="en-US" sz="2000" kern="100" dirty="0">
                        <a:effectLst/>
                        <a:latin typeface="Aptos" panose="020B0004020202020204" pitchFamily="34" charset="0"/>
                      </a:endParaRPr>
                    </a:p>
                  </a:txBody>
                  <a:tcPr marL="68580" marR="68580" marT="0" marB="0" anchor="ctr"/>
                </a:tc>
                <a:tc>
                  <a:txBody>
                    <a:bodyPr/>
                    <a:lstStyle/>
                    <a:p>
                      <a:pPr marL="0" marR="0" algn="r">
                        <a:lnSpc>
                          <a:spcPct val="107000"/>
                        </a:lnSpc>
                        <a:spcAft>
                          <a:spcPts val="800"/>
                        </a:spcAft>
                      </a:pPr>
                      <a:r>
                        <a:rPr lang="en-US" sz="1600" kern="0" dirty="0">
                          <a:effectLst/>
                        </a:rPr>
                        <a:t>$2,406,902</a:t>
                      </a:r>
                      <a:endParaRPr lang="en-US" sz="20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algn="r"/>
                      <a:endParaRPr lang="en-US" sz="2000" kern="100" dirty="0">
                        <a:effectLst/>
                        <a:latin typeface="Aptos" panose="020B0004020202020204" pitchFamily="34" charset="0"/>
                      </a:endParaRPr>
                    </a:p>
                  </a:txBody>
                  <a:tcPr marL="68580" marR="68580" marT="0" marB="0" anchor="ctr"/>
                </a:tc>
                <a:tc>
                  <a:txBody>
                    <a:bodyPr/>
                    <a:lstStyle/>
                    <a:p>
                      <a:pPr marL="0" marR="0" algn="r">
                        <a:lnSpc>
                          <a:spcPct val="107000"/>
                        </a:lnSpc>
                        <a:spcAft>
                          <a:spcPts val="800"/>
                        </a:spcAft>
                      </a:pPr>
                      <a:r>
                        <a:rPr lang="en-US" sz="1600" kern="0" dirty="0">
                          <a:effectLst/>
                        </a:rPr>
                        <a:t>$2,578,824</a:t>
                      </a:r>
                      <a:endParaRPr lang="en-US" sz="20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799319220"/>
                  </a:ext>
                </a:extLst>
              </a:tr>
              <a:tr h="759673">
                <a:tc>
                  <a:txBody>
                    <a:bodyPr/>
                    <a:lstStyle/>
                    <a:p>
                      <a:pPr marL="0" marR="0" algn="r">
                        <a:lnSpc>
                          <a:spcPct val="107000"/>
                        </a:lnSpc>
                        <a:spcAft>
                          <a:spcPts val="800"/>
                        </a:spcAft>
                      </a:pPr>
                      <a:r>
                        <a:rPr lang="en-US" sz="1600" kern="0">
                          <a:effectLst/>
                        </a:rPr>
                        <a:t>Net new differential tuition dollars</a:t>
                      </a:r>
                      <a:endParaRPr lang="en-US" sz="2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endParaRPr lang="en-US" sz="2000" kern="100" dirty="0">
                        <a:effectLst/>
                        <a:latin typeface="Aptos" panose="020B0004020202020204" pitchFamily="34" charset="0"/>
                      </a:endParaRPr>
                    </a:p>
                  </a:txBody>
                  <a:tcPr marL="68580" marR="68580" marT="0" marB="0" anchor="ctr"/>
                </a:tc>
                <a:tc>
                  <a:txBody>
                    <a:bodyPr/>
                    <a:lstStyle/>
                    <a:p>
                      <a:endParaRPr lang="en-US" sz="2000" kern="100" dirty="0">
                        <a:effectLst/>
                        <a:latin typeface="Aptos" panose="020B0004020202020204" pitchFamily="34" charset="0"/>
                      </a:endParaRPr>
                    </a:p>
                  </a:txBody>
                  <a:tcPr marL="68580" marR="68580" marT="0" marB="0" anchor="ctr"/>
                </a:tc>
                <a:tc>
                  <a:txBody>
                    <a:bodyPr/>
                    <a:lstStyle/>
                    <a:p>
                      <a:pPr marL="0" marR="0" algn="r">
                        <a:lnSpc>
                          <a:spcPct val="107000"/>
                        </a:lnSpc>
                        <a:spcAft>
                          <a:spcPts val="800"/>
                        </a:spcAft>
                      </a:pPr>
                      <a:r>
                        <a:rPr lang="en-US" sz="1600" kern="0" dirty="0">
                          <a:effectLst/>
                        </a:rPr>
                        <a:t>$109,839</a:t>
                      </a:r>
                      <a:endParaRPr lang="en-US" sz="20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algn="r"/>
                      <a:endParaRPr lang="en-US" sz="2000" kern="100" dirty="0">
                        <a:effectLst/>
                        <a:latin typeface="Aptos" panose="020B0004020202020204" pitchFamily="34" charset="0"/>
                      </a:endParaRPr>
                    </a:p>
                  </a:txBody>
                  <a:tcPr marL="68580" marR="68580" marT="0" marB="0" anchor="ctr"/>
                </a:tc>
                <a:tc>
                  <a:txBody>
                    <a:bodyPr/>
                    <a:lstStyle/>
                    <a:p>
                      <a:pPr marL="0" marR="0" algn="r">
                        <a:lnSpc>
                          <a:spcPct val="107000"/>
                        </a:lnSpc>
                        <a:spcAft>
                          <a:spcPts val="800"/>
                        </a:spcAft>
                      </a:pPr>
                      <a:r>
                        <a:rPr lang="en-US" sz="1600" kern="0" dirty="0">
                          <a:effectLst/>
                        </a:rPr>
                        <a:t>$324,741</a:t>
                      </a:r>
                      <a:endParaRPr lang="en-US" sz="20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algn="r"/>
                      <a:endParaRPr lang="en-US" sz="2000" kern="100" dirty="0">
                        <a:effectLst/>
                        <a:latin typeface="Aptos" panose="020B0004020202020204" pitchFamily="34" charset="0"/>
                      </a:endParaRPr>
                    </a:p>
                  </a:txBody>
                  <a:tcPr marL="68580" marR="68580" marT="0" marB="0" anchor="ctr"/>
                </a:tc>
                <a:tc>
                  <a:txBody>
                    <a:bodyPr/>
                    <a:lstStyle/>
                    <a:p>
                      <a:pPr marL="0" marR="0" algn="r">
                        <a:lnSpc>
                          <a:spcPct val="107000"/>
                        </a:lnSpc>
                        <a:spcAft>
                          <a:spcPts val="800"/>
                        </a:spcAft>
                      </a:pPr>
                      <a:r>
                        <a:rPr lang="en-US" sz="1600" kern="0" dirty="0">
                          <a:effectLst/>
                        </a:rPr>
                        <a:t>$496,662</a:t>
                      </a:r>
                      <a:endParaRPr lang="en-US" sz="20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algn="r"/>
                      <a:endParaRPr lang="en-US" sz="2000" kern="100" dirty="0">
                        <a:effectLst/>
                        <a:latin typeface="Aptos" panose="020B0004020202020204" pitchFamily="34" charset="0"/>
                      </a:endParaRPr>
                    </a:p>
                  </a:txBody>
                  <a:tcPr marL="68580" marR="68580" marT="0" marB="0" anchor="ctr"/>
                </a:tc>
                <a:tc>
                  <a:txBody>
                    <a:bodyPr/>
                    <a:lstStyle/>
                    <a:p>
                      <a:pPr marL="0" marR="0" algn="r">
                        <a:lnSpc>
                          <a:spcPct val="107000"/>
                        </a:lnSpc>
                        <a:spcAft>
                          <a:spcPts val="800"/>
                        </a:spcAft>
                      </a:pPr>
                      <a:r>
                        <a:rPr lang="en-US" sz="1600" kern="0" dirty="0">
                          <a:effectLst/>
                        </a:rPr>
                        <a:t>$668,584</a:t>
                      </a:r>
                      <a:endParaRPr lang="en-US" sz="20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488651843"/>
                  </a:ext>
                </a:extLst>
              </a:tr>
            </a:tbl>
          </a:graphicData>
        </a:graphic>
      </p:graphicFrame>
    </p:spTree>
    <p:extLst>
      <p:ext uri="{BB962C8B-B14F-4D97-AF65-F5344CB8AC3E}">
        <p14:creationId xmlns:p14="http://schemas.microsoft.com/office/powerpoint/2010/main" val="4292664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B73424-8859-D9CE-4E78-A621161C60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593C0C-3602-482A-0A8D-4E3AD8AC91E7}"/>
              </a:ext>
            </a:extLst>
          </p:cNvPr>
          <p:cNvSpPr>
            <a:spLocks noGrp="1"/>
          </p:cNvSpPr>
          <p:nvPr>
            <p:ph type="ctrTitle"/>
          </p:nvPr>
        </p:nvSpPr>
        <p:spPr>
          <a:xfrm>
            <a:off x="742950" y="840657"/>
            <a:ext cx="10706102" cy="639785"/>
          </a:xfrm>
        </p:spPr>
        <p:txBody>
          <a:bodyPr/>
          <a:lstStyle/>
          <a:p>
            <a:r>
              <a:rPr lang="en-US" dirty="0"/>
              <a:t>Market Comparators</a:t>
            </a:r>
          </a:p>
        </p:txBody>
      </p:sp>
      <p:sp>
        <p:nvSpPr>
          <p:cNvPr id="3" name="Text Placeholder 2">
            <a:extLst>
              <a:ext uri="{FF2B5EF4-FFF2-40B4-BE49-F238E27FC236}">
                <a16:creationId xmlns:a16="http://schemas.microsoft.com/office/drawing/2014/main" id="{17E85F0B-9295-C875-BB41-D9E4516D79F9}"/>
              </a:ext>
            </a:extLst>
          </p:cNvPr>
          <p:cNvSpPr>
            <a:spLocks noGrp="1"/>
          </p:cNvSpPr>
          <p:nvPr>
            <p:ph type="body" sz="quarter" idx="10"/>
          </p:nvPr>
        </p:nvSpPr>
        <p:spPr>
          <a:xfrm>
            <a:off x="742950" y="1741353"/>
            <a:ext cx="10259347" cy="4291857"/>
          </a:xfrm>
        </p:spPr>
        <p:txBody>
          <a:bodyPr>
            <a:normAutofit/>
          </a:bodyPr>
          <a:lstStyle/>
          <a:p>
            <a:pPr marL="285750" marR="0" indent="-285750">
              <a:lnSpc>
                <a:spcPct val="107000"/>
              </a:lnSpc>
              <a:spcAft>
                <a:spcPts val="800"/>
              </a:spcAft>
              <a:buFont typeface="Arial" panose="020B0604020202020204" pitchFamily="34" charset="0"/>
              <a:buChar char="•"/>
            </a:pPr>
            <a:r>
              <a:rPr lang="en-US" sz="1800" dirty="0">
                <a:effectLst/>
                <a:latin typeface="Aptos" panose="020B0004020202020204" pitchFamily="34" charset="0"/>
                <a:ea typeface="Aptos" panose="020B0004020202020204" pitchFamily="34" charset="0"/>
                <a:cs typeface="Arial" panose="020B0604020202020204" pitchFamily="34" charset="0"/>
              </a:rPr>
              <a:t>Nearly all top-tier business schools charge differential tuition, as well as the other major universities in Oregon. </a:t>
            </a:r>
          </a:p>
          <a:p>
            <a:pPr marL="285750" marR="0" indent="-285750">
              <a:lnSpc>
                <a:spcPct val="107000"/>
              </a:lnSpc>
              <a:spcAft>
                <a:spcPts val="800"/>
              </a:spcAft>
              <a:buFont typeface="Arial" panose="020B0604020202020204" pitchFamily="34" charset="0"/>
              <a:buChar char="•"/>
            </a:pPr>
            <a:r>
              <a:rPr lang="en-US" sz="1800" dirty="0">
                <a:effectLst/>
                <a:latin typeface="Aptos" panose="020B0004020202020204" pitchFamily="34" charset="0"/>
                <a:ea typeface="Aptos" panose="020B0004020202020204" pitchFamily="34" charset="0"/>
                <a:cs typeface="Arial" panose="020B0604020202020204" pitchFamily="34" charset="0"/>
              </a:rPr>
              <a:t>Application of differential tuition varies; while some still use a per credit charge, others have separate tuition tables for each school/college based on program of study, while others have a set annual fee. </a:t>
            </a:r>
          </a:p>
          <a:p>
            <a:pPr marL="285750" indent="-285750">
              <a:lnSpc>
                <a:spcPct val="107000"/>
              </a:lnSpc>
              <a:spcAft>
                <a:spcPts val="800"/>
              </a:spcAft>
              <a:buFont typeface="Arial" panose="020B0604020202020204" pitchFamily="34" charset="0"/>
              <a:buChar char="•"/>
            </a:pPr>
            <a:r>
              <a:rPr lang="en-US" sz="1800" kern="100" dirty="0">
                <a:latin typeface="Aptos" panose="020B0004020202020204" pitchFamily="34" charset="0"/>
                <a:ea typeface="Aptos" panose="020B0004020202020204" pitchFamily="34" charset="0"/>
                <a:cs typeface="Arial" panose="020B0604020202020204" pitchFamily="34" charset="0"/>
              </a:rPr>
              <a:t>O</a:t>
            </a:r>
            <a:r>
              <a:rPr lang="en-US" sz="1800" kern="100" dirty="0">
                <a:effectLst/>
                <a:latin typeface="Aptos" panose="020B0004020202020204" pitchFamily="34" charset="0"/>
                <a:ea typeface="Aptos" panose="020B0004020202020204" pitchFamily="34" charset="0"/>
                <a:cs typeface="Arial" panose="020B0604020202020204" pitchFamily="34" charset="0"/>
              </a:rPr>
              <a:t>utside of Portland State, which charges $19 over base per credit (but has a separate table for business), a $30 per credit differential tuition is low relative to comparators.</a:t>
            </a:r>
          </a:p>
          <a:p>
            <a:pPr marL="285750" marR="0" indent="-285750">
              <a:lnSpc>
                <a:spcPct val="107000"/>
              </a:lnSpc>
              <a:spcAft>
                <a:spcPts val="800"/>
              </a:spcAft>
              <a:buFont typeface="Arial" panose="020B0604020202020204" pitchFamily="34" charset="0"/>
              <a:buChar char="•"/>
            </a:pPr>
            <a:endParaRPr lang="en-US" sz="1800" kern="100" dirty="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697422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628FE8-C3EA-6563-31A2-97E7B9094A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74A248-E6ED-DD70-0D7D-7E5116A8683C}"/>
              </a:ext>
            </a:extLst>
          </p:cNvPr>
          <p:cNvSpPr>
            <a:spLocks noGrp="1"/>
          </p:cNvSpPr>
          <p:nvPr>
            <p:ph type="ctrTitle"/>
          </p:nvPr>
        </p:nvSpPr>
        <p:spPr>
          <a:xfrm>
            <a:off x="534256" y="117110"/>
            <a:ext cx="10706102" cy="639785"/>
          </a:xfrm>
        </p:spPr>
        <p:txBody>
          <a:bodyPr/>
          <a:lstStyle/>
          <a:p>
            <a:r>
              <a:rPr lang="en-US" dirty="0"/>
              <a:t>Market Comparators</a:t>
            </a:r>
          </a:p>
        </p:txBody>
      </p:sp>
      <p:graphicFrame>
        <p:nvGraphicFramePr>
          <p:cNvPr id="6" name="Table 5">
            <a:extLst>
              <a:ext uri="{FF2B5EF4-FFF2-40B4-BE49-F238E27FC236}">
                <a16:creationId xmlns:a16="http://schemas.microsoft.com/office/drawing/2014/main" id="{7EB0CA72-9699-C455-EB0E-838DA2060261}"/>
              </a:ext>
            </a:extLst>
          </p:cNvPr>
          <p:cNvGraphicFramePr>
            <a:graphicFrameLocks noGrp="1"/>
          </p:cNvGraphicFramePr>
          <p:nvPr>
            <p:extLst>
              <p:ext uri="{D42A27DB-BD31-4B8C-83A1-F6EECF244321}">
                <p14:modId xmlns:p14="http://schemas.microsoft.com/office/powerpoint/2010/main" val="1981621504"/>
              </p:ext>
            </p:extLst>
          </p:nvPr>
        </p:nvGraphicFramePr>
        <p:xfrm>
          <a:off x="534256" y="729469"/>
          <a:ext cx="11455686" cy="6045827"/>
        </p:xfrm>
        <a:graphic>
          <a:graphicData uri="http://schemas.openxmlformats.org/drawingml/2006/table">
            <a:tbl>
              <a:tblPr firstRow="1" firstCol="1" bandRow="1">
                <a:tableStyleId>{5C22544A-7EE6-4342-B048-85BDC9FD1C3A}</a:tableStyleId>
              </a:tblPr>
              <a:tblGrid>
                <a:gridCol w="3868477">
                  <a:extLst>
                    <a:ext uri="{9D8B030D-6E8A-4147-A177-3AD203B41FA5}">
                      <a16:colId xmlns:a16="http://schemas.microsoft.com/office/drawing/2014/main" val="1822028908"/>
                    </a:ext>
                  </a:extLst>
                </a:gridCol>
                <a:gridCol w="1597308">
                  <a:extLst>
                    <a:ext uri="{9D8B030D-6E8A-4147-A177-3AD203B41FA5}">
                      <a16:colId xmlns:a16="http://schemas.microsoft.com/office/drawing/2014/main" val="3243061993"/>
                    </a:ext>
                  </a:extLst>
                </a:gridCol>
                <a:gridCol w="1846887">
                  <a:extLst>
                    <a:ext uri="{9D8B030D-6E8A-4147-A177-3AD203B41FA5}">
                      <a16:colId xmlns:a16="http://schemas.microsoft.com/office/drawing/2014/main" val="3963494770"/>
                    </a:ext>
                  </a:extLst>
                </a:gridCol>
                <a:gridCol w="4143014">
                  <a:extLst>
                    <a:ext uri="{9D8B030D-6E8A-4147-A177-3AD203B41FA5}">
                      <a16:colId xmlns:a16="http://schemas.microsoft.com/office/drawing/2014/main" val="3842120736"/>
                    </a:ext>
                  </a:extLst>
                </a:gridCol>
              </a:tblGrid>
              <a:tr h="431513">
                <a:tc>
                  <a:txBody>
                    <a:bodyPr/>
                    <a:lstStyle/>
                    <a:p>
                      <a:pPr marL="0" marR="0" lvl="0" indent="0" algn="r" defTabSz="914400" rtl="0" eaLnBrk="1" fontAlgn="auto" latinLnBrk="0" hangingPunct="1">
                        <a:lnSpc>
                          <a:spcPct val="107000"/>
                        </a:lnSpc>
                        <a:spcBef>
                          <a:spcPts val="0"/>
                        </a:spcBef>
                        <a:spcAft>
                          <a:spcPts val="800"/>
                        </a:spcAft>
                        <a:buClrTx/>
                        <a:buSzTx/>
                        <a:buFontTx/>
                        <a:buNone/>
                        <a:tabLst/>
                        <a:defRPr/>
                      </a:pPr>
                      <a:r>
                        <a:rPr lang="en-US" sz="1600" kern="0" dirty="0">
                          <a:effectLst/>
                          <a:latin typeface="+mn-lt"/>
                        </a:rPr>
                        <a:t>Differential Tuition Comparators/ </a:t>
                      </a:r>
                      <a:r>
                        <a:rPr lang="en-US" sz="1600" b="1" kern="0" dirty="0">
                          <a:effectLst/>
                          <a:latin typeface="+mn-lt"/>
                        </a:rPr>
                        <a:t>Per Credit</a:t>
                      </a:r>
                      <a:endParaRPr lang="en-US" sz="1600" b="1" kern="100" dirty="0">
                        <a:effectLst/>
                        <a:latin typeface="+mn-lt"/>
                        <a:ea typeface="Aptos" panose="020B0004020202020204" pitchFamily="34" charset="0"/>
                        <a:cs typeface="Arial" panose="020B0604020202020204" pitchFamily="34" charset="0"/>
                      </a:endParaRPr>
                    </a:p>
                  </a:txBody>
                  <a:tcPr marL="57087" marR="57087" marT="0" marB="0" anchor="ctr"/>
                </a:tc>
                <a:tc>
                  <a:txBody>
                    <a:bodyPr/>
                    <a:lstStyle/>
                    <a:p>
                      <a:pPr marL="0" marR="0" algn="ctr">
                        <a:lnSpc>
                          <a:spcPct val="107000"/>
                        </a:lnSpc>
                        <a:spcAft>
                          <a:spcPts val="800"/>
                        </a:spcAft>
                      </a:pPr>
                      <a:r>
                        <a:rPr lang="en-US" sz="1600" b="1" kern="0" dirty="0">
                          <a:effectLst/>
                          <a:latin typeface="+mn-lt"/>
                        </a:rPr>
                        <a:t>Resident</a:t>
                      </a:r>
                      <a:endParaRPr lang="en-US" sz="1600" b="1" kern="100" dirty="0">
                        <a:effectLst/>
                        <a:latin typeface="+mn-lt"/>
                        <a:ea typeface="Aptos" panose="020B0004020202020204" pitchFamily="34" charset="0"/>
                        <a:cs typeface="Arial" panose="020B0604020202020204" pitchFamily="34" charset="0"/>
                      </a:endParaRPr>
                    </a:p>
                  </a:txBody>
                  <a:tcPr marL="57087" marR="57087" marT="0" marB="0" anchor="ctr"/>
                </a:tc>
                <a:tc>
                  <a:txBody>
                    <a:bodyPr/>
                    <a:lstStyle/>
                    <a:p>
                      <a:pPr marL="0" marR="0" algn="ctr">
                        <a:lnSpc>
                          <a:spcPct val="107000"/>
                        </a:lnSpc>
                        <a:spcAft>
                          <a:spcPts val="800"/>
                        </a:spcAft>
                      </a:pPr>
                      <a:r>
                        <a:rPr lang="en-US" sz="1600" b="1" kern="0" dirty="0">
                          <a:effectLst/>
                          <a:latin typeface="+mn-lt"/>
                        </a:rPr>
                        <a:t>Non-Resident</a:t>
                      </a:r>
                      <a:endParaRPr lang="en-US" sz="1600" b="1" kern="100" dirty="0">
                        <a:effectLst/>
                        <a:latin typeface="+mn-lt"/>
                        <a:ea typeface="Aptos" panose="020B0004020202020204" pitchFamily="34" charset="0"/>
                        <a:cs typeface="Arial" panose="020B0604020202020204" pitchFamily="34" charset="0"/>
                      </a:endParaRPr>
                    </a:p>
                  </a:txBody>
                  <a:tcPr marL="57087" marR="57087"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0" dirty="0">
                          <a:effectLst/>
                          <a:latin typeface="+mn-lt"/>
                        </a:rPr>
                        <a:t>Notes</a:t>
                      </a:r>
                      <a:endParaRPr lang="en-US" sz="1600" kern="100" dirty="0">
                        <a:effectLst/>
                        <a:latin typeface="+mn-lt"/>
                        <a:ea typeface="Aptos" panose="020B0004020202020204" pitchFamily="34" charset="0"/>
                        <a:cs typeface="Arial" panose="020B0604020202020204" pitchFamily="34" charset="0"/>
                      </a:endParaRPr>
                    </a:p>
                  </a:txBody>
                  <a:tcPr marL="57087" marR="57087" marT="0" marB="0" anchor="ctr"/>
                </a:tc>
                <a:extLst>
                  <a:ext uri="{0D108BD9-81ED-4DB2-BD59-A6C34878D82A}">
                    <a16:rowId xmlns:a16="http://schemas.microsoft.com/office/drawing/2014/main" val="4109990147"/>
                  </a:ext>
                </a:extLst>
              </a:tr>
              <a:tr h="258010">
                <a:tc>
                  <a:txBody>
                    <a:bodyPr/>
                    <a:lstStyle/>
                    <a:p>
                      <a:pPr marL="0" marR="0" algn="r">
                        <a:lnSpc>
                          <a:spcPct val="107000"/>
                        </a:lnSpc>
                        <a:spcAft>
                          <a:spcPts val="800"/>
                        </a:spcAft>
                      </a:pPr>
                      <a:r>
                        <a:rPr lang="en-US" sz="1600" kern="0" dirty="0">
                          <a:effectLst/>
                          <a:latin typeface="+mn-lt"/>
                        </a:rPr>
                        <a:t>Oregon State University</a:t>
                      </a:r>
                      <a:endParaRPr lang="en-US" sz="1600" kern="100" dirty="0">
                        <a:effectLst/>
                        <a:latin typeface="+mn-lt"/>
                        <a:ea typeface="Aptos" panose="020B0004020202020204" pitchFamily="34" charset="0"/>
                        <a:cs typeface="Arial" panose="020B0604020202020204" pitchFamily="34" charset="0"/>
                      </a:endParaRPr>
                    </a:p>
                  </a:txBody>
                  <a:tcPr marL="57087" marR="57087" marT="0" marB="0" anchor="ctr"/>
                </a:tc>
                <a:tc>
                  <a:txBody>
                    <a:bodyPr/>
                    <a:lstStyle/>
                    <a:p>
                      <a:pPr marL="0" marR="0" algn="r">
                        <a:lnSpc>
                          <a:spcPct val="107000"/>
                        </a:lnSpc>
                        <a:spcAft>
                          <a:spcPts val="800"/>
                        </a:spcAft>
                      </a:pPr>
                      <a:r>
                        <a:rPr lang="en-US" sz="1600" kern="0">
                          <a:effectLst/>
                          <a:latin typeface="+mn-lt"/>
                        </a:rPr>
                        <a:t>$26.00</a:t>
                      </a:r>
                      <a:endParaRPr lang="en-US" sz="1600" kern="100">
                        <a:effectLst/>
                        <a:latin typeface="+mn-lt"/>
                        <a:ea typeface="Aptos" panose="020B0004020202020204" pitchFamily="34" charset="0"/>
                        <a:cs typeface="Arial" panose="020B0604020202020204" pitchFamily="34" charset="0"/>
                      </a:endParaRPr>
                    </a:p>
                  </a:txBody>
                  <a:tcPr marL="57087" marR="57087" marT="0" marB="0" anchor="ctr"/>
                </a:tc>
                <a:tc>
                  <a:txBody>
                    <a:bodyPr/>
                    <a:lstStyle/>
                    <a:p>
                      <a:pPr marL="0" marR="0" algn="r">
                        <a:lnSpc>
                          <a:spcPct val="107000"/>
                        </a:lnSpc>
                        <a:spcAft>
                          <a:spcPts val="800"/>
                        </a:spcAft>
                      </a:pPr>
                      <a:r>
                        <a:rPr lang="en-US" sz="1600" kern="0">
                          <a:effectLst/>
                          <a:latin typeface="+mn-lt"/>
                        </a:rPr>
                        <a:t>$26.00</a:t>
                      </a:r>
                      <a:endParaRPr lang="en-US" sz="1600" kern="100">
                        <a:effectLst/>
                        <a:latin typeface="+mn-lt"/>
                        <a:ea typeface="Aptos" panose="020B0004020202020204" pitchFamily="34" charset="0"/>
                        <a:cs typeface="Arial" panose="020B0604020202020204" pitchFamily="34" charset="0"/>
                      </a:endParaRPr>
                    </a:p>
                  </a:txBody>
                  <a:tcPr marL="57087" marR="57087" marT="0" marB="0" anchor="ctr"/>
                </a:tc>
                <a:tc>
                  <a:txBody>
                    <a:bodyPr/>
                    <a:lstStyle/>
                    <a:p>
                      <a:endParaRPr lang="en-US" sz="1600" kern="100" dirty="0">
                        <a:effectLst/>
                        <a:latin typeface="+mn-lt"/>
                      </a:endParaRPr>
                    </a:p>
                  </a:txBody>
                  <a:tcPr marL="57087" marR="57087" marT="0" marB="0" anchor="ctr"/>
                </a:tc>
                <a:extLst>
                  <a:ext uri="{0D108BD9-81ED-4DB2-BD59-A6C34878D82A}">
                    <a16:rowId xmlns:a16="http://schemas.microsoft.com/office/drawing/2014/main" val="2748548699"/>
                  </a:ext>
                </a:extLst>
              </a:tr>
              <a:tr h="258010">
                <a:tc>
                  <a:txBody>
                    <a:bodyPr/>
                    <a:lstStyle/>
                    <a:p>
                      <a:pPr marL="0" marR="0" algn="r">
                        <a:lnSpc>
                          <a:spcPct val="107000"/>
                        </a:lnSpc>
                        <a:spcAft>
                          <a:spcPts val="800"/>
                        </a:spcAft>
                      </a:pPr>
                      <a:r>
                        <a:rPr lang="en-US" sz="1600" kern="0" dirty="0">
                          <a:effectLst/>
                          <a:latin typeface="+mn-lt"/>
                        </a:rPr>
                        <a:t>University of Oregon Proposed</a:t>
                      </a:r>
                      <a:endParaRPr lang="en-US" sz="1600" kern="100" dirty="0">
                        <a:effectLst/>
                        <a:latin typeface="+mn-lt"/>
                        <a:ea typeface="Aptos" panose="020B0004020202020204" pitchFamily="34" charset="0"/>
                        <a:cs typeface="Arial" panose="020B0604020202020204" pitchFamily="34" charset="0"/>
                      </a:endParaRPr>
                    </a:p>
                  </a:txBody>
                  <a:tcPr marL="57087" marR="57087" marT="0" marB="0" anchor="ctr"/>
                </a:tc>
                <a:tc>
                  <a:txBody>
                    <a:bodyPr/>
                    <a:lstStyle/>
                    <a:p>
                      <a:pPr marL="0" marR="0" algn="r">
                        <a:lnSpc>
                          <a:spcPct val="107000"/>
                        </a:lnSpc>
                        <a:spcAft>
                          <a:spcPts val="800"/>
                        </a:spcAft>
                      </a:pPr>
                      <a:r>
                        <a:rPr lang="en-US" sz="1600" kern="0" dirty="0">
                          <a:effectLst/>
                          <a:latin typeface="+mn-lt"/>
                        </a:rPr>
                        <a:t>$3</a:t>
                      </a:r>
                      <a:r>
                        <a:rPr lang="en-US" sz="1600" kern="100" dirty="0">
                          <a:effectLst/>
                          <a:latin typeface="+mn-lt"/>
                        </a:rPr>
                        <a:t>0</a:t>
                      </a:r>
                      <a:r>
                        <a:rPr lang="en-US" sz="1600" kern="0" dirty="0">
                          <a:effectLst/>
                          <a:latin typeface="+mn-lt"/>
                        </a:rPr>
                        <a:t>.00</a:t>
                      </a:r>
                      <a:endParaRPr lang="en-US" sz="1600" kern="100" dirty="0">
                        <a:effectLst/>
                        <a:latin typeface="+mn-lt"/>
                        <a:ea typeface="Aptos" panose="020B0004020202020204" pitchFamily="34" charset="0"/>
                        <a:cs typeface="Arial" panose="020B0604020202020204" pitchFamily="34" charset="0"/>
                      </a:endParaRPr>
                    </a:p>
                  </a:txBody>
                  <a:tcPr marL="57087" marR="57087" marT="0" marB="0" anchor="ctr"/>
                </a:tc>
                <a:tc>
                  <a:txBody>
                    <a:bodyPr/>
                    <a:lstStyle/>
                    <a:p>
                      <a:pPr marL="0" marR="0" algn="r">
                        <a:lnSpc>
                          <a:spcPct val="107000"/>
                        </a:lnSpc>
                        <a:spcAft>
                          <a:spcPts val="800"/>
                        </a:spcAft>
                      </a:pPr>
                      <a:r>
                        <a:rPr lang="en-US" sz="1600" kern="0">
                          <a:effectLst/>
                          <a:latin typeface="+mn-lt"/>
                        </a:rPr>
                        <a:t>$3</a:t>
                      </a:r>
                      <a:r>
                        <a:rPr lang="en-US" sz="1600" kern="100">
                          <a:effectLst/>
                          <a:latin typeface="+mn-lt"/>
                        </a:rPr>
                        <a:t>0</a:t>
                      </a:r>
                      <a:r>
                        <a:rPr lang="en-US" sz="1600" kern="0">
                          <a:effectLst/>
                          <a:latin typeface="+mn-lt"/>
                        </a:rPr>
                        <a:t>.00</a:t>
                      </a:r>
                      <a:endParaRPr lang="en-US" sz="1600" kern="100">
                        <a:effectLst/>
                        <a:latin typeface="+mn-lt"/>
                        <a:ea typeface="Aptos" panose="020B0004020202020204" pitchFamily="34" charset="0"/>
                        <a:cs typeface="Arial" panose="020B0604020202020204" pitchFamily="34" charset="0"/>
                      </a:endParaRPr>
                    </a:p>
                  </a:txBody>
                  <a:tcPr marL="57087" marR="57087" marT="0" marB="0" anchor="ctr"/>
                </a:tc>
                <a:tc>
                  <a:txBody>
                    <a:bodyPr/>
                    <a:lstStyle/>
                    <a:p>
                      <a:endParaRPr lang="en-US" sz="1600" kern="100" dirty="0">
                        <a:effectLst/>
                        <a:latin typeface="+mn-lt"/>
                      </a:endParaRPr>
                    </a:p>
                  </a:txBody>
                  <a:tcPr marL="57087" marR="57087" marT="0" marB="0" anchor="ctr"/>
                </a:tc>
                <a:extLst>
                  <a:ext uri="{0D108BD9-81ED-4DB2-BD59-A6C34878D82A}">
                    <a16:rowId xmlns:a16="http://schemas.microsoft.com/office/drawing/2014/main" val="162792479"/>
                  </a:ext>
                </a:extLst>
              </a:tr>
              <a:tr h="258010">
                <a:tc>
                  <a:txBody>
                    <a:bodyPr/>
                    <a:lstStyle/>
                    <a:p>
                      <a:pPr marL="0" marR="0" algn="r">
                        <a:lnSpc>
                          <a:spcPct val="107000"/>
                        </a:lnSpc>
                        <a:spcAft>
                          <a:spcPts val="800"/>
                        </a:spcAft>
                      </a:pPr>
                      <a:r>
                        <a:rPr lang="en-US" sz="1600" kern="0" dirty="0">
                          <a:effectLst/>
                          <a:latin typeface="+mn-lt"/>
                        </a:rPr>
                        <a:t>Arizona State</a:t>
                      </a:r>
                      <a:endParaRPr lang="en-US" sz="1600" kern="100" dirty="0">
                        <a:effectLst/>
                        <a:latin typeface="+mn-lt"/>
                        <a:ea typeface="Aptos" panose="020B0004020202020204" pitchFamily="34" charset="0"/>
                        <a:cs typeface="Arial" panose="020B0604020202020204" pitchFamily="34" charset="0"/>
                      </a:endParaRPr>
                    </a:p>
                  </a:txBody>
                  <a:tcPr marL="57087" marR="57087" marT="0" marB="0" anchor="ctr"/>
                </a:tc>
                <a:tc>
                  <a:txBody>
                    <a:bodyPr/>
                    <a:lstStyle/>
                    <a:p>
                      <a:pPr marL="0" marR="0" algn="r">
                        <a:lnSpc>
                          <a:spcPct val="107000"/>
                        </a:lnSpc>
                        <a:spcAft>
                          <a:spcPts val="800"/>
                        </a:spcAft>
                      </a:pPr>
                      <a:r>
                        <a:rPr lang="en-US" sz="1600" kern="0">
                          <a:effectLst/>
                          <a:latin typeface="+mn-lt"/>
                        </a:rPr>
                        <a:t>$50.00</a:t>
                      </a:r>
                      <a:endParaRPr lang="en-US" sz="1600" kern="100">
                        <a:effectLst/>
                        <a:latin typeface="+mn-lt"/>
                        <a:ea typeface="Aptos" panose="020B0004020202020204" pitchFamily="34" charset="0"/>
                        <a:cs typeface="Arial" panose="020B0604020202020204" pitchFamily="34" charset="0"/>
                      </a:endParaRPr>
                    </a:p>
                  </a:txBody>
                  <a:tcPr marL="57087" marR="57087" marT="0" marB="0" anchor="ctr"/>
                </a:tc>
                <a:tc>
                  <a:txBody>
                    <a:bodyPr/>
                    <a:lstStyle/>
                    <a:p>
                      <a:pPr marL="0" marR="0" algn="r">
                        <a:lnSpc>
                          <a:spcPct val="107000"/>
                        </a:lnSpc>
                        <a:spcAft>
                          <a:spcPts val="800"/>
                        </a:spcAft>
                      </a:pPr>
                      <a:r>
                        <a:rPr lang="en-US" sz="1600" kern="0" dirty="0">
                          <a:effectLst/>
                          <a:latin typeface="+mn-lt"/>
                        </a:rPr>
                        <a:t>$50.00</a:t>
                      </a:r>
                      <a:endParaRPr lang="en-US" sz="1600" kern="100" dirty="0">
                        <a:effectLst/>
                        <a:latin typeface="+mn-lt"/>
                        <a:ea typeface="Aptos" panose="020B0004020202020204" pitchFamily="34" charset="0"/>
                        <a:cs typeface="Arial" panose="020B0604020202020204" pitchFamily="34" charset="0"/>
                      </a:endParaRPr>
                    </a:p>
                  </a:txBody>
                  <a:tcPr marL="57087" marR="57087" marT="0" marB="0" anchor="ctr"/>
                </a:tc>
                <a:tc>
                  <a:txBody>
                    <a:bodyPr/>
                    <a:lstStyle/>
                    <a:p>
                      <a:endParaRPr lang="en-US" sz="1600" kern="100">
                        <a:effectLst/>
                        <a:latin typeface="+mn-lt"/>
                      </a:endParaRPr>
                    </a:p>
                  </a:txBody>
                  <a:tcPr marL="57087" marR="57087" marT="0" marB="0" anchor="ctr"/>
                </a:tc>
                <a:extLst>
                  <a:ext uri="{0D108BD9-81ED-4DB2-BD59-A6C34878D82A}">
                    <a16:rowId xmlns:a16="http://schemas.microsoft.com/office/drawing/2014/main" val="3001586839"/>
                  </a:ext>
                </a:extLst>
              </a:tr>
              <a:tr h="258010">
                <a:tc>
                  <a:txBody>
                    <a:bodyPr/>
                    <a:lstStyle/>
                    <a:p>
                      <a:pPr marL="0" marR="0" algn="r">
                        <a:lnSpc>
                          <a:spcPct val="107000"/>
                        </a:lnSpc>
                        <a:spcAft>
                          <a:spcPts val="800"/>
                        </a:spcAft>
                      </a:pPr>
                      <a:r>
                        <a:rPr lang="en-US" sz="1600" kern="0" dirty="0">
                          <a:effectLst/>
                          <a:latin typeface="+mn-lt"/>
                        </a:rPr>
                        <a:t>James Madison School of Business</a:t>
                      </a:r>
                      <a:endParaRPr lang="en-US" sz="1600" kern="100" dirty="0">
                        <a:effectLst/>
                        <a:latin typeface="+mn-lt"/>
                        <a:ea typeface="Aptos" panose="020B0004020202020204" pitchFamily="34" charset="0"/>
                        <a:cs typeface="Arial" panose="020B0604020202020204" pitchFamily="34" charset="0"/>
                      </a:endParaRPr>
                    </a:p>
                  </a:txBody>
                  <a:tcPr marL="57087" marR="57087" marT="0" marB="0" anchor="ctr"/>
                </a:tc>
                <a:tc>
                  <a:txBody>
                    <a:bodyPr/>
                    <a:lstStyle/>
                    <a:p>
                      <a:pPr marL="0" marR="0" algn="r">
                        <a:lnSpc>
                          <a:spcPct val="107000"/>
                        </a:lnSpc>
                        <a:spcAft>
                          <a:spcPts val="800"/>
                        </a:spcAft>
                      </a:pPr>
                      <a:r>
                        <a:rPr lang="en-US" sz="1600" kern="0">
                          <a:effectLst/>
                          <a:latin typeface="+mn-lt"/>
                        </a:rPr>
                        <a:t>$50.00</a:t>
                      </a:r>
                      <a:endParaRPr lang="en-US" sz="1600" kern="100">
                        <a:effectLst/>
                        <a:latin typeface="+mn-lt"/>
                        <a:ea typeface="Aptos" panose="020B0004020202020204" pitchFamily="34" charset="0"/>
                        <a:cs typeface="Arial" panose="020B0604020202020204" pitchFamily="34" charset="0"/>
                      </a:endParaRPr>
                    </a:p>
                  </a:txBody>
                  <a:tcPr marL="57087" marR="57087" marT="0" marB="0" anchor="ctr"/>
                </a:tc>
                <a:tc>
                  <a:txBody>
                    <a:bodyPr/>
                    <a:lstStyle/>
                    <a:p>
                      <a:pPr marL="0" marR="0" algn="r">
                        <a:lnSpc>
                          <a:spcPct val="107000"/>
                        </a:lnSpc>
                        <a:spcAft>
                          <a:spcPts val="800"/>
                        </a:spcAft>
                      </a:pPr>
                      <a:r>
                        <a:rPr lang="en-US" sz="1600" kern="0" dirty="0">
                          <a:effectLst/>
                          <a:latin typeface="+mn-lt"/>
                        </a:rPr>
                        <a:t>$50.00</a:t>
                      </a:r>
                      <a:endParaRPr lang="en-US" sz="1600" kern="100" dirty="0">
                        <a:effectLst/>
                        <a:latin typeface="+mn-lt"/>
                        <a:ea typeface="Aptos" panose="020B0004020202020204" pitchFamily="34" charset="0"/>
                        <a:cs typeface="Arial" panose="020B0604020202020204" pitchFamily="34" charset="0"/>
                      </a:endParaRPr>
                    </a:p>
                  </a:txBody>
                  <a:tcPr marL="57087" marR="57087" marT="0" marB="0" anchor="ctr"/>
                </a:tc>
                <a:tc>
                  <a:txBody>
                    <a:bodyPr/>
                    <a:lstStyle/>
                    <a:p>
                      <a:endParaRPr lang="en-US" sz="1600" kern="100">
                        <a:effectLst/>
                        <a:latin typeface="+mn-lt"/>
                      </a:endParaRPr>
                    </a:p>
                  </a:txBody>
                  <a:tcPr marL="57087" marR="57087" marT="0" marB="0" anchor="ctr"/>
                </a:tc>
                <a:extLst>
                  <a:ext uri="{0D108BD9-81ED-4DB2-BD59-A6C34878D82A}">
                    <a16:rowId xmlns:a16="http://schemas.microsoft.com/office/drawing/2014/main" val="2302458660"/>
                  </a:ext>
                </a:extLst>
              </a:tr>
              <a:tr h="258010">
                <a:tc>
                  <a:txBody>
                    <a:bodyPr/>
                    <a:lstStyle/>
                    <a:p>
                      <a:pPr marL="0" marR="0" algn="r">
                        <a:lnSpc>
                          <a:spcPct val="107000"/>
                        </a:lnSpc>
                        <a:spcAft>
                          <a:spcPts val="800"/>
                        </a:spcAft>
                      </a:pPr>
                      <a:r>
                        <a:rPr lang="en-US" sz="1600" kern="0" dirty="0">
                          <a:effectLst/>
                          <a:latin typeface="+mn-lt"/>
                        </a:rPr>
                        <a:t>University of Nebraska - Lincoln</a:t>
                      </a:r>
                      <a:endParaRPr lang="en-US" sz="1600" kern="100" dirty="0">
                        <a:effectLst/>
                        <a:latin typeface="+mn-lt"/>
                        <a:ea typeface="Aptos" panose="020B0004020202020204" pitchFamily="34" charset="0"/>
                        <a:cs typeface="Arial" panose="020B0604020202020204" pitchFamily="34" charset="0"/>
                      </a:endParaRPr>
                    </a:p>
                  </a:txBody>
                  <a:tcPr marL="57087" marR="57087" marT="0" marB="0" anchor="ctr"/>
                </a:tc>
                <a:tc>
                  <a:txBody>
                    <a:bodyPr/>
                    <a:lstStyle/>
                    <a:p>
                      <a:pPr marL="0" marR="0" algn="r">
                        <a:lnSpc>
                          <a:spcPct val="107000"/>
                        </a:lnSpc>
                        <a:spcAft>
                          <a:spcPts val="800"/>
                        </a:spcAft>
                      </a:pPr>
                      <a:r>
                        <a:rPr lang="en-US" sz="1600" kern="0">
                          <a:effectLst/>
                          <a:latin typeface="+mn-lt"/>
                        </a:rPr>
                        <a:t>$64.00</a:t>
                      </a:r>
                      <a:endParaRPr lang="en-US" sz="1600" kern="100">
                        <a:effectLst/>
                        <a:latin typeface="+mn-lt"/>
                        <a:ea typeface="Aptos" panose="020B0004020202020204" pitchFamily="34" charset="0"/>
                        <a:cs typeface="Arial" panose="020B0604020202020204" pitchFamily="34" charset="0"/>
                      </a:endParaRPr>
                    </a:p>
                  </a:txBody>
                  <a:tcPr marL="57087" marR="57087" marT="0" marB="0" anchor="ctr"/>
                </a:tc>
                <a:tc>
                  <a:txBody>
                    <a:bodyPr/>
                    <a:lstStyle/>
                    <a:p>
                      <a:pPr marL="0" marR="0" algn="r">
                        <a:lnSpc>
                          <a:spcPct val="107000"/>
                        </a:lnSpc>
                        <a:spcAft>
                          <a:spcPts val="800"/>
                        </a:spcAft>
                      </a:pPr>
                      <a:r>
                        <a:rPr lang="en-US" sz="1600" kern="0" dirty="0">
                          <a:effectLst/>
                          <a:latin typeface="+mn-lt"/>
                        </a:rPr>
                        <a:t>$141.00</a:t>
                      </a:r>
                      <a:endParaRPr lang="en-US" sz="1600" kern="100" dirty="0">
                        <a:effectLst/>
                        <a:latin typeface="+mn-lt"/>
                        <a:ea typeface="Aptos" panose="020B0004020202020204" pitchFamily="34" charset="0"/>
                        <a:cs typeface="Arial" panose="020B0604020202020204" pitchFamily="34" charset="0"/>
                      </a:endParaRPr>
                    </a:p>
                  </a:txBody>
                  <a:tcPr marL="57087" marR="57087" marT="0" marB="0" anchor="ctr"/>
                </a:tc>
                <a:tc>
                  <a:txBody>
                    <a:bodyPr/>
                    <a:lstStyle/>
                    <a:p>
                      <a:endParaRPr lang="en-US" sz="1600" kern="100" dirty="0">
                        <a:effectLst/>
                        <a:latin typeface="+mn-lt"/>
                      </a:endParaRPr>
                    </a:p>
                  </a:txBody>
                  <a:tcPr marL="57087" marR="57087" marT="0" marB="0" anchor="ctr"/>
                </a:tc>
                <a:extLst>
                  <a:ext uri="{0D108BD9-81ED-4DB2-BD59-A6C34878D82A}">
                    <a16:rowId xmlns:a16="http://schemas.microsoft.com/office/drawing/2014/main" val="3134452426"/>
                  </a:ext>
                </a:extLst>
              </a:tr>
              <a:tr h="258010">
                <a:tc>
                  <a:txBody>
                    <a:bodyPr/>
                    <a:lstStyle/>
                    <a:p>
                      <a:pPr marL="0" marR="0" algn="r">
                        <a:lnSpc>
                          <a:spcPct val="107000"/>
                        </a:lnSpc>
                        <a:spcAft>
                          <a:spcPts val="800"/>
                        </a:spcAft>
                      </a:pPr>
                      <a:r>
                        <a:rPr lang="en-US" sz="1600" kern="0">
                          <a:effectLst/>
                          <a:latin typeface="+mn-lt"/>
                        </a:rPr>
                        <a:t>Colorado State </a:t>
                      </a:r>
                      <a:endParaRPr lang="en-US" sz="1600" kern="100">
                        <a:effectLst/>
                        <a:latin typeface="+mn-lt"/>
                        <a:ea typeface="Aptos" panose="020B0004020202020204" pitchFamily="34" charset="0"/>
                        <a:cs typeface="Arial" panose="020B0604020202020204" pitchFamily="34" charset="0"/>
                      </a:endParaRPr>
                    </a:p>
                  </a:txBody>
                  <a:tcPr marL="57087" marR="57087" marT="0" marB="0" anchor="ctr"/>
                </a:tc>
                <a:tc>
                  <a:txBody>
                    <a:bodyPr/>
                    <a:lstStyle/>
                    <a:p>
                      <a:pPr marL="0" marR="0" algn="r">
                        <a:lnSpc>
                          <a:spcPct val="107000"/>
                        </a:lnSpc>
                        <a:spcAft>
                          <a:spcPts val="800"/>
                        </a:spcAft>
                      </a:pPr>
                      <a:r>
                        <a:rPr lang="en-US" sz="1600" kern="0" dirty="0">
                          <a:effectLst/>
                          <a:latin typeface="+mn-lt"/>
                        </a:rPr>
                        <a:t>$106.00</a:t>
                      </a:r>
                      <a:endParaRPr lang="en-US" sz="1600" kern="100" dirty="0">
                        <a:effectLst/>
                        <a:latin typeface="+mn-lt"/>
                        <a:ea typeface="Aptos" panose="020B0004020202020204" pitchFamily="34" charset="0"/>
                        <a:cs typeface="Arial" panose="020B0604020202020204" pitchFamily="34" charset="0"/>
                      </a:endParaRPr>
                    </a:p>
                  </a:txBody>
                  <a:tcPr marL="57087" marR="57087" marT="0" marB="0" anchor="ctr"/>
                </a:tc>
                <a:tc>
                  <a:txBody>
                    <a:bodyPr/>
                    <a:lstStyle/>
                    <a:p>
                      <a:pPr marL="0" marR="0" algn="r">
                        <a:lnSpc>
                          <a:spcPct val="107000"/>
                        </a:lnSpc>
                        <a:spcAft>
                          <a:spcPts val="800"/>
                        </a:spcAft>
                      </a:pPr>
                      <a:r>
                        <a:rPr lang="en-US" sz="1600" kern="0" dirty="0">
                          <a:effectLst/>
                          <a:latin typeface="+mn-lt"/>
                        </a:rPr>
                        <a:t>$106.00</a:t>
                      </a:r>
                      <a:endParaRPr lang="en-US" sz="1600" kern="100" dirty="0">
                        <a:effectLst/>
                        <a:latin typeface="+mn-lt"/>
                        <a:ea typeface="Aptos" panose="020B0004020202020204" pitchFamily="34" charset="0"/>
                        <a:cs typeface="Arial" panose="020B0604020202020204" pitchFamily="34" charset="0"/>
                      </a:endParaRPr>
                    </a:p>
                  </a:txBody>
                  <a:tcPr marL="57087" marR="57087" marT="0" marB="0" anchor="ctr"/>
                </a:tc>
                <a:tc>
                  <a:txBody>
                    <a:bodyPr/>
                    <a:lstStyle/>
                    <a:p>
                      <a:pPr marL="0" marR="0">
                        <a:lnSpc>
                          <a:spcPct val="107000"/>
                        </a:lnSpc>
                        <a:spcAft>
                          <a:spcPts val="800"/>
                        </a:spcAft>
                      </a:pPr>
                      <a:r>
                        <a:rPr lang="en-US" sz="1600" kern="0">
                          <a:effectLst/>
                          <a:latin typeface="+mn-lt"/>
                        </a:rPr>
                        <a:t>Not applied to first-year students.</a:t>
                      </a:r>
                      <a:endParaRPr lang="en-US" sz="1600" kern="100">
                        <a:effectLst/>
                        <a:latin typeface="+mn-lt"/>
                        <a:ea typeface="Aptos" panose="020B0004020202020204" pitchFamily="34" charset="0"/>
                        <a:cs typeface="Arial" panose="020B0604020202020204" pitchFamily="34" charset="0"/>
                      </a:endParaRPr>
                    </a:p>
                  </a:txBody>
                  <a:tcPr marL="57087" marR="57087" marT="0" marB="0" anchor="ctr"/>
                </a:tc>
                <a:extLst>
                  <a:ext uri="{0D108BD9-81ED-4DB2-BD59-A6C34878D82A}">
                    <a16:rowId xmlns:a16="http://schemas.microsoft.com/office/drawing/2014/main" val="3929202498"/>
                  </a:ext>
                </a:extLst>
              </a:tr>
              <a:tr h="258010">
                <a:tc>
                  <a:txBody>
                    <a:bodyPr/>
                    <a:lstStyle/>
                    <a:p>
                      <a:pPr marL="0" marR="0" algn="r">
                        <a:lnSpc>
                          <a:spcPct val="107000"/>
                        </a:lnSpc>
                        <a:spcAft>
                          <a:spcPts val="800"/>
                        </a:spcAft>
                      </a:pPr>
                      <a:r>
                        <a:rPr lang="en-US" sz="1600" kern="0" dirty="0">
                          <a:effectLst/>
                          <a:latin typeface="+mn-lt"/>
                        </a:rPr>
                        <a:t>University of Minnesota</a:t>
                      </a:r>
                      <a:endParaRPr lang="en-US" sz="1600" kern="100" dirty="0">
                        <a:effectLst/>
                        <a:latin typeface="+mn-lt"/>
                        <a:ea typeface="Aptos" panose="020B0004020202020204" pitchFamily="34" charset="0"/>
                        <a:cs typeface="Arial" panose="020B0604020202020204" pitchFamily="34" charset="0"/>
                      </a:endParaRPr>
                    </a:p>
                  </a:txBody>
                  <a:tcPr marL="57087" marR="57087" marT="0" marB="0" anchor="ctr"/>
                </a:tc>
                <a:tc>
                  <a:txBody>
                    <a:bodyPr/>
                    <a:lstStyle/>
                    <a:p>
                      <a:pPr marL="0" marR="0" algn="r">
                        <a:lnSpc>
                          <a:spcPct val="107000"/>
                        </a:lnSpc>
                        <a:spcAft>
                          <a:spcPts val="800"/>
                        </a:spcAft>
                      </a:pPr>
                      <a:r>
                        <a:rPr lang="en-US" sz="1600" kern="0" dirty="0">
                          <a:effectLst/>
                          <a:latin typeface="+mn-lt"/>
                        </a:rPr>
                        <a:t>$136.00</a:t>
                      </a:r>
                      <a:endParaRPr lang="en-US" sz="1600" kern="100" dirty="0">
                        <a:effectLst/>
                        <a:latin typeface="+mn-lt"/>
                        <a:ea typeface="Aptos" panose="020B0004020202020204" pitchFamily="34" charset="0"/>
                        <a:cs typeface="Arial" panose="020B0604020202020204" pitchFamily="34" charset="0"/>
                      </a:endParaRPr>
                    </a:p>
                  </a:txBody>
                  <a:tcPr marL="57087" marR="57087" marT="0" marB="0" anchor="ctr"/>
                </a:tc>
                <a:tc>
                  <a:txBody>
                    <a:bodyPr/>
                    <a:lstStyle/>
                    <a:p>
                      <a:pPr marL="0" marR="0" algn="r">
                        <a:lnSpc>
                          <a:spcPct val="107000"/>
                        </a:lnSpc>
                        <a:spcAft>
                          <a:spcPts val="800"/>
                        </a:spcAft>
                      </a:pPr>
                      <a:r>
                        <a:rPr lang="en-US" sz="1600" kern="0">
                          <a:effectLst/>
                          <a:latin typeface="+mn-lt"/>
                        </a:rPr>
                        <a:t>$136.00</a:t>
                      </a:r>
                      <a:endParaRPr lang="en-US" sz="1600" kern="100">
                        <a:effectLst/>
                        <a:latin typeface="+mn-lt"/>
                        <a:ea typeface="Aptos" panose="020B0004020202020204" pitchFamily="34" charset="0"/>
                        <a:cs typeface="Arial" panose="020B0604020202020204" pitchFamily="34" charset="0"/>
                      </a:endParaRPr>
                    </a:p>
                  </a:txBody>
                  <a:tcPr marL="57087" marR="57087" marT="0" marB="0" anchor="ctr"/>
                </a:tc>
                <a:tc>
                  <a:txBody>
                    <a:bodyPr/>
                    <a:lstStyle/>
                    <a:p>
                      <a:endParaRPr lang="en-US" sz="1600" kern="100">
                        <a:effectLst/>
                        <a:latin typeface="+mn-lt"/>
                      </a:endParaRPr>
                    </a:p>
                  </a:txBody>
                  <a:tcPr marL="57087" marR="57087" marT="0" marB="0" anchor="ctr"/>
                </a:tc>
                <a:extLst>
                  <a:ext uri="{0D108BD9-81ED-4DB2-BD59-A6C34878D82A}">
                    <a16:rowId xmlns:a16="http://schemas.microsoft.com/office/drawing/2014/main" val="490522513"/>
                  </a:ext>
                </a:extLst>
              </a:tr>
              <a:tr h="258010">
                <a:tc>
                  <a:txBody>
                    <a:bodyPr/>
                    <a:lstStyle/>
                    <a:p>
                      <a:pPr marL="0" marR="0" algn="r">
                        <a:lnSpc>
                          <a:spcPct val="107000"/>
                        </a:lnSpc>
                        <a:spcAft>
                          <a:spcPts val="800"/>
                        </a:spcAft>
                      </a:pPr>
                      <a:r>
                        <a:rPr lang="en-US" sz="1600" kern="0" dirty="0">
                          <a:effectLst/>
                          <a:latin typeface="+mn-lt"/>
                        </a:rPr>
                        <a:t>Utah State University (Upper)</a:t>
                      </a:r>
                      <a:endParaRPr lang="en-US" sz="1600" kern="100" dirty="0">
                        <a:effectLst/>
                        <a:latin typeface="+mn-lt"/>
                        <a:ea typeface="Aptos" panose="020B0004020202020204" pitchFamily="34" charset="0"/>
                        <a:cs typeface="Arial" panose="020B0604020202020204" pitchFamily="34" charset="0"/>
                      </a:endParaRPr>
                    </a:p>
                  </a:txBody>
                  <a:tcPr marL="57087" marR="57087" marT="0" marB="0" anchor="ctr"/>
                </a:tc>
                <a:tc>
                  <a:txBody>
                    <a:bodyPr/>
                    <a:lstStyle/>
                    <a:p>
                      <a:pPr marL="0" marR="0" algn="r">
                        <a:lnSpc>
                          <a:spcPct val="107000"/>
                        </a:lnSpc>
                        <a:spcAft>
                          <a:spcPts val="800"/>
                        </a:spcAft>
                      </a:pPr>
                      <a:r>
                        <a:rPr lang="en-US" sz="1600" kern="0" dirty="0">
                          <a:effectLst/>
                          <a:latin typeface="+mn-lt"/>
                        </a:rPr>
                        <a:t>$221.00</a:t>
                      </a:r>
                      <a:endParaRPr lang="en-US" sz="1600" kern="100" dirty="0">
                        <a:effectLst/>
                        <a:latin typeface="+mn-lt"/>
                        <a:ea typeface="Aptos" panose="020B0004020202020204" pitchFamily="34" charset="0"/>
                        <a:cs typeface="Arial" panose="020B0604020202020204" pitchFamily="34" charset="0"/>
                      </a:endParaRPr>
                    </a:p>
                  </a:txBody>
                  <a:tcPr marL="57087" marR="57087" marT="0" marB="0" anchor="ctr"/>
                </a:tc>
                <a:tc>
                  <a:txBody>
                    <a:bodyPr/>
                    <a:lstStyle/>
                    <a:p>
                      <a:pPr marL="0" marR="0" algn="r">
                        <a:lnSpc>
                          <a:spcPct val="107000"/>
                        </a:lnSpc>
                        <a:spcAft>
                          <a:spcPts val="800"/>
                        </a:spcAft>
                      </a:pPr>
                      <a:r>
                        <a:rPr lang="en-US" sz="1600" kern="0" dirty="0">
                          <a:effectLst/>
                          <a:latin typeface="+mn-lt"/>
                        </a:rPr>
                        <a:t>$221.00</a:t>
                      </a:r>
                      <a:endParaRPr lang="en-US" sz="1600" kern="100" dirty="0">
                        <a:effectLst/>
                        <a:latin typeface="+mn-lt"/>
                        <a:ea typeface="Aptos" panose="020B0004020202020204" pitchFamily="34" charset="0"/>
                        <a:cs typeface="Arial" panose="020B0604020202020204" pitchFamily="34" charset="0"/>
                      </a:endParaRPr>
                    </a:p>
                  </a:txBody>
                  <a:tcPr marL="57087" marR="57087" marT="0" marB="0" anchor="ctr"/>
                </a:tc>
                <a:tc>
                  <a:txBody>
                    <a:bodyPr/>
                    <a:lstStyle/>
                    <a:p>
                      <a:pPr marL="0" marR="0">
                        <a:lnSpc>
                          <a:spcPct val="107000"/>
                        </a:lnSpc>
                        <a:spcAft>
                          <a:spcPts val="800"/>
                        </a:spcAft>
                      </a:pPr>
                      <a:r>
                        <a:rPr lang="en-US" sz="1600" kern="0" dirty="0">
                          <a:effectLst/>
                          <a:latin typeface="+mn-lt"/>
                        </a:rPr>
                        <a:t>Applies to upper-level courses only.</a:t>
                      </a:r>
                      <a:endParaRPr lang="en-US" sz="1600" kern="100" dirty="0">
                        <a:effectLst/>
                        <a:latin typeface="+mn-lt"/>
                        <a:ea typeface="Aptos" panose="020B0004020202020204" pitchFamily="34" charset="0"/>
                        <a:cs typeface="Arial" panose="020B0604020202020204" pitchFamily="34" charset="0"/>
                      </a:endParaRPr>
                    </a:p>
                  </a:txBody>
                  <a:tcPr marL="57087" marR="57087" marT="0" marB="0" anchor="ctr"/>
                </a:tc>
                <a:extLst>
                  <a:ext uri="{0D108BD9-81ED-4DB2-BD59-A6C34878D82A}">
                    <a16:rowId xmlns:a16="http://schemas.microsoft.com/office/drawing/2014/main" val="2415079858"/>
                  </a:ext>
                </a:extLst>
              </a:tr>
              <a:tr h="258010">
                <a:tc>
                  <a:txBody>
                    <a:bodyPr/>
                    <a:lstStyle/>
                    <a:p>
                      <a:pPr marL="0" marR="0" algn="r">
                        <a:lnSpc>
                          <a:spcPct val="107000"/>
                        </a:lnSpc>
                        <a:spcAft>
                          <a:spcPts val="800"/>
                        </a:spcAft>
                      </a:pPr>
                      <a:r>
                        <a:rPr lang="en-US" sz="1600" kern="0">
                          <a:effectLst/>
                          <a:latin typeface="+mn-lt"/>
                        </a:rPr>
                        <a:t>Neely School of Business (TCU)</a:t>
                      </a:r>
                      <a:endParaRPr lang="en-US" sz="1600" kern="100">
                        <a:effectLst/>
                        <a:latin typeface="+mn-lt"/>
                        <a:ea typeface="Aptos" panose="020B0004020202020204" pitchFamily="34" charset="0"/>
                        <a:cs typeface="Arial" panose="020B0604020202020204" pitchFamily="34" charset="0"/>
                      </a:endParaRPr>
                    </a:p>
                  </a:txBody>
                  <a:tcPr marL="57087" marR="57087" marT="0" marB="0" anchor="ctr"/>
                </a:tc>
                <a:tc>
                  <a:txBody>
                    <a:bodyPr/>
                    <a:lstStyle/>
                    <a:p>
                      <a:pPr marL="0" marR="0" algn="r">
                        <a:lnSpc>
                          <a:spcPct val="107000"/>
                        </a:lnSpc>
                        <a:spcAft>
                          <a:spcPts val="800"/>
                        </a:spcAft>
                      </a:pPr>
                      <a:r>
                        <a:rPr lang="en-US" sz="1600" kern="0" dirty="0">
                          <a:effectLst/>
                          <a:latin typeface="+mn-lt"/>
                        </a:rPr>
                        <a:t>$250.00</a:t>
                      </a:r>
                      <a:endParaRPr lang="en-US" sz="1600" kern="100" dirty="0">
                        <a:effectLst/>
                        <a:latin typeface="+mn-lt"/>
                        <a:ea typeface="Aptos" panose="020B0004020202020204" pitchFamily="34" charset="0"/>
                        <a:cs typeface="Arial" panose="020B0604020202020204" pitchFamily="34" charset="0"/>
                      </a:endParaRPr>
                    </a:p>
                  </a:txBody>
                  <a:tcPr marL="57087" marR="57087" marT="0" marB="0" anchor="ctr"/>
                </a:tc>
                <a:tc>
                  <a:txBody>
                    <a:bodyPr/>
                    <a:lstStyle/>
                    <a:p>
                      <a:pPr marL="0" marR="0" algn="r">
                        <a:lnSpc>
                          <a:spcPct val="107000"/>
                        </a:lnSpc>
                        <a:spcAft>
                          <a:spcPts val="800"/>
                        </a:spcAft>
                      </a:pPr>
                      <a:r>
                        <a:rPr lang="en-US" sz="1600" kern="0">
                          <a:effectLst/>
                          <a:latin typeface="+mn-lt"/>
                        </a:rPr>
                        <a:t>$250.00</a:t>
                      </a:r>
                      <a:endParaRPr lang="en-US" sz="1600" kern="100">
                        <a:effectLst/>
                        <a:latin typeface="+mn-lt"/>
                        <a:ea typeface="Aptos" panose="020B0004020202020204" pitchFamily="34" charset="0"/>
                        <a:cs typeface="Arial" panose="020B0604020202020204" pitchFamily="34" charset="0"/>
                      </a:endParaRPr>
                    </a:p>
                  </a:txBody>
                  <a:tcPr marL="57087" marR="57087" marT="0" marB="0" anchor="ctr"/>
                </a:tc>
                <a:tc>
                  <a:txBody>
                    <a:bodyPr/>
                    <a:lstStyle/>
                    <a:p>
                      <a:endParaRPr lang="en-US" sz="1600" kern="100">
                        <a:effectLst/>
                        <a:latin typeface="+mn-lt"/>
                      </a:endParaRPr>
                    </a:p>
                  </a:txBody>
                  <a:tcPr marL="57087" marR="57087" marT="0" marB="0" anchor="ctr"/>
                </a:tc>
                <a:extLst>
                  <a:ext uri="{0D108BD9-81ED-4DB2-BD59-A6C34878D82A}">
                    <a16:rowId xmlns:a16="http://schemas.microsoft.com/office/drawing/2014/main" val="2004709815"/>
                  </a:ext>
                </a:extLst>
              </a:tr>
              <a:tr h="528046">
                <a:tc>
                  <a:txBody>
                    <a:bodyPr/>
                    <a:lstStyle/>
                    <a:p>
                      <a:pPr marL="0" marR="0" algn="r">
                        <a:lnSpc>
                          <a:spcPct val="107000"/>
                        </a:lnSpc>
                        <a:spcAft>
                          <a:spcPts val="800"/>
                        </a:spcAft>
                      </a:pPr>
                      <a:r>
                        <a:rPr lang="en-US" sz="1600" b="1" kern="0" dirty="0">
                          <a:effectLst/>
                          <a:latin typeface="+mn-lt"/>
                        </a:rPr>
                        <a:t>By Class (First year; sophomore, etc.)/</a:t>
                      </a:r>
                      <a:br>
                        <a:rPr lang="en-US" sz="1600" b="1" kern="0" dirty="0">
                          <a:effectLst/>
                          <a:latin typeface="+mn-lt"/>
                        </a:rPr>
                      </a:br>
                      <a:r>
                        <a:rPr lang="en-US" sz="1600" b="1" kern="0" dirty="0">
                          <a:effectLst/>
                          <a:latin typeface="+mn-lt"/>
                        </a:rPr>
                        <a:t>Area of Study/Per Credit</a:t>
                      </a:r>
                      <a:endParaRPr lang="en-US" sz="1600" b="1" kern="100" dirty="0">
                        <a:effectLst/>
                        <a:latin typeface="+mn-lt"/>
                        <a:ea typeface="Aptos" panose="020B0004020202020204" pitchFamily="34" charset="0"/>
                        <a:cs typeface="Arial" panose="020B0604020202020204" pitchFamily="34" charset="0"/>
                      </a:endParaRPr>
                    </a:p>
                  </a:txBody>
                  <a:tcPr marL="57087" marR="57087" marT="0" marB="0" anchor="ctr"/>
                </a:tc>
                <a:tc>
                  <a:txBody>
                    <a:bodyPr/>
                    <a:lstStyle/>
                    <a:p>
                      <a:pPr marL="0" marR="0" algn="ctr">
                        <a:lnSpc>
                          <a:spcPct val="107000"/>
                        </a:lnSpc>
                        <a:spcAft>
                          <a:spcPts val="800"/>
                        </a:spcAft>
                      </a:pPr>
                      <a:r>
                        <a:rPr lang="en-US" sz="1600" b="1" kern="0" dirty="0">
                          <a:effectLst/>
                          <a:latin typeface="+mn-lt"/>
                        </a:rPr>
                        <a:t>Resident</a:t>
                      </a:r>
                      <a:endParaRPr lang="en-US" sz="1600" b="1" kern="100" dirty="0">
                        <a:effectLst/>
                        <a:latin typeface="+mn-lt"/>
                        <a:ea typeface="Aptos" panose="020B0004020202020204" pitchFamily="34" charset="0"/>
                        <a:cs typeface="Arial" panose="020B0604020202020204" pitchFamily="34" charset="0"/>
                      </a:endParaRPr>
                    </a:p>
                  </a:txBody>
                  <a:tcPr marL="57087" marR="57087" marT="0" marB="0" anchor="ctr"/>
                </a:tc>
                <a:tc>
                  <a:txBody>
                    <a:bodyPr/>
                    <a:lstStyle/>
                    <a:p>
                      <a:pPr marL="0" marR="0" algn="ctr">
                        <a:lnSpc>
                          <a:spcPct val="107000"/>
                        </a:lnSpc>
                        <a:spcAft>
                          <a:spcPts val="800"/>
                        </a:spcAft>
                      </a:pPr>
                      <a:r>
                        <a:rPr lang="en-US" sz="1600" b="1" kern="0" dirty="0">
                          <a:effectLst/>
                          <a:latin typeface="+mn-lt"/>
                        </a:rPr>
                        <a:t>Non-Resident</a:t>
                      </a:r>
                      <a:endParaRPr lang="en-US" sz="1600" b="1" kern="100" dirty="0">
                        <a:effectLst/>
                        <a:latin typeface="+mn-lt"/>
                        <a:ea typeface="Aptos" panose="020B0004020202020204" pitchFamily="34" charset="0"/>
                        <a:cs typeface="Arial" panose="020B0604020202020204" pitchFamily="34" charset="0"/>
                      </a:endParaRPr>
                    </a:p>
                  </a:txBody>
                  <a:tcPr marL="57087" marR="57087" marT="0" marB="0" anchor="ctr"/>
                </a:tc>
                <a:tc>
                  <a:txBody>
                    <a:bodyPr/>
                    <a:lstStyle/>
                    <a:p>
                      <a:endParaRPr lang="en-US" sz="1600" kern="100" dirty="0">
                        <a:effectLst/>
                        <a:latin typeface="+mn-lt"/>
                      </a:endParaRPr>
                    </a:p>
                  </a:txBody>
                  <a:tcPr marL="57087" marR="57087" marT="0" marB="0" anchor="ctr"/>
                </a:tc>
                <a:extLst>
                  <a:ext uri="{0D108BD9-81ED-4DB2-BD59-A6C34878D82A}">
                    <a16:rowId xmlns:a16="http://schemas.microsoft.com/office/drawing/2014/main" val="556932543"/>
                  </a:ext>
                </a:extLst>
              </a:tr>
              <a:tr h="528046">
                <a:tc>
                  <a:txBody>
                    <a:bodyPr/>
                    <a:lstStyle/>
                    <a:p>
                      <a:pPr marL="0" marR="0" algn="r">
                        <a:lnSpc>
                          <a:spcPct val="107000"/>
                        </a:lnSpc>
                        <a:spcAft>
                          <a:spcPts val="800"/>
                        </a:spcAft>
                      </a:pPr>
                      <a:r>
                        <a:rPr lang="en-US" sz="1600" kern="0">
                          <a:effectLst/>
                          <a:latin typeface="+mn-lt"/>
                        </a:rPr>
                        <a:t>Portland State University</a:t>
                      </a:r>
                      <a:endParaRPr lang="en-US" sz="1600" kern="100">
                        <a:effectLst/>
                        <a:latin typeface="+mn-lt"/>
                        <a:ea typeface="Aptos" panose="020B0004020202020204" pitchFamily="34" charset="0"/>
                        <a:cs typeface="Arial" panose="020B0604020202020204" pitchFamily="34" charset="0"/>
                      </a:endParaRPr>
                    </a:p>
                  </a:txBody>
                  <a:tcPr marL="57087" marR="57087" marT="0" marB="0" anchor="ctr"/>
                </a:tc>
                <a:tc>
                  <a:txBody>
                    <a:bodyPr/>
                    <a:lstStyle/>
                    <a:p>
                      <a:pPr marL="0" marR="0" algn="r">
                        <a:lnSpc>
                          <a:spcPct val="107000"/>
                        </a:lnSpc>
                        <a:spcAft>
                          <a:spcPts val="800"/>
                        </a:spcAft>
                      </a:pPr>
                      <a:r>
                        <a:rPr lang="en-US" sz="1600" kern="0" dirty="0">
                          <a:effectLst/>
                          <a:latin typeface="+mn-lt"/>
                        </a:rPr>
                        <a:t>$235.40</a:t>
                      </a:r>
                      <a:endParaRPr lang="en-US" sz="1600" kern="100" dirty="0">
                        <a:effectLst/>
                        <a:latin typeface="+mn-lt"/>
                        <a:ea typeface="Aptos" panose="020B0004020202020204" pitchFamily="34" charset="0"/>
                        <a:cs typeface="Arial" panose="020B0604020202020204" pitchFamily="34" charset="0"/>
                      </a:endParaRPr>
                    </a:p>
                  </a:txBody>
                  <a:tcPr marL="57087" marR="57087" marT="0" marB="0" anchor="ctr"/>
                </a:tc>
                <a:tc>
                  <a:txBody>
                    <a:bodyPr/>
                    <a:lstStyle/>
                    <a:p>
                      <a:pPr marL="0" marR="0" algn="r">
                        <a:lnSpc>
                          <a:spcPct val="107000"/>
                        </a:lnSpc>
                        <a:spcAft>
                          <a:spcPts val="800"/>
                        </a:spcAft>
                      </a:pPr>
                      <a:r>
                        <a:rPr lang="en-US" sz="1600" kern="0">
                          <a:effectLst/>
                          <a:latin typeface="+mn-lt"/>
                        </a:rPr>
                        <a:t>$665.00</a:t>
                      </a:r>
                      <a:endParaRPr lang="en-US" sz="1600" kern="100">
                        <a:effectLst/>
                        <a:latin typeface="+mn-lt"/>
                        <a:ea typeface="Aptos" panose="020B0004020202020204" pitchFamily="34" charset="0"/>
                        <a:cs typeface="Arial" panose="020B0604020202020204" pitchFamily="34" charset="0"/>
                      </a:endParaRPr>
                    </a:p>
                  </a:txBody>
                  <a:tcPr marL="57087" marR="57087" marT="0" marB="0" anchor="ctr"/>
                </a:tc>
                <a:tc>
                  <a:txBody>
                    <a:bodyPr/>
                    <a:lstStyle/>
                    <a:p>
                      <a:pPr marL="0" marR="0">
                        <a:lnSpc>
                          <a:spcPct val="107000"/>
                        </a:lnSpc>
                        <a:spcAft>
                          <a:spcPts val="800"/>
                        </a:spcAft>
                      </a:pPr>
                      <a:r>
                        <a:rPr lang="en-US" sz="1600" kern="0" dirty="0">
                          <a:effectLst/>
                          <a:latin typeface="+mn-lt"/>
                        </a:rPr>
                        <a:t>The base rate is $217 for residents; $646 for non-residents)</a:t>
                      </a:r>
                      <a:endParaRPr lang="en-US" sz="1600" kern="100" dirty="0">
                        <a:effectLst/>
                        <a:latin typeface="+mn-lt"/>
                        <a:ea typeface="Aptos" panose="020B0004020202020204" pitchFamily="34" charset="0"/>
                        <a:cs typeface="Arial" panose="020B0604020202020204" pitchFamily="34" charset="0"/>
                      </a:endParaRPr>
                    </a:p>
                  </a:txBody>
                  <a:tcPr marL="57087" marR="57087" marT="0" marB="0" anchor="ctr"/>
                </a:tc>
                <a:extLst>
                  <a:ext uri="{0D108BD9-81ED-4DB2-BD59-A6C34878D82A}">
                    <a16:rowId xmlns:a16="http://schemas.microsoft.com/office/drawing/2014/main" val="1679692652"/>
                  </a:ext>
                </a:extLst>
              </a:tr>
              <a:tr h="447263">
                <a:tc>
                  <a:txBody>
                    <a:bodyPr/>
                    <a:lstStyle/>
                    <a:p>
                      <a:pPr marL="0" marR="0" algn="r">
                        <a:lnSpc>
                          <a:spcPct val="107000"/>
                        </a:lnSpc>
                        <a:spcAft>
                          <a:spcPts val="800"/>
                        </a:spcAft>
                      </a:pPr>
                      <a:r>
                        <a:rPr lang="en-US" sz="1600" kern="0">
                          <a:effectLst/>
                          <a:latin typeface="+mn-lt"/>
                        </a:rPr>
                        <a:t>University Of Michigan (Lower Division)</a:t>
                      </a:r>
                      <a:endParaRPr lang="en-US" sz="1600" kern="100">
                        <a:effectLst/>
                        <a:latin typeface="+mn-lt"/>
                        <a:ea typeface="Aptos" panose="020B0004020202020204" pitchFamily="34" charset="0"/>
                        <a:cs typeface="Arial" panose="020B0604020202020204" pitchFamily="34" charset="0"/>
                      </a:endParaRPr>
                    </a:p>
                  </a:txBody>
                  <a:tcPr marL="57087" marR="57087" marT="0" marB="0" anchor="ctr"/>
                </a:tc>
                <a:tc>
                  <a:txBody>
                    <a:bodyPr/>
                    <a:lstStyle/>
                    <a:p>
                      <a:pPr marL="0" marR="0" algn="r">
                        <a:lnSpc>
                          <a:spcPct val="107000"/>
                        </a:lnSpc>
                        <a:spcAft>
                          <a:spcPts val="800"/>
                        </a:spcAft>
                      </a:pPr>
                      <a:r>
                        <a:rPr lang="en-US" sz="1600" kern="0" dirty="0">
                          <a:effectLst/>
                          <a:latin typeface="+mn-lt"/>
                        </a:rPr>
                        <a:t>$1,139.00</a:t>
                      </a:r>
                      <a:endParaRPr lang="en-US" sz="1600" kern="100" dirty="0">
                        <a:effectLst/>
                        <a:latin typeface="+mn-lt"/>
                        <a:ea typeface="Aptos" panose="020B0004020202020204" pitchFamily="34" charset="0"/>
                        <a:cs typeface="Arial" panose="020B0604020202020204" pitchFamily="34" charset="0"/>
                      </a:endParaRPr>
                    </a:p>
                  </a:txBody>
                  <a:tcPr marL="57087" marR="57087" marT="0" marB="0" anchor="ctr"/>
                </a:tc>
                <a:tc>
                  <a:txBody>
                    <a:bodyPr/>
                    <a:lstStyle/>
                    <a:p>
                      <a:pPr marL="0" marR="0" algn="r">
                        <a:lnSpc>
                          <a:spcPct val="107000"/>
                        </a:lnSpc>
                        <a:spcAft>
                          <a:spcPts val="800"/>
                        </a:spcAft>
                      </a:pPr>
                      <a:r>
                        <a:rPr lang="en-US" sz="1600" kern="0" dirty="0">
                          <a:effectLst/>
                          <a:latin typeface="+mn-lt"/>
                        </a:rPr>
                        <a:t>$2,938.00</a:t>
                      </a:r>
                      <a:endParaRPr lang="en-US" sz="1600" kern="100" dirty="0">
                        <a:effectLst/>
                        <a:latin typeface="+mn-lt"/>
                        <a:ea typeface="Aptos" panose="020B0004020202020204" pitchFamily="34" charset="0"/>
                        <a:cs typeface="Arial" panose="020B0604020202020204" pitchFamily="34" charset="0"/>
                      </a:endParaRPr>
                    </a:p>
                  </a:txBody>
                  <a:tcPr marL="57087" marR="57087" marT="0" marB="0" anchor="ctr"/>
                </a:tc>
                <a:tc rowSpan="2">
                  <a:txBody>
                    <a:bodyPr/>
                    <a:lstStyle/>
                    <a:p>
                      <a:pPr marL="0" marR="0">
                        <a:lnSpc>
                          <a:spcPct val="107000"/>
                        </a:lnSpc>
                        <a:spcAft>
                          <a:spcPts val="800"/>
                        </a:spcAft>
                      </a:pPr>
                      <a:r>
                        <a:rPr lang="en-US" sz="1600" kern="0" dirty="0">
                          <a:effectLst/>
                          <a:latin typeface="+mn-lt"/>
                        </a:rPr>
                        <a:t>In comparison, Design costs $1,095 and $2,895 for the lower level and $1,187 and $3,073 for the upper level. </a:t>
                      </a:r>
                      <a:endParaRPr lang="en-US" sz="1600" kern="100" dirty="0">
                        <a:effectLst/>
                        <a:latin typeface="+mn-lt"/>
                        <a:ea typeface="Aptos" panose="020B0004020202020204" pitchFamily="34" charset="0"/>
                        <a:cs typeface="Arial" panose="020B0604020202020204" pitchFamily="34" charset="0"/>
                      </a:endParaRPr>
                    </a:p>
                  </a:txBody>
                  <a:tcPr marL="57087" marR="57087" marT="0" marB="0" anchor="ctr"/>
                </a:tc>
                <a:extLst>
                  <a:ext uri="{0D108BD9-81ED-4DB2-BD59-A6C34878D82A}">
                    <a16:rowId xmlns:a16="http://schemas.microsoft.com/office/drawing/2014/main" val="1533498334"/>
                  </a:ext>
                </a:extLst>
              </a:tr>
              <a:tr h="350818">
                <a:tc>
                  <a:txBody>
                    <a:bodyPr/>
                    <a:lstStyle/>
                    <a:p>
                      <a:pPr marL="0" marR="0" algn="r">
                        <a:lnSpc>
                          <a:spcPct val="107000"/>
                        </a:lnSpc>
                        <a:spcAft>
                          <a:spcPts val="800"/>
                        </a:spcAft>
                      </a:pPr>
                      <a:r>
                        <a:rPr lang="en-US" sz="1600" kern="0">
                          <a:effectLst/>
                          <a:latin typeface="+mn-lt"/>
                        </a:rPr>
                        <a:t>University of Michigan (Upper Division)</a:t>
                      </a:r>
                      <a:endParaRPr lang="en-US" sz="1600" kern="100">
                        <a:effectLst/>
                        <a:latin typeface="+mn-lt"/>
                        <a:ea typeface="Aptos" panose="020B0004020202020204" pitchFamily="34" charset="0"/>
                        <a:cs typeface="Arial" panose="020B0604020202020204" pitchFamily="34" charset="0"/>
                      </a:endParaRPr>
                    </a:p>
                  </a:txBody>
                  <a:tcPr marL="57087" marR="57087" marT="0" marB="0" anchor="ctr"/>
                </a:tc>
                <a:tc>
                  <a:txBody>
                    <a:bodyPr/>
                    <a:lstStyle/>
                    <a:p>
                      <a:pPr marL="0" marR="0" algn="r">
                        <a:lnSpc>
                          <a:spcPct val="107000"/>
                        </a:lnSpc>
                        <a:spcAft>
                          <a:spcPts val="800"/>
                        </a:spcAft>
                      </a:pPr>
                      <a:r>
                        <a:rPr lang="en-US" sz="1600" kern="0">
                          <a:effectLst/>
                          <a:latin typeface="+mn-lt"/>
                        </a:rPr>
                        <a:t>$1,343.00</a:t>
                      </a:r>
                      <a:endParaRPr lang="en-US" sz="1600" kern="100">
                        <a:effectLst/>
                        <a:latin typeface="+mn-lt"/>
                        <a:ea typeface="Aptos" panose="020B0004020202020204" pitchFamily="34" charset="0"/>
                        <a:cs typeface="Arial" panose="020B0604020202020204" pitchFamily="34" charset="0"/>
                      </a:endParaRPr>
                    </a:p>
                  </a:txBody>
                  <a:tcPr marL="57087" marR="57087" marT="0" marB="0" anchor="ctr"/>
                </a:tc>
                <a:tc>
                  <a:txBody>
                    <a:bodyPr/>
                    <a:lstStyle/>
                    <a:p>
                      <a:pPr marL="0" marR="0" algn="r">
                        <a:lnSpc>
                          <a:spcPct val="107000"/>
                        </a:lnSpc>
                        <a:spcAft>
                          <a:spcPts val="800"/>
                        </a:spcAft>
                      </a:pPr>
                      <a:r>
                        <a:rPr lang="en-US" sz="1600" kern="0" dirty="0">
                          <a:effectLst/>
                          <a:latin typeface="+mn-lt"/>
                        </a:rPr>
                        <a:t>$3,245.00</a:t>
                      </a:r>
                      <a:endParaRPr lang="en-US" sz="1600" kern="100" dirty="0">
                        <a:effectLst/>
                        <a:latin typeface="+mn-lt"/>
                        <a:ea typeface="Aptos" panose="020B0004020202020204" pitchFamily="34" charset="0"/>
                        <a:cs typeface="Arial" panose="020B0604020202020204" pitchFamily="34" charset="0"/>
                      </a:endParaRPr>
                    </a:p>
                  </a:txBody>
                  <a:tcPr marL="57087" marR="57087" marT="0" marB="0" anchor="ctr"/>
                </a:tc>
                <a:tc vMerge="1">
                  <a:txBody>
                    <a:bodyPr/>
                    <a:lstStyle/>
                    <a:p>
                      <a:endParaRPr lang="en-US"/>
                    </a:p>
                  </a:txBody>
                  <a:tcPr/>
                </a:tc>
                <a:extLst>
                  <a:ext uri="{0D108BD9-81ED-4DB2-BD59-A6C34878D82A}">
                    <a16:rowId xmlns:a16="http://schemas.microsoft.com/office/drawing/2014/main" val="3266961595"/>
                  </a:ext>
                </a:extLst>
              </a:tr>
              <a:tr h="406011">
                <a:tc>
                  <a:txBody>
                    <a:bodyPr/>
                    <a:lstStyle/>
                    <a:p>
                      <a:pPr marL="0" marR="0" algn="r">
                        <a:lnSpc>
                          <a:spcPct val="107000"/>
                        </a:lnSpc>
                        <a:spcAft>
                          <a:spcPts val="800"/>
                        </a:spcAft>
                      </a:pPr>
                      <a:r>
                        <a:rPr lang="en-US" sz="1600" b="1" kern="0">
                          <a:effectLst/>
                          <a:latin typeface="+mn-lt"/>
                        </a:rPr>
                        <a:t>Per Academic Year</a:t>
                      </a:r>
                      <a:endParaRPr lang="en-US" sz="1600" b="1" kern="100">
                        <a:effectLst/>
                        <a:latin typeface="+mn-lt"/>
                        <a:ea typeface="Aptos" panose="020B0004020202020204" pitchFamily="34" charset="0"/>
                        <a:cs typeface="Arial" panose="020B0604020202020204" pitchFamily="34" charset="0"/>
                      </a:endParaRPr>
                    </a:p>
                  </a:txBody>
                  <a:tcPr marL="57087" marR="57087" marT="0" marB="0" anchor="ctr"/>
                </a:tc>
                <a:tc>
                  <a:txBody>
                    <a:bodyPr/>
                    <a:lstStyle/>
                    <a:p>
                      <a:pPr marL="0" marR="0" algn="ctr">
                        <a:lnSpc>
                          <a:spcPct val="107000"/>
                        </a:lnSpc>
                        <a:spcAft>
                          <a:spcPts val="800"/>
                        </a:spcAft>
                      </a:pPr>
                      <a:r>
                        <a:rPr lang="en-US" sz="1600" b="1" kern="0" dirty="0">
                          <a:effectLst/>
                          <a:latin typeface="+mn-lt"/>
                        </a:rPr>
                        <a:t>Resident</a:t>
                      </a:r>
                      <a:endParaRPr lang="en-US" sz="1600" b="1" kern="100" dirty="0">
                        <a:effectLst/>
                        <a:latin typeface="+mn-lt"/>
                        <a:ea typeface="Aptos" panose="020B0004020202020204" pitchFamily="34" charset="0"/>
                        <a:cs typeface="Arial" panose="020B0604020202020204" pitchFamily="34" charset="0"/>
                      </a:endParaRPr>
                    </a:p>
                  </a:txBody>
                  <a:tcPr marL="57087" marR="57087" marT="0" marB="0" anchor="ctr"/>
                </a:tc>
                <a:tc>
                  <a:txBody>
                    <a:bodyPr/>
                    <a:lstStyle/>
                    <a:p>
                      <a:pPr marL="0" marR="0" algn="ctr">
                        <a:lnSpc>
                          <a:spcPct val="107000"/>
                        </a:lnSpc>
                        <a:spcAft>
                          <a:spcPts val="800"/>
                        </a:spcAft>
                      </a:pPr>
                      <a:r>
                        <a:rPr lang="en-US" sz="1600" b="1" kern="0" dirty="0">
                          <a:effectLst/>
                          <a:latin typeface="+mn-lt"/>
                        </a:rPr>
                        <a:t>Non-Resident</a:t>
                      </a:r>
                      <a:endParaRPr lang="en-US" sz="1600" b="1" kern="100" dirty="0">
                        <a:effectLst/>
                        <a:latin typeface="+mn-lt"/>
                        <a:ea typeface="Aptos" panose="020B0004020202020204" pitchFamily="34" charset="0"/>
                        <a:cs typeface="Arial" panose="020B0604020202020204" pitchFamily="34" charset="0"/>
                      </a:endParaRPr>
                    </a:p>
                  </a:txBody>
                  <a:tcPr marL="57087" marR="57087" marT="0" marB="0" anchor="ctr"/>
                </a:tc>
                <a:tc>
                  <a:txBody>
                    <a:bodyPr/>
                    <a:lstStyle/>
                    <a:p>
                      <a:endParaRPr lang="en-US" sz="1600" kern="100" dirty="0">
                        <a:effectLst/>
                        <a:latin typeface="+mn-lt"/>
                      </a:endParaRPr>
                    </a:p>
                  </a:txBody>
                  <a:tcPr marL="57087" marR="57087" marT="0" marB="0" anchor="ctr"/>
                </a:tc>
                <a:extLst>
                  <a:ext uri="{0D108BD9-81ED-4DB2-BD59-A6C34878D82A}">
                    <a16:rowId xmlns:a16="http://schemas.microsoft.com/office/drawing/2014/main" val="2225355114"/>
                  </a:ext>
                </a:extLst>
              </a:tr>
              <a:tr h="258010">
                <a:tc>
                  <a:txBody>
                    <a:bodyPr/>
                    <a:lstStyle/>
                    <a:p>
                      <a:pPr marL="0" marR="0" algn="r">
                        <a:lnSpc>
                          <a:spcPct val="107000"/>
                        </a:lnSpc>
                        <a:spcAft>
                          <a:spcPts val="800"/>
                        </a:spcAft>
                      </a:pPr>
                      <a:r>
                        <a:rPr lang="en-US" sz="1600" kern="0">
                          <a:effectLst/>
                          <a:latin typeface="+mn-lt"/>
                        </a:rPr>
                        <a:t>Purdue</a:t>
                      </a:r>
                      <a:endParaRPr lang="en-US" sz="1600" kern="100">
                        <a:effectLst/>
                        <a:latin typeface="+mn-lt"/>
                        <a:ea typeface="Aptos" panose="020B0004020202020204" pitchFamily="34" charset="0"/>
                        <a:cs typeface="Arial" panose="020B0604020202020204" pitchFamily="34" charset="0"/>
                      </a:endParaRPr>
                    </a:p>
                  </a:txBody>
                  <a:tcPr marL="57087" marR="57087" marT="0" marB="0" anchor="ctr"/>
                </a:tc>
                <a:tc>
                  <a:txBody>
                    <a:bodyPr/>
                    <a:lstStyle/>
                    <a:p>
                      <a:pPr marL="0" marR="0" algn="r">
                        <a:lnSpc>
                          <a:spcPct val="107000"/>
                        </a:lnSpc>
                        <a:spcAft>
                          <a:spcPts val="800"/>
                        </a:spcAft>
                      </a:pPr>
                      <a:r>
                        <a:rPr lang="en-US" sz="1600" kern="0">
                          <a:effectLst/>
                          <a:latin typeface="+mn-lt"/>
                        </a:rPr>
                        <a:t>$1,436.00</a:t>
                      </a:r>
                      <a:endParaRPr lang="en-US" sz="1600" kern="100">
                        <a:effectLst/>
                        <a:latin typeface="+mn-lt"/>
                        <a:ea typeface="Aptos" panose="020B0004020202020204" pitchFamily="34" charset="0"/>
                        <a:cs typeface="Arial" panose="020B0604020202020204" pitchFamily="34" charset="0"/>
                      </a:endParaRPr>
                    </a:p>
                  </a:txBody>
                  <a:tcPr marL="57087" marR="57087" marT="0" marB="0" anchor="ctr"/>
                </a:tc>
                <a:tc>
                  <a:txBody>
                    <a:bodyPr/>
                    <a:lstStyle/>
                    <a:p>
                      <a:pPr marL="0" marR="0" algn="r">
                        <a:lnSpc>
                          <a:spcPct val="107000"/>
                        </a:lnSpc>
                        <a:spcAft>
                          <a:spcPts val="800"/>
                        </a:spcAft>
                      </a:pPr>
                      <a:r>
                        <a:rPr lang="en-US" sz="1600" kern="0" dirty="0">
                          <a:effectLst/>
                          <a:latin typeface="+mn-lt"/>
                        </a:rPr>
                        <a:t>$1,436.00</a:t>
                      </a:r>
                      <a:endParaRPr lang="en-US" sz="1600" kern="100" dirty="0">
                        <a:effectLst/>
                        <a:latin typeface="+mn-lt"/>
                        <a:ea typeface="Aptos" panose="020B0004020202020204" pitchFamily="34" charset="0"/>
                        <a:cs typeface="Arial" panose="020B0604020202020204" pitchFamily="34" charset="0"/>
                      </a:endParaRPr>
                    </a:p>
                  </a:txBody>
                  <a:tcPr marL="57087" marR="57087" marT="0" marB="0" anchor="ctr"/>
                </a:tc>
                <a:tc>
                  <a:txBody>
                    <a:bodyPr/>
                    <a:lstStyle/>
                    <a:p>
                      <a:endParaRPr lang="en-US" sz="1600" kern="100" dirty="0">
                        <a:effectLst/>
                        <a:latin typeface="+mn-lt"/>
                      </a:endParaRPr>
                    </a:p>
                  </a:txBody>
                  <a:tcPr marL="57087" marR="57087" marT="0" marB="0" anchor="ctr"/>
                </a:tc>
                <a:extLst>
                  <a:ext uri="{0D108BD9-81ED-4DB2-BD59-A6C34878D82A}">
                    <a16:rowId xmlns:a16="http://schemas.microsoft.com/office/drawing/2014/main" val="1493765176"/>
                  </a:ext>
                </a:extLst>
              </a:tr>
              <a:tr h="258010">
                <a:tc>
                  <a:txBody>
                    <a:bodyPr/>
                    <a:lstStyle/>
                    <a:p>
                      <a:pPr marL="0" marR="0" algn="r">
                        <a:lnSpc>
                          <a:spcPct val="107000"/>
                        </a:lnSpc>
                        <a:spcAft>
                          <a:spcPts val="800"/>
                        </a:spcAft>
                      </a:pPr>
                      <a:r>
                        <a:rPr lang="en-US" sz="1600" kern="0">
                          <a:effectLst/>
                          <a:latin typeface="+mn-lt"/>
                        </a:rPr>
                        <a:t>University of Arizona</a:t>
                      </a:r>
                      <a:endParaRPr lang="en-US" sz="1600" kern="100">
                        <a:effectLst/>
                        <a:latin typeface="+mn-lt"/>
                        <a:ea typeface="Aptos" panose="020B0004020202020204" pitchFamily="34" charset="0"/>
                        <a:cs typeface="Arial" panose="020B0604020202020204" pitchFamily="34" charset="0"/>
                      </a:endParaRPr>
                    </a:p>
                  </a:txBody>
                  <a:tcPr marL="57087" marR="57087" marT="0" marB="0" anchor="ctr"/>
                </a:tc>
                <a:tc>
                  <a:txBody>
                    <a:bodyPr/>
                    <a:lstStyle/>
                    <a:p>
                      <a:pPr marL="0" marR="0" algn="r">
                        <a:lnSpc>
                          <a:spcPct val="107000"/>
                        </a:lnSpc>
                        <a:spcAft>
                          <a:spcPts val="800"/>
                        </a:spcAft>
                      </a:pPr>
                      <a:r>
                        <a:rPr lang="en-US" sz="1600" kern="0">
                          <a:effectLst/>
                          <a:latin typeface="+mn-lt"/>
                        </a:rPr>
                        <a:t>$1,800.00</a:t>
                      </a:r>
                      <a:endParaRPr lang="en-US" sz="1600" kern="100">
                        <a:effectLst/>
                        <a:latin typeface="+mn-lt"/>
                        <a:ea typeface="Aptos" panose="020B0004020202020204" pitchFamily="34" charset="0"/>
                        <a:cs typeface="Arial" panose="020B0604020202020204" pitchFamily="34" charset="0"/>
                      </a:endParaRPr>
                    </a:p>
                  </a:txBody>
                  <a:tcPr marL="57087" marR="57087" marT="0" marB="0" anchor="ctr"/>
                </a:tc>
                <a:tc>
                  <a:txBody>
                    <a:bodyPr/>
                    <a:lstStyle/>
                    <a:p>
                      <a:pPr marL="0" marR="0" algn="r">
                        <a:lnSpc>
                          <a:spcPct val="107000"/>
                        </a:lnSpc>
                        <a:spcAft>
                          <a:spcPts val="800"/>
                        </a:spcAft>
                      </a:pPr>
                      <a:r>
                        <a:rPr lang="en-US" sz="1600" kern="0">
                          <a:effectLst/>
                          <a:latin typeface="+mn-lt"/>
                        </a:rPr>
                        <a:t>$2,600.00</a:t>
                      </a:r>
                      <a:endParaRPr lang="en-US" sz="1600" kern="100">
                        <a:effectLst/>
                        <a:latin typeface="+mn-lt"/>
                        <a:ea typeface="Aptos" panose="020B0004020202020204" pitchFamily="34" charset="0"/>
                        <a:cs typeface="Arial" panose="020B0604020202020204" pitchFamily="34" charset="0"/>
                      </a:endParaRPr>
                    </a:p>
                  </a:txBody>
                  <a:tcPr marL="57087" marR="57087" marT="0" marB="0" anchor="ctr"/>
                </a:tc>
                <a:tc>
                  <a:txBody>
                    <a:bodyPr/>
                    <a:lstStyle/>
                    <a:p>
                      <a:endParaRPr lang="en-US" sz="1600" kern="100" dirty="0">
                        <a:effectLst/>
                        <a:latin typeface="+mn-lt"/>
                      </a:endParaRPr>
                    </a:p>
                  </a:txBody>
                  <a:tcPr marL="57087" marR="57087" marT="0" marB="0" anchor="ctr"/>
                </a:tc>
                <a:extLst>
                  <a:ext uri="{0D108BD9-81ED-4DB2-BD59-A6C34878D82A}">
                    <a16:rowId xmlns:a16="http://schemas.microsoft.com/office/drawing/2014/main" val="1659216348"/>
                  </a:ext>
                </a:extLst>
              </a:tr>
              <a:tr h="258010">
                <a:tc>
                  <a:txBody>
                    <a:bodyPr/>
                    <a:lstStyle/>
                    <a:p>
                      <a:pPr marL="0" marR="0" algn="r">
                        <a:lnSpc>
                          <a:spcPct val="107000"/>
                        </a:lnSpc>
                        <a:spcAft>
                          <a:spcPts val="800"/>
                        </a:spcAft>
                      </a:pPr>
                      <a:r>
                        <a:rPr lang="en-US" sz="1600" kern="0">
                          <a:effectLst/>
                          <a:latin typeface="+mn-lt"/>
                        </a:rPr>
                        <a:t>Wisconsin-Madison</a:t>
                      </a:r>
                      <a:endParaRPr lang="en-US" sz="1600" kern="100">
                        <a:effectLst/>
                        <a:latin typeface="+mn-lt"/>
                        <a:ea typeface="Aptos" panose="020B0004020202020204" pitchFamily="34" charset="0"/>
                        <a:cs typeface="Arial" panose="020B0604020202020204" pitchFamily="34" charset="0"/>
                      </a:endParaRPr>
                    </a:p>
                  </a:txBody>
                  <a:tcPr marL="57087" marR="57087" marT="0" marB="0" anchor="ctr"/>
                </a:tc>
                <a:tc>
                  <a:txBody>
                    <a:bodyPr/>
                    <a:lstStyle/>
                    <a:p>
                      <a:pPr marL="0" marR="0" algn="r">
                        <a:lnSpc>
                          <a:spcPct val="107000"/>
                        </a:lnSpc>
                        <a:spcAft>
                          <a:spcPts val="800"/>
                        </a:spcAft>
                      </a:pPr>
                      <a:r>
                        <a:rPr lang="en-US" sz="1600" kern="0">
                          <a:effectLst/>
                          <a:latin typeface="+mn-lt"/>
                        </a:rPr>
                        <a:t>$3,000.00</a:t>
                      </a:r>
                      <a:endParaRPr lang="en-US" sz="1600" kern="100">
                        <a:effectLst/>
                        <a:latin typeface="+mn-lt"/>
                        <a:ea typeface="Aptos" panose="020B0004020202020204" pitchFamily="34" charset="0"/>
                        <a:cs typeface="Arial" panose="020B0604020202020204" pitchFamily="34" charset="0"/>
                      </a:endParaRPr>
                    </a:p>
                  </a:txBody>
                  <a:tcPr marL="57087" marR="57087" marT="0" marB="0" anchor="ctr"/>
                </a:tc>
                <a:tc>
                  <a:txBody>
                    <a:bodyPr/>
                    <a:lstStyle/>
                    <a:p>
                      <a:pPr marL="0" marR="0" algn="r">
                        <a:lnSpc>
                          <a:spcPct val="107000"/>
                        </a:lnSpc>
                        <a:spcAft>
                          <a:spcPts val="800"/>
                        </a:spcAft>
                      </a:pPr>
                      <a:r>
                        <a:rPr lang="en-US" sz="1600" kern="0">
                          <a:effectLst/>
                          <a:latin typeface="+mn-lt"/>
                        </a:rPr>
                        <a:t>$3,000.00</a:t>
                      </a:r>
                      <a:endParaRPr lang="en-US" sz="1600" kern="100">
                        <a:effectLst/>
                        <a:latin typeface="+mn-lt"/>
                        <a:ea typeface="Aptos" panose="020B0004020202020204" pitchFamily="34" charset="0"/>
                        <a:cs typeface="Arial" panose="020B0604020202020204" pitchFamily="34" charset="0"/>
                      </a:endParaRPr>
                    </a:p>
                  </a:txBody>
                  <a:tcPr marL="57087" marR="57087" marT="0" marB="0" anchor="ctr"/>
                </a:tc>
                <a:tc>
                  <a:txBody>
                    <a:bodyPr/>
                    <a:lstStyle/>
                    <a:p>
                      <a:endParaRPr lang="en-US" sz="1600" kern="100" dirty="0">
                        <a:effectLst/>
                        <a:latin typeface="+mn-lt"/>
                      </a:endParaRPr>
                    </a:p>
                  </a:txBody>
                  <a:tcPr marL="57087" marR="57087" marT="0" marB="0" anchor="ctr"/>
                </a:tc>
                <a:extLst>
                  <a:ext uri="{0D108BD9-81ED-4DB2-BD59-A6C34878D82A}">
                    <a16:rowId xmlns:a16="http://schemas.microsoft.com/office/drawing/2014/main" val="3818715170"/>
                  </a:ext>
                </a:extLst>
              </a:tr>
              <a:tr h="258010">
                <a:tc>
                  <a:txBody>
                    <a:bodyPr/>
                    <a:lstStyle/>
                    <a:p>
                      <a:pPr marL="0" marR="0" algn="r">
                        <a:lnSpc>
                          <a:spcPct val="107000"/>
                        </a:lnSpc>
                        <a:spcAft>
                          <a:spcPts val="800"/>
                        </a:spcAft>
                      </a:pPr>
                      <a:r>
                        <a:rPr lang="en-US" sz="1600" kern="0">
                          <a:effectLst/>
                          <a:latin typeface="+mn-lt"/>
                        </a:rPr>
                        <a:t>University of Maryland</a:t>
                      </a:r>
                      <a:endParaRPr lang="en-US" sz="1600" kern="100">
                        <a:effectLst/>
                        <a:latin typeface="+mn-lt"/>
                        <a:ea typeface="Aptos" panose="020B0004020202020204" pitchFamily="34" charset="0"/>
                        <a:cs typeface="Arial" panose="020B0604020202020204" pitchFamily="34" charset="0"/>
                      </a:endParaRPr>
                    </a:p>
                  </a:txBody>
                  <a:tcPr marL="57087" marR="57087" marT="0" marB="0" anchor="ctr"/>
                </a:tc>
                <a:tc>
                  <a:txBody>
                    <a:bodyPr/>
                    <a:lstStyle/>
                    <a:p>
                      <a:pPr marL="0" marR="0" algn="r">
                        <a:lnSpc>
                          <a:spcPct val="107000"/>
                        </a:lnSpc>
                        <a:spcAft>
                          <a:spcPts val="800"/>
                        </a:spcAft>
                      </a:pPr>
                      <a:r>
                        <a:rPr lang="en-US" sz="1600" kern="0">
                          <a:effectLst/>
                          <a:latin typeface="+mn-lt"/>
                        </a:rPr>
                        <a:t>$3,090.60</a:t>
                      </a:r>
                      <a:endParaRPr lang="en-US" sz="1600" kern="100">
                        <a:effectLst/>
                        <a:latin typeface="+mn-lt"/>
                        <a:ea typeface="Aptos" panose="020B0004020202020204" pitchFamily="34" charset="0"/>
                        <a:cs typeface="Arial" panose="020B0604020202020204" pitchFamily="34" charset="0"/>
                      </a:endParaRPr>
                    </a:p>
                  </a:txBody>
                  <a:tcPr marL="57087" marR="57087" marT="0" marB="0" anchor="ctr"/>
                </a:tc>
                <a:tc>
                  <a:txBody>
                    <a:bodyPr/>
                    <a:lstStyle/>
                    <a:p>
                      <a:pPr marL="0" marR="0" algn="r">
                        <a:lnSpc>
                          <a:spcPct val="107000"/>
                        </a:lnSpc>
                        <a:spcAft>
                          <a:spcPts val="800"/>
                        </a:spcAft>
                      </a:pPr>
                      <a:r>
                        <a:rPr lang="en-US" sz="1600" kern="0">
                          <a:effectLst/>
                          <a:latin typeface="+mn-lt"/>
                        </a:rPr>
                        <a:t>$3,090.60</a:t>
                      </a:r>
                      <a:endParaRPr lang="en-US" sz="1600" kern="100">
                        <a:effectLst/>
                        <a:latin typeface="+mn-lt"/>
                        <a:ea typeface="Aptos" panose="020B0004020202020204" pitchFamily="34" charset="0"/>
                        <a:cs typeface="Arial" panose="020B0604020202020204" pitchFamily="34" charset="0"/>
                      </a:endParaRPr>
                    </a:p>
                  </a:txBody>
                  <a:tcPr marL="57087" marR="57087" marT="0" marB="0" anchor="ctr"/>
                </a:tc>
                <a:tc>
                  <a:txBody>
                    <a:bodyPr/>
                    <a:lstStyle/>
                    <a:p>
                      <a:endParaRPr lang="en-US" sz="1600" kern="100" dirty="0">
                        <a:effectLst/>
                        <a:latin typeface="+mn-lt"/>
                      </a:endParaRPr>
                    </a:p>
                  </a:txBody>
                  <a:tcPr marL="57087" marR="57087" marT="0" marB="0" anchor="ctr"/>
                </a:tc>
                <a:extLst>
                  <a:ext uri="{0D108BD9-81ED-4DB2-BD59-A6C34878D82A}">
                    <a16:rowId xmlns:a16="http://schemas.microsoft.com/office/drawing/2014/main" val="1797377630"/>
                  </a:ext>
                </a:extLst>
              </a:tr>
            </a:tbl>
          </a:graphicData>
        </a:graphic>
      </p:graphicFrame>
    </p:spTree>
    <p:extLst>
      <p:ext uri="{BB962C8B-B14F-4D97-AF65-F5344CB8AC3E}">
        <p14:creationId xmlns:p14="http://schemas.microsoft.com/office/powerpoint/2010/main" val="3313976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F83A9-4A53-E15E-745E-0AE0D2B48A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9CAA05-5C5C-6570-4CB3-448032F12555}"/>
              </a:ext>
            </a:extLst>
          </p:cNvPr>
          <p:cNvSpPr>
            <a:spLocks noGrp="1"/>
          </p:cNvSpPr>
          <p:nvPr>
            <p:ph type="ctrTitle"/>
          </p:nvPr>
        </p:nvSpPr>
        <p:spPr>
          <a:xfrm>
            <a:off x="742950" y="840657"/>
            <a:ext cx="10706102" cy="639785"/>
          </a:xfrm>
        </p:spPr>
        <p:txBody>
          <a:bodyPr/>
          <a:lstStyle/>
          <a:p>
            <a:r>
              <a:rPr lang="en-US" dirty="0"/>
              <a:t>Discussion with Students</a:t>
            </a:r>
          </a:p>
        </p:txBody>
      </p:sp>
      <p:sp>
        <p:nvSpPr>
          <p:cNvPr id="3" name="Text Placeholder 2">
            <a:extLst>
              <a:ext uri="{FF2B5EF4-FFF2-40B4-BE49-F238E27FC236}">
                <a16:creationId xmlns:a16="http://schemas.microsoft.com/office/drawing/2014/main" id="{E82E8625-EE61-5E37-4D9E-4CC6BC21FC17}"/>
              </a:ext>
            </a:extLst>
          </p:cNvPr>
          <p:cNvSpPr>
            <a:spLocks noGrp="1"/>
          </p:cNvSpPr>
          <p:nvPr>
            <p:ph type="body" sz="quarter" idx="10"/>
          </p:nvPr>
        </p:nvSpPr>
        <p:spPr>
          <a:xfrm>
            <a:off x="742950" y="1741353"/>
            <a:ext cx="10259347" cy="4291857"/>
          </a:xfrm>
        </p:spPr>
        <p:txBody>
          <a:bodyPr>
            <a:normAutofit/>
          </a:bodyPr>
          <a:lstStyle/>
          <a:p>
            <a:pPr marL="285750" marR="0" indent="-285750">
              <a:lnSpc>
                <a:spcPct val="107000"/>
              </a:lnSpc>
              <a:spcAft>
                <a:spcPts val="800"/>
              </a:spcAft>
              <a:buFont typeface="Arial" panose="020B0604020202020204" pitchFamily="34" charset="0"/>
              <a:buChar char="•"/>
            </a:pPr>
            <a:r>
              <a:rPr lang="en-US" sz="1800" dirty="0">
                <a:effectLst/>
                <a:latin typeface="Aptos" panose="020B0004020202020204" pitchFamily="34" charset="0"/>
                <a:ea typeface="Aptos" panose="020B0004020202020204" pitchFamily="34" charset="0"/>
                <a:cs typeface="Arial" panose="020B0604020202020204" pitchFamily="34" charset="0"/>
              </a:rPr>
              <a:t>Dean Bruce Blonigen met with the Dean's Council for Inter-Club Coordination (DCICC), the student group that oversees all student clubs in the College.</a:t>
            </a:r>
          </a:p>
          <a:p>
            <a:pPr marL="285750" marR="0" indent="-285750">
              <a:lnSpc>
                <a:spcPct val="107000"/>
              </a:lnSpc>
              <a:spcAft>
                <a:spcPts val="800"/>
              </a:spcAft>
              <a:buFont typeface="Arial" panose="020B0604020202020204" pitchFamily="34" charset="0"/>
              <a:buChar char="•"/>
            </a:pPr>
            <a:r>
              <a:rPr lang="en-US" sz="1800" dirty="0">
                <a:effectLst/>
                <a:latin typeface="Aptos" panose="020B0004020202020204" pitchFamily="34" charset="0"/>
                <a:ea typeface="Aptos" panose="020B0004020202020204" pitchFamily="34" charset="0"/>
                <a:cs typeface="Arial" panose="020B0604020202020204" pitchFamily="34" charset="0"/>
              </a:rPr>
              <a:t>This group has historically served as the dean's student advisory body. </a:t>
            </a:r>
          </a:p>
          <a:p>
            <a:pPr marL="285750" marR="0" indent="-285750">
              <a:lnSpc>
                <a:spcPct val="107000"/>
              </a:lnSpc>
              <a:spcAft>
                <a:spcPts val="800"/>
              </a:spcAft>
              <a:buFont typeface="Arial" panose="020B0604020202020204" pitchFamily="34" charset="0"/>
              <a:buChar char="•"/>
            </a:pPr>
            <a:r>
              <a:rPr lang="en-US" sz="1800" dirty="0">
                <a:effectLst/>
                <a:latin typeface="Aptos" panose="020B0004020202020204" pitchFamily="34" charset="0"/>
                <a:ea typeface="Aptos" panose="020B0004020202020204" pitchFamily="34" charset="0"/>
                <a:cs typeface="Arial" panose="020B0604020202020204" pitchFamily="34" charset="0"/>
              </a:rPr>
              <a:t>The students agreed that preserving these student success services is particularly important and that the motivation for this requested increase was reasonable.</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004875176"/>
      </p:ext>
    </p:extLst>
  </p:cSld>
  <p:clrMapOvr>
    <a:masterClrMapping/>
  </p:clrMapOvr>
</p:sld>
</file>

<file path=ppt/theme/theme1.xml><?xml version="1.0" encoding="utf-8"?>
<a:theme xmlns:a="http://schemas.openxmlformats.org/drawingml/2006/main" name="UO PPT Theme 1">
  <a:themeElements>
    <a:clrScheme name="UO RGB PPT Color Theme">
      <a:dk1>
        <a:srgbClr val="000000"/>
      </a:dk1>
      <a:lt1>
        <a:srgbClr val="FFFFFF"/>
      </a:lt1>
      <a:dk2>
        <a:srgbClr val="007030"/>
      </a:dk2>
      <a:lt2>
        <a:srgbClr val="FEE11A"/>
      </a:lt2>
      <a:accent1>
        <a:srgbClr val="104734"/>
      </a:accent1>
      <a:accent2>
        <a:srgbClr val="489046"/>
      </a:accent2>
      <a:accent3>
        <a:srgbClr val="8ABB40"/>
      </a:accent3>
      <a:accent4>
        <a:srgbClr val="E2E11B"/>
      </a:accent4>
      <a:accent5>
        <a:srgbClr val="004F6E"/>
      </a:accent5>
      <a:accent6>
        <a:srgbClr val="04A3B5"/>
      </a:accent6>
      <a:hlink>
        <a:srgbClr val="007030"/>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undquist College PPT Template-2406" id="{BA5684AA-4C29-9F46-B02E-6DA6A0EB5D20}" vid="{1A94C063-443A-F241-99C6-57B8F3D0C1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0A3628A987B53489482F290567368F2" ma:contentTypeVersion="13" ma:contentTypeDescription="Create a new document." ma:contentTypeScope="" ma:versionID="f913ce089d777a3dadef1797d2026306">
  <xsd:schema xmlns:xsd="http://www.w3.org/2001/XMLSchema" xmlns:xs="http://www.w3.org/2001/XMLSchema" xmlns:p="http://schemas.microsoft.com/office/2006/metadata/properties" xmlns:ns2="de707f29-ed6f-4480-8467-aadf1189a1c7" xmlns:ns3="34306c97-2964-4184-af3f-56f39c639a5f" targetNamespace="http://schemas.microsoft.com/office/2006/metadata/properties" ma:root="true" ma:fieldsID="92dd8c800c7173d24581409d25a6cba5" ns2:_="" ns3:_="">
    <xsd:import namespace="de707f29-ed6f-4480-8467-aadf1189a1c7"/>
    <xsd:import namespace="34306c97-2964-4184-af3f-56f39c639a5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707f29-ed6f-4480-8467-aadf1189a1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b91a9775-3525-4bf8-b88d-b7eef9d67d4b"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4306c97-2964-4184-af3f-56f39c639a5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af83b2c2-d0bd-4e34-96b8-9c56dd227d69}" ma:internalName="TaxCatchAll" ma:showField="CatchAllData" ma:web="34306c97-2964-4184-af3f-56f39c639a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1C038B-465C-49E9-9647-5DB38C175167}">
  <ds:schemaRefs>
    <ds:schemaRef ds:uri="http://schemas.microsoft.com/sharepoint/v3/contenttype/forms"/>
  </ds:schemaRefs>
</ds:datastoreItem>
</file>

<file path=customXml/itemProps2.xml><?xml version="1.0" encoding="utf-8"?>
<ds:datastoreItem xmlns:ds="http://schemas.openxmlformats.org/officeDocument/2006/customXml" ds:itemID="{B3275CA8-D0C7-48C4-8054-5D1256054D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707f29-ed6f-4480-8467-aadf1189a1c7"/>
    <ds:schemaRef ds:uri="34306c97-2964-4184-af3f-56f39c639a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Lundquist College PPT Template-2406 (1)</Template>
  <TotalTime>123</TotalTime>
  <Words>1715</Words>
  <Application>Microsoft Office PowerPoint</Application>
  <PresentationFormat>Widescreen</PresentationFormat>
  <Paragraphs>320</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Aptos</vt:lpstr>
      <vt:lpstr>Aptos Narrow</vt:lpstr>
      <vt:lpstr>Arial</vt:lpstr>
      <vt:lpstr>Source Sans Pro</vt:lpstr>
      <vt:lpstr>Source Sans Pro Black</vt:lpstr>
      <vt:lpstr>System Font Regular</vt:lpstr>
      <vt:lpstr>UO PPT Theme 1</vt:lpstr>
      <vt:lpstr>Lundquist College of Business</vt:lpstr>
      <vt:lpstr>Lundquist College of Business – Proposed Increase to Differential Tuition</vt:lpstr>
      <vt:lpstr>Rationale for Increasing Differential Tuition</vt:lpstr>
      <vt:lpstr>Rationale continued</vt:lpstr>
      <vt:lpstr>Plan to Mitigate Impact</vt:lpstr>
      <vt:lpstr>Illustration of change</vt:lpstr>
      <vt:lpstr>Market Comparators</vt:lpstr>
      <vt:lpstr>Market Comparators</vt:lpstr>
      <vt:lpstr>Discussion with Students</vt:lpstr>
      <vt:lpstr>Conclusion</vt:lpstr>
      <vt:lpstr>MBA/MSF Concurrent Degree</vt:lpstr>
      <vt:lpstr>Housekeeping – MBA/MSF Concurrent</vt:lpstr>
      <vt:lpstr>Housekeeping continued</vt:lpstr>
      <vt:lpstr>Benefits of moving to one option</vt:lpstr>
      <vt:lpstr>Closing Slide with the University of Oregon Logo</vt:lpstr>
    </vt:vector>
  </TitlesOfParts>
  <Manager/>
  <Company>University of Oregon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Connie Brady</dc:creator>
  <cp:keywords/>
  <dc:description/>
  <cp:lastModifiedBy>Author</cp:lastModifiedBy>
  <cp:revision>7</cp:revision>
  <dcterms:created xsi:type="dcterms:W3CDTF">2025-01-24T23:10:58Z</dcterms:created>
  <dcterms:modified xsi:type="dcterms:W3CDTF">2025-01-28T21:38:08Z</dcterms:modified>
  <cp:category/>
</cp:coreProperties>
</file>