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361" r:id="rId2"/>
    <p:sldId id="695" r:id="rId3"/>
    <p:sldId id="697" r:id="rId4"/>
    <p:sldId id="698" r:id="rId5"/>
    <p:sldId id="699" r:id="rId6"/>
    <p:sldId id="703" r:id="rId7"/>
    <p:sldId id="700" r:id="rId8"/>
    <p:sldId id="702" r:id="rId9"/>
    <p:sldId id="688" r:id="rId10"/>
    <p:sldId id="690" r:id="rId11"/>
    <p:sldId id="696" r:id="rId12"/>
    <p:sldId id="701" r:id="rId13"/>
    <p:sldId id="691" r:id="rId14"/>
    <p:sldId id="687" r:id="rId15"/>
    <p:sldId id="683" r:id="rId16"/>
    <p:sldId id="684" r:id="rId17"/>
    <p:sldId id="692" r:id="rId18"/>
    <p:sldId id="685" r:id="rId19"/>
  </p:sldIdLst>
  <p:sldSz cx="12192000" cy="6858000"/>
  <p:notesSz cx="7315200" cy="96012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843" userDrawn="1">
          <p15:clr>
            <a:srgbClr val="A4A3A4"/>
          </p15:clr>
        </p15:guide>
        <p15:guide id="2" pos="1676" userDrawn="1">
          <p15:clr>
            <a:srgbClr val="A4A3A4"/>
          </p15:clr>
        </p15:guide>
        <p15:guide id="3" pos="1683" userDrawn="1">
          <p15:clr>
            <a:srgbClr val="A4A3A4"/>
          </p15:clr>
        </p15:guide>
        <p15:guide id="4" orient="horz" pos="3025" userDrawn="1">
          <p15:clr>
            <a:srgbClr val="A4A3A4"/>
          </p15:clr>
        </p15:guide>
        <p15:guide id="5" pos="2296" userDrawn="1">
          <p15:clr>
            <a:srgbClr val="A4A3A4"/>
          </p15:clr>
        </p15:guide>
        <p15:guide id="6" pos="230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nifer Winters Francois" initials="JWF" lastIdx="1" clrIdx="0"/>
  <p:cmAuthor id="1" name="Debbie Sharp" initials="DS" lastIdx="12" clrIdx="1">
    <p:extLst>
      <p:ext uri="{19B8F6BF-5375-455C-9EA6-DF929625EA0E}">
        <p15:presenceInfo xmlns:p15="http://schemas.microsoft.com/office/powerpoint/2012/main" userId="S-1-5-21-2613503727-1553357937-2150718590-262124" providerId="AD"/>
      </p:ext>
    </p:extLst>
  </p:cmAuthor>
  <p:cmAuthor id="2" name="Jamie Moffitt" initials="JM" lastIdx="1" clrIdx="2">
    <p:extLst>
      <p:ext uri="{19B8F6BF-5375-455C-9EA6-DF929625EA0E}">
        <p15:presenceInfo xmlns:p15="http://schemas.microsoft.com/office/powerpoint/2012/main" userId="S::jmoffitt@uoregon.edu::cb409cd1-f42f-43de-b300-f6b3d15942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9900"/>
    <a:srgbClr val="FF0000"/>
    <a:srgbClr val="FFFF66"/>
    <a:srgbClr val="007434"/>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64" autoAdjust="0"/>
    <p:restoredTop sz="89307" autoAdjust="0"/>
  </p:normalViewPr>
  <p:slideViewPr>
    <p:cSldViewPr>
      <p:cViewPr varScale="1">
        <p:scale>
          <a:sx n="99" d="100"/>
          <a:sy n="99" d="100"/>
        </p:scale>
        <p:origin x="1068" y="8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74" d="100"/>
          <a:sy n="74" d="100"/>
        </p:scale>
        <p:origin x="-2994" y="-96"/>
      </p:cViewPr>
      <p:guideLst>
        <p:guide orient="horz" pos="3843"/>
        <p:guide pos="1676"/>
        <p:guide pos="1683"/>
        <p:guide orient="horz" pos="3025"/>
        <p:guide pos="2296"/>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169920" cy="480060"/>
          </a:xfrm>
          <a:prstGeom prst="rect">
            <a:avLst/>
          </a:prstGeom>
        </p:spPr>
        <p:txBody>
          <a:bodyPr vert="horz" lIns="95931" tIns="47966" rIns="95931" bIns="47966" rtlCol="0"/>
          <a:lstStyle>
            <a:lvl1pPr algn="l">
              <a:defRPr sz="1200"/>
            </a:lvl1pPr>
          </a:lstStyle>
          <a:p>
            <a:endParaRPr lang="en-US" dirty="0"/>
          </a:p>
        </p:txBody>
      </p:sp>
      <p:sp>
        <p:nvSpPr>
          <p:cNvPr id="3" name="Date Placeholder 2"/>
          <p:cNvSpPr>
            <a:spLocks noGrp="1"/>
          </p:cNvSpPr>
          <p:nvPr>
            <p:ph type="dt" sz="quarter" idx="1"/>
          </p:nvPr>
        </p:nvSpPr>
        <p:spPr>
          <a:xfrm>
            <a:off x="4143591" y="3"/>
            <a:ext cx="3169920" cy="480060"/>
          </a:xfrm>
          <a:prstGeom prst="rect">
            <a:avLst/>
          </a:prstGeom>
        </p:spPr>
        <p:txBody>
          <a:bodyPr vert="horz" lIns="95931" tIns="47966" rIns="95931" bIns="47966" rtlCol="0"/>
          <a:lstStyle>
            <a:lvl1pPr algn="r">
              <a:defRPr sz="1200"/>
            </a:lvl1pPr>
          </a:lstStyle>
          <a:p>
            <a:fld id="{669F5634-B0B2-4192-9107-3AA496FF89F8}" type="datetimeFigureOut">
              <a:rPr lang="en-US" smtClean="0"/>
              <a:pPr/>
              <a:t>11/15/2024</a:t>
            </a:fld>
            <a:endParaRPr lang="en-US" dirty="0"/>
          </a:p>
        </p:txBody>
      </p:sp>
      <p:sp>
        <p:nvSpPr>
          <p:cNvPr id="4" name="Footer Placeholder 3"/>
          <p:cNvSpPr>
            <a:spLocks noGrp="1"/>
          </p:cNvSpPr>
          <p:nvPr>
            <p:ph type="ftr" sz="quarter" idx="2"/>
          </p:nvPr>
        </p:nvSpPr>
        <p:spPr>
          <a:xfrm>
            <a:off x="2" y="9119476"/>
            <a:ext cx="3169920" cy="480060"/>
          </a:xfrm>
          <a:prstGeom prst="rect">
            <a:avLst/>
          </a:prstGeom>
        </p:spPr>
        <p:txBody>
          <a:bodyPr vert="horz" lIns="95931" tIns="47966" rIns="95931" bIns="47966"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591" y="9119476"/>
            <a:ext cx="3169920" cy="480060"/>
          </a:xfrm>
          <a:prstGeom prst="rect">
            <a:avLst/>
          </a:prstGeom>
        </p:spPr>
        <p:txBody>
          <a:bodyPr vert="horz" lIns="95931" tIns="47966" rIns="95931" bIns="47966" rtlCol="0" anchor="b"/>
          <a:lstStyle>
            <a:lvl1pPr algn="r">
              <a:defRPr sz="1200"/>
            </a:lvl1pPr>
          </a:lstStyle>
          <a:p>
            <a:fld id="{CFBC96D2-834C-4868-AEB1-5229AFDEEA14}" type="slidenum">
              <a:rPr lang="en-US" smtClean="0"/>
              <a:pPr/>
              <a:t>‹#›</a:t>
            </a:fld>
            <a:endParaRPr lang="en-US" dirty="0"/>
          </a:p>
        </p:txBody>
      </p:sp>
    </p:spTree>
    <p:extLst>
      <p:ext uri="{BB962C8B-B14F-4D97-AF65-F5344CB8AC3E}">
        <p14:creationId xmlns:p14="http://schemas.microsoft.com/office/powerpoint/2010/main" val="31065547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2" y="3"/>
            <a:ext cx="3169920" cy="480060"/>
          </a:xfrm>
          <a:prstGeom prst="rect">
            <a:avLst/>
          </a:prstGeom>
          <a:noFill/>
          <a:ln w="9525">
            <a:noFill/>
            <a:miter lim="800000"/>
            <a:headEnd/>
            <a:tailEnd/>
          </a:ln>
          <a:effectLst/>
        </p:spPr>
        <p:txBody>
          <a:bodyPr vert="horz" wrap="square" lIns="95931" tIns="47966" rIns="95931" bIns="47966" numCol="1" anchor="t" anchorCtr="0" compatLnSpc="1">
            <a:prstTxWarp prst="textNoShape">
              <a:avLst/>
            </a:prstTxWarp>
          </a:bodyPr>
          <a:lstStyle>
            <a:lvl1pPr algn="l">
              <a:defRPr sz="1200"/>
            </a:lvl1pPr>
          </a:lstStyle>
          <a:p>
            <a:pPr>
              <a:defRPr/>
            </a:pPr>
            <a:endParaRPr lang="en-US" dirty="0"/>
          </a:p>
        </p:txBody>
      </p:sp>
      <p:sp>
        <p:nvSpPr>
          <p:cNvPr id="7171" name="Rectangle 3"/>
          <p:cNvSpPr>
            <a:spLocks noGrp="1" noChangeArrowheads="1"/>
          </p:cNvSpPr>
          <p:nvPr>
            <p:ph type="dt" idx="1"/>
          </p:nvPr>
        </p:nvSpPr>
        <p:spPr bwMode="auto">
          <a:xfrm>
            <a:off x="4143591" y="3"/>
            <a:ext cx="3169920" cy="480060"/>
          </a:xfrm>
          <a:prstGeom prst="rect">
            <a:avLst/>
          </a:prstGeom>
          <a:noFill/>
          <a:ln w="9525">
            <a:noFill/>
            <a:miter lim="800000"/>
            <a:headEnd/>
            <a:tailEnd/>
          </a:ln>
          <a:effectLst/>
        </p:spPr>
        <p:txBody>
          <a:bodyPr vert="horz" wrap="square" lIns="95931" tIns="47966" rIns="95931" bIns="47966"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457200" y="720725"/>
            <a:ext cx="6400800" cy="3602038"/>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731521" y="4560573"/>
            <a:ext cx="5852160" cy="4320540"/>
          </a:xfrm>
          <a:prstGeom prst="rect">
            <a:avLst/>
          </a:prstGeom>
          <a:noFill/>
          <a:ln w="9525">
            <a:noFill/>
            <a:miter lim="800000"/>
            <a:headEnd/>
            <a:tailEnd/>
          </a:ln>
          <a:effectLst/>
        </p:spPr>
        <p:txBody>
          <a:bodyPr vert="horz" wrap="square" lIns="95931" tIns="47966" rIns="95931" bIns="4796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2" y="9119476"/>
            <a:ext cx="3169920" cy="480060"/>
          </a:xfrm>
          <a:prstGeom prst="rect">
            <a:avLst/>
          </a:prstGeom>
          <a:noFill/>
          <a:ln w="9525">
            <a:noFill/>
            <a:miter lim="800000"/>
            <a:headEnd/>
            <a:tailEnd/>
          </a:ln>
          <a:effectLst/>
        </p:spPr>
        <p:txBody>
          <a:bodyPr vert="horz" wrap="square" lIns="95931" tIns="47966" rIns="95931" bIns="47966" numCol="1" anchor="b" anchorCtr="0" compatLnSpc="1">
            <a:prstTxWarp prst="textNoShape">
              <a:avLst/>
            </a:prstTxWarp>
          </a:bodyPr>
          <a:lstStyle>
            <a:lvl1pPr algn="l">
              <a:defRPr sz="1200"/>
            </a:lvl1pPr>
          </a:lstStyle>
          <a:p>
            <a:pPr>
              <a:defRPr/>
            </a:pPr>
            <a:endParaRPr lang="en-US" dirty="0"/>
          </a:p>
        </p:txBody>
      </p:sp>
      <p:sp>
        <p:nvSpPr>
          <p:cNvPr id="7175" name="Rectangle 7"/>
          <p:cNvSpPr>
            <a:spLocks noGrp="1" noChangeArrowheads="1"/>
          </p:cNvSpPr>
          <p:nvPr>
            <p:ph type="sldNum" sz="quarter" idx="5"/>
          </p:nvPr>
        </p:nvSpPr>
        <p:spPr bwMode="auto">
          <a:xfrm>
            <a:off x="4143591" y="9119476"/>
            <a:ext cx="3169920" cy="480060"/>
          </a:xfrm>
          <a:prstGeom prst="rect">
            <a:avLst/>
          </a:prstGeom>
          <a:noFill/>
          <a:ln w="9525">
            <a:noFill/>
            <a:miter lim="800000"/>
            <a:headEnd/>
            <a:tailEnd/>
          </a:ln>
          <a:effectLst/>
        </p:spPr>
        <p:txBody>
          <a:bodyPr vert="horz" wrap="square" lIns="95931" tIns="47966" rIns="95931" bIns="47966" numCol="1" anchor="b" anchorCtr="0" compatLnSpc="1">
            <a:prstTxWarp prst="textNoShape">
              <a:avLst/>
            </a:prstTxWarp>
          </a:bodyPr>
          <a:lstStyle>
            <a:lvl1pPr algn="r">
              <a:defRPr sz="1200"/>
            </a:lvl1pPr>
          </a:lstStyle>
          <a:p>
            <a:pPr>
              <a:defRPr/>
            </a:pPr>
            <a:fld id="{4F71E5C1-42FB-4DA5-8DE9-383A35A6BE86}" type="slidenum">
              <a:rPr lang="en-US"/>
              <a:pPr>
                <a:defRPr/>
              </a:pPr>
              <a:t>‹#›</a:t>
            </a:fld>
            <a:endParaRPr lang="en-US" dirty="0"/>
          </a:p>
        </p:txBody>
      </p:sp>
    </p:spTree>
    <p:extLst>
      <p:ext uri="{BB962C8B-B14F-4D97-AF65-F5344CB8AC3E}">
        <p14:creationId xmlns:p14="http://schemas.microsoft.com/office/powerpoint/2010/main" val="122207792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806450"/>
            <a:ext cx="6400800" cy="36004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a:t>
            </a:fld>
            <a:endParaRPr lang="en-US" dirty="0"/>
          </a:p>
        </p:txBody>
      </p:sp>
    </p:spTree>
    <p:extLst>
      <p:ext uri="{BB962C8B-B14F-4D97-AF65-F5344CB8AC3E}">
        <p14:creationId xmlns:p14="http://schemas.microsoft.com/office/powerpoint/2010/main" val="2000380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1013" y="720725"/>
            <a:ext cx="6402387" cy="3602038"/>
          </a:xfrm>
        </p:spPr>
      </p:sp>
      <p:sp>
        <p:nvSpPr>
          <p:cNvPr id="3" name="Notes Placeholder 2"/>
          <p:cNvSpPr>
            <a:spLocks noGrp="1"/>
          </p:cNvSpPr>
          <p:nvPr>
            <p:ph type="body" idx="1"/>
          </p:nvPr>
        </p:nvSpPr>
        <p:spPr>
          <a:xfrm>
            <a:off x="1120457" y="4560573"/>
            <a:ext cx="5282139" cy="4320540"/>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10</a:t>
            </a:fld>
            <a:endParaRPr lang="en-US" dirty="0"/>
          </a:p>
        </p:txBody>
      </p:sp>
    </p:spTree>
    <p:extLst>
      <p:ext uri="{BB962C8B-B14F-4D97-AF65-F5344CB8AC3E}">
        <p14:creationId xmlns:p14="http://schemas.microsoft.com/office/powerpoint/2010/main" val="1439498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1013" y="720725"/>
            <a:ext cx="6402387" cy="3602038"/>
          </a:xfrm>
        </p:spPr>
      </p:sp>
      <p:sp>
        <p:nvSpPr>
          <p:cNvPr id="3" name="Notes Placeholder 2"/>
          <p:cNvSpPr>
            <a:spLocks noGrp="1"/>
          </p:cNvSpPr>
          <p:nvPr>
            <p:ph type="body" idx="1"/>
          </p:nvPr>
        </p:nvSpPr>
        <p:spPr>
          <a:xfrm>
            <a:off x="1120457" y="4560573"/>
            <a:ext cx="5282139" cy="4320540"/>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11</a:t>
            </a:fld>
            <a:endParaRPr lang="en-US" dirty="0"/>
          </a:p>
        </p:txBody>
      </p:sp>
    </p:spTree>
    <p:extLst>
      <p:ext uri="{BB962C8B-B14F-4D97-AF65-F5344CB8AC3E}">
        <p14:creationId xmlns:p14="http://schemas.microsoft.com/office/powerpoint/2010/main" val="25460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1013" y="720725"/>
            <a:ext cx="6402387" cy="3602038"/>
          </a:xfrm>
        </p:spPr>
      </p:sp>
      <p:sp>
        <p:nvSpPr>
          <p:cNvPr id="3" name="Notes Placeholder 2"/>
          <p:cNvSpPr>
            <a:spLocks noGrp="1"/>
          </p:cNvSpPr>
          <p:nvPr>
            <p:ph type="body" idx="1"/>
          </p:nvPr>
        </p:nvSpPr>
        <p:spPr>
          <a:xfrm>
            <a:off x="1120457" y="4560573"/>
            <a:ext cx="5282139" cy="4320540"/>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12</a:t>
            </a:fld>
            <a:endParaRPr lang="en-US" dirty="0"/>
          </a:p>
        </p:txBody>
      </p:sp>
    </p:spTree>
    <p:extLst>
      <p:ext uri="{BB962C8B-B14F-4D97-AF65-F5344CB8AC3E}">
        <p14:creationId xmlns:p14="http://schemas.microsoft.com/office/powerpoint/2010/main" val="634520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1013" y="720725"/>
            <a:ext cx="6402387" cy="3602038"/>
          </a:xfrm>
        </p:spPr>
      </p:sp>
      <p:sp>
        <p:nvSpPr>
          <p:cNvPr id="3" name="Notes Placeholder 2"/>
          <p:cNvSpPr>
            <a:spLocks noGrp="1"/>
          </p:cNvSpPr>
          <p:nvPr>
            <p:ph type="body" idx="1"/>
          </p:nvPr>
        </p:nvSpPr>
        <p:spPr>
          <a:xfrm>
            <a:off x="1120457" y="4560573"/>
            <a:ext cx="5282139" cy="4320540"/>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13</a:t>
            </a:fld>
            <a:endParaRPr lang="en-US" dirty="0"/>
          </a:p>
        </p:txBody>
      </p:sp>
    </p:spTree>
    <p:extLst>
      <p:ext uri="{BB962C8B-B14F-4D97-AF65-F5344CB8AC3E}">
        <p14:creationId xmlns:p14="http://schemas.microsoft.com/office/powerpoint/2010/main" val="1479542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1013" y="720725"/>
            <a:ext cx="6402387" cy="3602038"/>
          </a:xfrm>
        </p:spPr>
      </p:sp>
      <p:sp>
        <p:nvSpPr>
          <p:cNvPr id="3" name="Notes Placeholder 2"/>
          <p:cNvSpPr>
            <a:spLocks noGrp="1"/>
          </p:cNvSpPr>
          <p:nvPr>
            <p:ph type="body" idx="1"/>
          </p:nvPr>
        </p:nvSpPr>
        <p:spPr>
          <a:xfrm>
            <a:off x="1120457" y="4560573"/>
            <a:ext cx="5282139" cy="4320540"/>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14</a:t>
            </a:fld>
            <a:endParaRPr lang="en-US" dirty="0"/>
          </a:p>
        </p:txBody>
      </p:sp>
    </p:spTree>
    <p:extLst>
      <p:ext uri="{BB962C8B-B14F-4D97-AF65-F5344CB8AC3E}">
        <p14:creationId xmlns:p14="http://schemas.microsoft.com/office/powerpoint/2010/main" val="17485000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1013" y="720725"/>
            <a:ext cx="6402387" cy="3602038"/>
          </a:xfrm>
        </p:spPr>
      </p:sp>
      <p:sp>
        <p:nvSpPr>
          <p:cNvPr id="3" name="Notes Placeholder 2"/>
          <p:cNvSpPr>
            <a:spLocks noGrp="1"/>
          </p:cNvSpPr>
          <p:nvPr>
            <p:ph type="body" idx="1"/>
          </p:nvPr>
        </p:nvSpPr>
        <p:spPr>
          <a:xfrm>
            <a:off x="1120457" y="4560573"/>
            <a:ext cx="5282139" cy="4320540"/>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15</a:t>
            </a:fld>
            <a:endParaRPr lang="en-US" dirty="0"/>
          </a:p>
        </p:txBody>
      </p:sp>
    </p:spTree>
    <p:extLst>
      <p:ext uri="{BB962C8B-B14F-4D97-AF65-F5344CB8AC3E}">
        <p14:creationId xmlns:p14="http://schemas.microsoft.com/office/powerpoint/2010/main" val="14292057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1013" y="720725"/>
            <a:ext cx="6402387" cy="3602038"/>
          </a:xfrm>
        </p:spPr>
      </p:sp>
      <p:sp>
        <p:nvSpPr>
          <p:cNvPr id="3" name="Notes Placeholder 2"/>
          <p:cNvSpPr>
            <a:spLocks noGrp="1"/>
          </p:cNvSpPr>
          <p:nvPr>
            <p:ph type="body" idx="1"/>
          </p:nvPr>
        </p:nvSpPr>
        <p:spPr>
          <a:xfrm>
            <a:off x="1120457" y="4560573"/>
            <a:ext cx="5282139" cy="4320540"/>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16</a:t>
            </a:fld>
            <a:endParaRPr lang="en-US" dirty="0"/>
          </a:p>
        </p:txBody>
      </p:sp>
    </p:spTree>
    <p:extLst>
      <p:ext uri="{BB962C8B-B14F-4D97-AF65-F5344CB8AC3E}">
        <p14:creationId xmlns:p14="http://schemas.microsoft.com/office/powerpoint/2010/main" val="42939803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1013" y="720725"/>
            <a:ext cx="6402387" cy="3602038"/>
          </a:xfrm>
        </p:spPr>
      </p:sp>
      <p:sp>
        <p:nvSpPr>
          <p:cNvPr id="3" name="Notes Placeholder 2"/>
          <p:cNvSpPr>
            <a:spLocks noGrp="1"/>
          </p:cNvSpPr>
          <p:nvPr>
            <p:ph type="body" idx="1"/>
          </p:nvPr>
        </p:nvSpPr>
        <p:spPr>
          <a:xfrm>
            <a:off x="1120457" y="4560573"/>
            <a:ext cx="5282139" cy="4320540"/>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17</a:t>
            </a:fld>
            <a:endParaRPr lang="en-US" dirty="0"/>
          </a:p>
        </p:txBody>
      </p:sp>
    </p:spTree>
    <p:extLst>
      <p:ext uri="{BB962C8B-B14F-4D97-AF65-F5344CB8AC3E}">
        <p14:creationId xmlns:p14="http://schemas.microsoft.com/office/powerpoint/2010/main" val="1554233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1013" y="720725"/>
            <a:ext cx="6402387" cy="3602038"/>
          </a:xfrm>
        </p:spPr>
      </p:sp>
      <p:sp>
        <p:nvSpPr>
          <p:cNvPr id="3" name="Notes Placeholder 2"/>
          <p:cNvSpPr>
            <a:spLocks noGrp="1"/>
          </p:cNvSpPr>
          <p:nvPr>
            <p:ph type="body" idx="1"/>
          </p:nvPr>
        </p:nvSpPr>
        <p:spPr>
          <a:xfrm>
            <a:off x="1120457" y="4560573"/>
            <a:ext cx="5282139" cy="4320540"/>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18</a:t>
            </a:fld>
            <a:endParaRPr lang="en-US" dirty="0"/>
          </a:p>
        </p:txBody>
      </p:sp>
    </p:spTree>
    <p:extLst>
      <p:ext uri="{BB962C8B-B14F-4D97-AF65-F5344CB8AC3E}">
        <p14:creationId xmlns:p14="http://schemas.microsoft.com/office/powerpoint/2010/main" val="1959695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24269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F71E5C1-42FB-4DA5-8DE9-383A35A6BE86}" type="slidenum">
              <a:rPr lang="en-US" smtClean="0"/>
              <a:pPr>
                <a:defRPr/>
              </a:pPr>
              <a:t>3</a:t>
            </a:fld>
            <a:endParaRPr lang="en-US" dirty="0"/>
          </a:p>
        </p:txBody>
      </p:sp>
    </p:spTree>
    <p:extLst>
      <p:ext uri="{BB962C8B-B14F-4D97-AF65-F5344CB8AC3E}">
        <p14:creationId xmlns:p14="http://schemas.microsoft.com/office/powerpoint/2010/main" val="3522538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F71E5C1-42FB-4DA5-8DE9-383A35A6BE86}" type="slidenum">
              <a:rPr lang="en-US" smtClean="0"/>
              <a:pPr>
                <a:defRPr/>
              </a:pPr>
              <a:t>4</a:t>
            </a:fld>
            <a:endParaRPr lang="en-US" dirty="0"/>
          </a:p>
        </p:txBody>
      </p:sp>
    </p:spTree>
    <p:extLst>
      <p:ext uri="{BB962C8B-B14F-4D97-AF65-F5344CB8AC3E}">
        <p14:creationId xmlns:p14="http://schemas.microsoft.com/office/powerpoint/2010/main" val="1573347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F71E5C1-42FB-4DA5-8DE9-383A35A6BE86}" type="slidenum">
              <a:rPr lang="en-US" smtClean="0"/>
              <a:pPr>
                <a:defRPr/>
              </a:pPr>
              <a:t>5</a:t>
            </a:fld>
            <a:endParaRPr lang="en-US" dirty="0"/>
          </a:p>
        </p:txBody>
      </p:sp>
    </p:spTree>
    <p:extLst>
      <p:ext uri="{BB962C8B-B14F-4D97-AF65-F5344CB8AC3E}">
        <p14:creationId xmlns:p14="http://schemas.microsoft.com/office/powerpoint/2010/main" val="344978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F71E5C1-42FB-4DA5-8DE9-383A35A6BE86}" type="slidenum">
              <a:rPr lang="en-US" smtClean="0"/>
              <a:pPr>
                <a:defRPr/>
              </a:pPr>
              <a:t>6</a:t>
            </a:fld>
            <a:endParaRPr lang="en-US" dirty="0"/>
          </a:p>
        </p:txBody>
      </p:sp>
    </p:spTree>
    <p:extLst>
      <p:ext uri="{BB962C8B-B14F-4D97-AF65-F5344CB8AC3E}">
        <p14:creationId xmlns:p14="http://schemas.microsoft.com/office/powerpoint/2010/main" val="1983588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F71E5C1-42FB-4DA5-8DE9-383A35A6BE86}" type="slidenum">
              <a:rPr lang="en-US" smtClean="0"/>
              <a:pPr>
                <a:defRPr/>
              </a:pPr>
              <a:t>7</a:t>
            </a:fld>
            <a:endParaRPr lang="en-US" dirty="0"/>
          </a:p>
        </p:txBody>
      </p:sp>
    </p:spTree>
    <p:extLst>
      <p:ext uri="{BB962C8B-B14F-4D97-AF65-F5344CB8AC3E}">
        <p14:creationId xmlns:p14="http://schemas.microsoft.com/office/powerpoint/2010/main" val="1289477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78999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81013" y="720725"/>
            <a:ext cx="6402387" cy="3602038"/>
          </a:xfrm>
        </p:spPr>
      </p:sp>
      <p:sp>
        <p:nvSpPr>
          <p:cNvPr id="3" name="Notes Placeholder 2"/>
          <p:cNvSpPr>
            <a:spLocks noGrp="1"/>
          </p:cNvSpPr>
          <p:nvPr>
            <p:ph type="body" idx="1"/>
          </p:nvPr>
        </p:nvSpPr>
        <p:spPr>
          <a:xfrm>
            <a:off x="1120457" y="4560573"/>
            <a:ext cx="5282139" cy="4320540"/>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9</a:t>
            </a:fld>
            <a:endParaRPr lang="en-US" dirty="0"/>
          </a:p>
        </p:txBody>
      </p:sp>
    </p:spTree>
    <p:extLst>
      <p:ext uri="{BB962C8B-B14F-4D97-AF65-F5344CB8AC3E}">
        <p14:creationId xmlns:p14="http://schemas.microsoft.com/office/powerpoint/2010/main" val="3838616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9"/>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DA29134-9C90-48A3-B02D-44654E51F79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2CECFAC-D7C9-4ABC-A4B9-E4E5A7FCF0E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17001" y="228604"/>
            <a:ext cx="2870201"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06402" y="228604"/>
            <a:ext cx="8407401"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B433FB8-4483-4E29-B200-1AC5E4F4987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06400" y="228604"/>
            <a:ext cx="11480800" cy="5897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79CFA6B9-FB70-4F96-A900-AFFE0473BD8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7"/>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390916E-7EA6-4BEF-9563-501B04C7B24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4"/>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BA50524-41E4-4599-BBF3-0280814CF9B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3"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3"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F69CE87-CDCF-4DD4-8D01-F3E4E97A886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8A924EB-DF99-4028-85D9-83375C07342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63B4566-4705-4269-B889-F21F8A6AB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5" y="273054"/>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2248334-B94D-4D09-9074-E44A08B4551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C613B09-8967-46B9-9E44-68461953ACB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06400" y="228600"/>
            <a:ext cx="11480800" cy="11128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600204"/>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3300"/>
                </a:solidFill>
              </a:defRPr>
            </a:lvl1pPr>
          </a:lstStyle>
          <a:p>
            <a:pPr>
              <a:defRPr/>
            </a:pPr>
            <a:endParaRPr lang="en-US" dirty="0"/>
          </a:p>
        </p:txBody>
      </p:sp>
      <p:sp>
        <p:nvSpPr>
          <p:cNvPr id="1030" name="Rectangle 6"/>
          <p:cNvSpPr>
            <a:spLocks noGrp="1" noChangeArrowheads="1"/>
          </p:cNvSpPr>
          <p:nvPr>
            <p:ph type="sldNum" sz="quarter" idx="4"/>
          </p:nvPr>
        </p:nvSpPr>
        <p:spPr bwMode="auto">
          <a:xfrm>
            <a:off x="9347200" y="6553200"/>
            <a:ext cx="28448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C8C45DBA-49FB-45B9-BFD9-B227A0A31F5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p:titleStyle>
    <p:bodyStyle>
      <a:lvl1pPr marL="342900" indent="-342900" algn="l" rtl="0" eaLnBrk="0" fontAlgn="base" hangingPunct="0">
        <a:spcBef>
          <a:spcPct val="20000"/>
        </a:spcBef>
        <a:spcAft>
          <a:spcPct val="0"/>
        </a:spcAft>
        <a:buChar char="•"/>
        <a:defRPr sz="3200">
          <a:solidFill>
            <a:srgbClr val="0033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00"/>
          </a:solidFill>
          <a:latin typeface="+mn-lt"/>
        </a:defRPr>
      </a:lvl2pPr>
      <a:lvl3pPr marL="1143000" indent="-228600" algn="l" rtl="0" eaLnBrk="0" fontAlgn="base" hangingPunct="0">
        <a:spcBef>
          <a:spcPct val="20000"/>
        </a:spcBef>
        <a:spcAft>
          <a:spcPct val="0"/>
        </a:spcAft>
        <a:buChar char="•"/>
        <a:defRPr sz="2400">
          <a:solidFill>
            <a:srgbClr val="003300"/>
          </a:solidFill>
          <a:latin typeface="+mn-lt"/>
        </a:defRPr>
      </a:lvl3pPr>
      <a:lvl4pPr marL="1600200" indent="-228600" algn="l" rtl="0" eaLnBrk="0" fontAlgn="base" hangingPunct="0">
        <a:spcBef>
          <a:spcPct val="20000"/>
        </a:spcBef>
        <a:spcAft>
          <a:spcPct val="0"/>
        </a:spcAft>
        <a:buChar char="–"/>
        <a:defRPr sz="2000">
          <a:solidFill>
            <a:srgbClr val="003300"/>
          </a:solidFill>
          <a:latin typeface="+mn-lt"/>
        </a:defRPr>
      </a:lvl4pPr>
      <a:lvl5pPr marL="2057400" indent="-228600" algn="l" rtl="0" eaLnBrk="0" fontAlgn="base" hangingPunct="0">
        <a:spcBef>
          <a:spcPct val="20000"/>
        </a:spcBef>
        <a:spcAft>
          <a:spcPct val="0"/>
        </a:spcAft>
        <a:buChar char="»"/>
        <a:defRPr sz="2000">
          <a:solidFill>
            <a:srgbClr val="003300"/>
          </a:solidFill>
          <a:latin typeface="+mn-lt"/>
        </a:defRPr>
      </a:lvl5pPr>
      <a:lvl6pPr marL="2514600" indent="-228600" algn="l" rtl="0" fontAlgn="base">
        <a:spcBef>
          <a:spcPct val="20000"/>
        </a:spcBef>
        <a:spcAft>
          <a:spcPct val="0"/>
        </a:spcAft>
        <a:buChar char="»"/>
        <a:defRPr sz="2000">
          <a:solidFill>
            <a:srgbClr val="003300"/>
          </a:solidFill>
          <a:latin typeface="+mn-lt"/>
        </a:defRPr>
      </a:lvl6pPr>
      <a:lvl7pPr marL="2971800" indent="-228600" algn="l" rtl="0" fontAlgn="base">
        <a:spcBef>
          <a:spcPct val="20000"/>
        </a:spcBef>
        <a:spcAft>
          <a:spcPct val="0"/>
        </a:spcAft>
        <a:buChar char="»"/>
        <a:defRPr sz="2000">
          <a:solidFill>
            <a:srgbClr val="003300"/>
          </a:solidFill>
          <a:latin typeface="+mn-lt"/>
        </a:defRPr>
      </a:lvl7pPr>
      <a:lvl8pPr marL="3429000" indent="-228600" algn="l" rtl="0" fontAlgn="base">
        <a:spcBef>
          <a:spcPct val="20000"/>
        </a:spcBef>
        <a:spcAft>
          <a:spcPct val="0"/>
        </a:spcAft>
        <a:buChar char="»"/>
        <a:defRPr sz="2000">
          <a:solidFill>
            <a:srgbClr val="003300"/>
          </a:solidFill>
          <a:latin typeface="+mn-lt"/>
        </a:defRPr>
      </a:lvl8pPr>
      <a:lvl9pPr marL="3886200" indent="-228600" algn="l" rtl="0" fontAlgn="base">
        <a:spcBef>
          <a:spcPct val="20000"/>
        </a:spcBef>
        <a:spcAft>
          <a:spcPct val="0"/>
        </a:spcAft>
        <a:buChar char="»"/>
        <a:defRPr sz="2000">
          <a:solidFill>
            <a:srgbClr val="0033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209800" y="2039409"/>
            <a:ext cx="7772400" cy="1470025"/>
          </a:xfrm>
        </p:spPr>
        <p:txBody>
          <a:bodyPr/>
          <a:lstStyle/>
          <a:p>
            <a:r>
              <a:rPr lang="en-US" sz="3600" dirty="0"/>
              <a:t>Long-Term Projections</a:t>
            </a:r>
            <a:br>
              <a:rPr lang="en-US" sz="3600" dirty="0"/>
            </a:br>
            <a:r>
              <a:rPr lang="en-US" sz="3600" dirty="0"/>
              <a:t>Education &amp; General Fund</a:t>
            </a:r>
          </a:p>
        </p:txBody>
      </p:sp>
      <p:sp>
        <p:nvSpPr>
          <p:cNvPr id="2" name="Content Placeholder 1"/>
          <p:cNvSpPr>
            <a:spLocks noGrp="1"/>
          </p:cNvSpPr>
          <p:nvPr>
            <p:ph type="subTitle" idx="1"/>
          </p:nvPr>
        </p:nvSpPr>
        <p:spPr>
          <a:xfrm>
            <a:off x="2895600" y="3886200"/>
            <a:ext cx="6248400" cy="1752600"/>
          </a:xfrm>
        </p:spPr>
        <p:txBody>
          <a:bodyPr/>
          <a:lstStyle/>
          <a:p>
            <a:r>
              <a:rPr lang="en-US" sz="2800" b="1" dirty="0"/>
              <a:t>November 15, 2024</a:t>
            </a:r>
          </a:p>
          <a:p>
            <a:endParaRPr lang="en-US" sz="2000" dirty="0"/>
          </a:p>
          <a:p>
            <a:r>
              <a:rPr lang="en-US" sz="2000" dirty="0"/>
              <a:t>Tuition and Fee Advisory Board</a:t>
            </a:r>
          </a:p>
          <a:p>
            <a:endParaRPr lang="en-US" sz="2000" dirty="0"/>
          </a:p>
        </p:txBody>
      </p:sp>
      <p:pic>
        <p:nvPicPr>
          <p:cNvPr id="5" name="Picture 5"/>
          <p:cNvPicPr>
            <a:picLocks noChangeAspect="1" noChangeArrowheads="1"/>
          </p:cNvPicPr>
          <p:nvPr/>
        </p:nvPicPr>
        <p:blipFill>
          <a:blip r:embed="rId3" cstate="print"/>
          <a:srcRect/>
          <a:stretch>
            <a:fillRect/>
          </a:stretch>
        </p:blipFill>
        <p:spPr bwMode="auto">
          <a:xfrm>
            <a:off x="0" y="0"/>
            <a:ext cx="12192000" cy="143298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11430000" cy="5029200"/>
          </a:xfrm>
        </p:spPr>
        <p:txBody>
          <a:bodyPr>
            <a:noAutofit/>
          </a:bodyPr>
          <a:lstStyle/>
          <a:p>
            <a:pPr lvl="1">
              <a:spcBef>
                <a:spcPts val="600"/>
              </a:spcBef>
              <a:spcAft>
                <a:spcPts val="0"/>
              </a:spcAft>
              <a:buFont typeface="Arial" panose="020B0604020202020204" pitchFamily="34" charset="0"/>
              <a:buChar char="•"/>
            </a:pPr>
            <a:r>
              <a:rPr lang="en-US" sz="2400" dirty="0">
                <a:cs typeface="Arial" panose="020B0604020202020204" pitchFamily="34" charset="0"/>
              </a:rPr>
              <a:t>The analysis includes three sets of scenarios based on different assumptions about how much the guaranteed tuition rate for incoming first year undergraduate cohorts increases each year:</a:t>
            </a:r>
          </a:p>
          <a:p>
            <a:pPr lvl="2">
              <a:spcBef>
                <a:spcPts val="600"/>
              </a:spcBef>
              <a:spcAft>
                <a:spcPts val="0"/>
              </a:spcAft>
              <a:buFont typeface="Arial" panose="020B0604020202020204" pitchFamily="34" charset="0"/>
              <a:buChar char="•"/>
            </a:pPr>
            <a:r>
              <a:rPr lang="en-US" sz="2000" dirty="0">
                <a:cs typeface="Arial" panose="020B0604020202020204" pitchFamily="34" charset="0"/>
              </a:rPr>
              <a:t>Set A: 3.0% increase for non-residents / 3.0% increase for residents</a:t>
            </a:r>
          </a:p>
          <a:p>
            <a:pPr lvl="2">
              <a:spcBef>
                <a:spcPts val="600"/>
              </a:spcBef>
              <a:spcAft>
                <a:spcPts val="0"/>
              </a:spcAft>
              <a:buFont typeface="Arial" panose="020B0604020202020204" pitchFamily="34" charset="0"/>
              <a:buChar char="•"/>
            </a:pPr>
            <a:r>
              <a:rPr lang="en-US" sz="2000" dirty="0">
                <a:cs typeface="Arial" panose="020B0604020202020204" pitchFamily="34" charset="0"/>
              </a:rPr>
              <a:t>Set B: 3.0% increase for non-residents / 4.5% increase for residents</a:t>
            </a:r>
          </a:p>
          <a:p>
            <a:pPr lvl="2">
              <a:spcBef>
                <a:spcPts val="600"/>
              </a:spcBef>
              <a:spcAft>
                <a:spcPts val="0"/>
              </a:spcAft>
              <a:buFont typeface="Arial" panose="020B0604020202020204" pitchFamily="34" charset="0"/>
              <a:buChar char="•"/>
            </a:pPr>
            <a:r>
              <a:rPr lang="en-US" sz="2000" dirty="0">
                <a:cs typeface="Arial" panose="020B0604020202020204" pitchFamily="34" charset="0"/>
              </a:rPr>
              <a:t>Set C: 3.5% increase for non-residents / 4.5% increase for residents</a:t>
            </a:r>
          </a:p>
          <a:p>
            <a:pPr lvl="1">
              <a:spcBef>
                <a:spcPts val="600"/>
              </a:spcBef>
              <a:spcAft>
                <a:spcPts val="0"/>
              </a:spcAft>
              <a:buFont typeface="Arial" panose="020B0604020202020204" pitchFamily="34" charset="0"/>
              <a:buChar char="•"/>
            </a:pPr>
            <a:r>
              <a:rPr lang="en-US" sz="2400" dirty="0">
                <a:cs typeface="Arial" panose="020B0604020202020204" pitchFamily="34" charset="0"/>
              </a:rPr>
              <a:t>Within each set of scenarios, there are six different cases:</a:t>
            </a:r>
          </a:p>
          <a:p>
            <a:pPr lvl="2">
              <a:spcBef>
                <a:spcPts val="600"/>
              </a:spcBef>
              <a:spcAft>
                <a:spcPts val="0"/>
              </a:spcAft>
              <a:buFont typeface="Arial" panose="020B0604020202020204" pitchFamily="34" charset="0"/>
              <a:buChar char="•"/>
            </a:pPr>
            <a:r>
              <a:rPr lang="en-US" sz="2000" dirty="0">
                <a:cs typeface="Arial" panose="020B0604020202020204" pitchFamily="34" charset="0"/>
              </a:rPr>
              <a:t>(1) Downside Enrollment Case – Flat Enrollment </a:t>
            </a:r>
          </a:p>
          <a:p>
            <a:pPr lvl="2">
              <a:spcBef>
                <a:spcPts val="600"/>
              </a:spcBef>
              <a:spcAft>
                <a:spcPts val="0"/>
              </a:spcAft>
              <a:buFont typeface="Arial" panose="020B0604020202020204" pitchFamily="34" charset="0"/>
              <a:buChar char="•"/>
            </a:pPr>
            <a:r>
              <a:rPr lang="en-US" sz="2000" dirty="0">
                <a:cs typeface="Arial" panose="020B0604020202020204" pitchFamily="34" charset="0"/>
              </a:rPr>
              <a:t>(2) Upside Enrollment Case  – Return to Target Enrollment in FY2026</a:t>
            </a:r>
          </a:p>
          <a:p>
            <a:pPr lvl="2">
              <a:spcBef>
                <a:spcPts val="600"/>
              </a:spcBef>
              <a:spcAft>
                <a:spcPts val="0"/>
              </a:spcAft>
              <a:buFont typeface="Arial" panose="020B0604020202020204" pitchFamily="34" charset="0"/>
              <a:buChar char="•"/>
            </a:pPr>
            <a:r>
              <a:rPr lang="en-US" sz="2000" dirty="0">
                <a:cs typeface="Arial" panose="020B0604020202020204" pitchFamily="34" charset="0"/>
              </a:rPr>
              <a:t>(3) Base Enrollment Case – In Between Flat and Target Enrollment</a:t>
            </a:r>
          </a:p>
          <a:p>
            <a:pPr lvl="2">
              <a:spcBef>
                <a:spcPts val="600"/>
              </a:spcBef>
              <a:spcAft>
                <a:spcPts val="0"/>
              </a:spcAft>
              <a:buFont typeface="Arial" panose="020B0604020202020204" pitchFamily="34" charset="0"/>
              <a:buChar char="•"/>
            </a:pPr>
            <a:r>
              <a:rPr lang="en-US" sz="2000" dirty="0">
                <a:cs typeface="Arial" panose="020B0604020202020204" pitchFamily="34" charset="0"/>
              </a:rPr>
              <a:t>(4) Downside Case  – State Appropriation Decrease</a:t>
            </a:r>
          </a:p>
          <a:p>
            <a:pPr lvl="2">
              <a:spcBef>
                <a:spcPts val="600"/>
              </a:spcBef>
              <a:spcAft>
                <a:spcPts val="0"/>
              </a:spcAft>
              <a:buFont typeface="Arial" panose="020B0604020202020204" pitchFamily="34" charset="0"/>
              <a:buChar char="•"/>
            </a:pPr>
            <a:r>
              <a:rPr lang="en-US" sz="2000" dirty="0">
                <a:cs typeface="Arial" panose="020B0604020202020204" pitchFamily="34" charset="0"/>
              </a:rPr>
              <a:t>(5) Upside Case – State Appropriation Increase</a:t>
            </a:r>
          </a:p>
          <a:p>
            <a:pPr lvl="2">
              <a:spcBef>
                <a:spcPts val="600"/>
              </a:spcBef>
              <a:spcAft>
                <a:spcPts val="0"/>
              </a:spcAft>
              <a:buFont typeface="Arial" panose="020B0604020202020204" pitchFamily="34" charset="0"/>
              <a:buChar char="•"/>
            </a:pPr>
            <a:r>
              <a:rPr lang="en-US" sz="2000" dirty="0">
                <a:cs typeface="Arial" panose="020B0604020202020204" pitchFamily="34" charset="0"/>
              </a:rPr>
              <a:t>(6) Downside Case – +1% Inflation</a:t>
            </a:r>
          </a:p>
          <a:p>
            <a:pPr marL="914400" lvl="2" indent="0">
              <a:spcBef>
                <a:spcPts val="600"/>
              </a:spcBef>
              <a:spcAft>
                <a:spcPts val="0"/>
              </a:spcAft>
              <a:buNone/>
            </a:pPr>
            <a:endParaRPr lang="en-US" sz="2000" dirty="0">
              <a:cs typeface="Arial" panose="020B0604020202020204" pitchFamily="34" charset="0"/>
            </a:endParaRPr>
          </a:p>
        </p:txBody>
      </p:sp>
      <p:sp>
        <p:nvSpPr>
          <p:cNvPr id="5" name="Title 1"/>
          <p:cNvSpPr>
            <a:spLocks noGrp="1"/>
          </p:cNvSpPr>
          <p:nvPr>
            <p:ph type="title"/>
          </p:nvPr>
        </p:nvSpPr>
        <p:spPr>
          <a:xfrm>
            <a:off x="0" y="228600"/>
            <a:ext cx="12192000" cy="1112838"/>
          </a:xfrm>
        </p:spPr>
        <p:txBody>
          <a:bodyPr>
            <a:noAutofit/>
          </a:bodyPr>
          <a:lstStyle/>
          <a:p>
            <a:r>
              <a:rPr lang="en-US" sz="3200" dirty="0"/>
              <a:t>Long-Term Projection Model Scenarios</a:t>
            </a:r>
          </a:p>
        </p:txBody>
      </p:sp>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67503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11430000" cy="5029200"/>
          </a:xfrm>
        </p:spPr>
        <p:txBody>
          <a:bodyPr>
            <a:noAutofit/>
          </a:bodyPr>
          <a:lstStyle/>
          <a:p>
            <a:pPr marL="457200" lvl="1" indent="0">
              <a:spcBef>
                <a:spcPts val="600"/>
              </a:spcBef>
              <a:spcAft>
                <a:spcPts val="0"/>
              </a:spcAft>
              <a:buNone/>
            </a:pPr>
            <a:r>
              <a:rPr lang="en-US" sz="2400" dirty="0">
                <a:cs typeface="Arial" panose="020B0604020202020204" pitchFamily="34" charset="0"/>
              </a:rPr>
              <a:t>Basic Assumptions included in all scenarios:</a:t>
            </a:r>
          </a:p>
          <a:p>
            <a:pPr lvl="1">
              <a:spcBef>
                <a:spcPts val="600"/>
              </a:spcBef>
              <a:spcAft>
                <a:spcPts val="0"/>
              </a:spcAft>
              <a:buFont typeface="Arial" panose="020B0604020202020204" pitchFamily="34" charset="0"/>
              <a:buChar char="•"/>
            </a:pPr>
            <a:r>
              <a:rPr lang="en-US" sz="2400" dirty="0"/>
              <a:t>Student-to-faculty and student-to-staff ratios are held roughly constant through the projection period at FY25 forecast levels</a:t>
            </a:r>
          </a:p>
          <a:p>
            <a:pPr lvl="1">
              <a:spcBef>
                <a:spcPts val="600"/>
              </a:spcBef>
              <a:spcAft>
                <a:spcPts val="0"/>
              </a:spcAft>
              <a:buFont typeface="Arial" panose="020B0604020202020204" pitchFamily="34" charset="0"/>
              <a:buChar char="•"/>
            </a:pPr>
            <a:r>
              <a:rPr lang="en-US" sz="2400" dirty="0"/>
              <a:t>Supplies and Services expenses are based on actual FY24 year end figures, adjusted for inflation with some specific increases (e.g. property/liability insurance)</a:t>
            </a:r>
          </a:p>
          <a:p>
            <a:pPr lvl="1">
              <a:spcBef>
                <a:spcPts val="600"/>
              </a:spcBef>
              <a:spcAft>
                <a:spcPts val="0"/>
              </a:spcAft>
              <a:buFont typeface="Arial" panose="020B0604020202020204" pitchFamily="34" charset="0"/>
              <a:buChar char="•"/>
            </a:pPr>
            <a:r>
              <a:rPr lang="en-US" sz="2400" dirty="0"/>
              <a:t>Projected compensation increases are based on either existing labor contracts or historical trends</a:t>
            </a:r>
          </a:p>
          <a:p>
            <a:pPr lvl="1">
              <a:spcBef>
                <a:spcPts val="600"/>
              </a:spcBef>
              <a:spcAft>
                <a:spcPts val="0"/>
              </a:spcAft>
              <a:buFont typeface="Arial" panose="020B0604020202020204" pitchFamily="34" charset="0"/>
              <a:buChar char="•"/>
            </a:pPr>
            <a:r>
              <a:rPr lang="en-US" sz="2400" dirty="0"/>
              <a:t>PERS and other OPE increases occur FY26 and FY27 in line with current state and UO forecasts</a:t>
            </a:r>
          </a:p>
          <a:p>
            <a:pPr lvl="1">
              <a:spcBef>
                <a:spcPts val="600"/>
              </a:spcBef>
              <a:spcAft>
                <a:spcPts val="0"/>
              </a:spcAft>
              <a:buFont typeface="Arial" panose="020B0604020202020204" pitchFamily="34" charset="0"/>
              <a:buChar char="•"/>
            </a:pPr>
            <a:r>
              <a:rPr lang="en-US" sz="2400" dirty="0"/>
              <a:t>Unless otherwise indicated, state appropriations are assumed to grow modestly each year </a:t>
            </a:r>
          </a:p>
          <a:p>
            <a:pPr lvl="1">
              <a:spcBef>
                <a:spcPts val="600"/>
              </a:spcBef>
              <a:spcAft>
                <a:spcPts val="0"/>
              </a:spcAft>
              <a:buFont typeface="Arial" panose="020B0604020202020204" pitchFamily="34" charset="0"/>
              <a:buChar char="•"/>
            </a:pPr>
            <a:endParaRPr lang="en-US" sz="2400" dirty="0"/>
          </a:p>
          <a:p>
            <a:pPr marL="457200" lvl="1" indent="0">
              <a:spcBef>
                <a:spcPts val="600"/>
              </a:spcBef>
              <a:spcAft>
                <a:spcPts val="0"/>
              </a:spcAft>
              <a:buNone/>
            </a:pPr>
            <a:endParaRPr lang="en-US" sz="2400" dirty="0">
              <a:cs typeface="Arial" panose="020B0604020202020204" pitchFamily="34" charset="0"/>
            </a:endParaRPr>
          </a:p>
        </p:txBody>
      </p:sp>
      <p:sp>
        <p:nvSpPr>
          <p:cNvPr id="5" name="Title 1"/>
          <p:cNvSpPr>
            <a:spLocks noGrp="1"/>
          </p:cNvSpPr>
          <p:nvPr>
            <p:ph type="title"/>
          </p:nvPr>
        </p:nvSpPr>
        <p:spPr>
          <a:xfrm>
            <a:off x="0" y="228600"/>
            <a:ext cx="12192000" cy="1112838"/>
          </a:xfrm>
        </p:spPr>
        <p:txBody>
          <a:bodyPr>
            <a:noAutofit/>
          </a:bodyPr>
          <a:lstStyle/>
          <a:p>
            <a:r>
              <a:rPr lang="en-US" sz="3200" dirty="0"/>
              <a:t>Long-Term Projection Model Scenarios</a:t>
            </a:r>
          </a:p>
        </p:txBody>
      </p:sp>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02814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11430000" cy="5029200"/>
          </a:xfrm>
        </p:spPr>
        <p:txBody>
          <a:bodyPr>
            <a:noAutofit/>
          </a:bodyPr>
          <a:lstStyle/>
          <a:p>
            <a:pPr marL="457200" lvl="1" indent="0">
              <a:spcBef>
                <a:spcPts val="600"/>
              </a:spcBef>
              <a:spcAft>
                <a:spcPts val="0"/>
              </a:spcAft>
              <a:buNone/>
            </a:pPr>
            <a:r>
              <a:rPr lang="en-US" sz="2400" dirty="0">
                <a:cs typeface="Arial" panose="020B0604020202020204" pitchFamily="34" charset="0"/>
              </a:rPr>
              <a:t>Basic Assumptions included in all scenarios (continued):</a:t>
            </a:r>
          </a:p>
          <a:p>
            <a:pPr lvl="1">
              <a:spcBef>
                <a:spcPts val="600"/>
              </a:spcBef>
              <a:spcAft>
                <a:spcPts val="0"/>
              </a:spcAft>
              <a:buFont typeface="Arial" panose="020B0604020202020204" pitchFamily="34" charset="0"/>
              <a:buChar char="•"/>
            </a:pPr>
            <a:r>
              <a:rPr lang="en-US" sz="2400" dirty="0"/>
              <a:t>While all of the scenarios assume the continuation of our normal $2 million recurring strategic investment funding each year, they do not include any other specific funds for:</a:t>
            </a:r>
          </a:p>
          <a:p>
            <a:pPr lvl="2">
              <a:spcBef>
                <a:spcPts val="600"/>
              </a:spcBef>
              <a:spcAft>
                <a:spcPts val="0"/>
              </a:spcAft>
              <a:buFont typeface="Arial" panose="020B0604020202020204" pitchFamily="34" charset="0"/>
              <a:buChar char="•"/>
            </a:pPr>
            <a:r>
              <a:rPr lang="en-US" dirty="0"/>
              <a:t>Thermal task force heating recommendations</a:t>
            </a:r>
          </a:p>
          <a:p>
            <a:pPr lvl="2">
              <a:spcBef>
                <a:spcPts val="600"/>
              </a:spcBef>
              <a:spcAft>
                <a:spcPts val="0"/>
              </a:spcAft>
              <a:buFont typeface="Arial" panose="020B0604020202020204" pitchFamily="34" charset="0"/>
              <a:buChar char="•"/>
            </a:pPr>
            <a:r>
              <a:rPr lang="en-US" dirty="0"/>
              <a:t>S</a:t>
            </a:r>
            <a:r>
              <a:rPr lang="en-US" sz="2400" dirty="0"/>
              <a:t>pecific initiatives tied to the institutional strategic priority setting process</a:t>
            </a:r>
          </a:p>
          <a:p>
            <a:pPr lvl="1">
              <a:spcBef>
                <a:spcPts val="600"/>
              </a:spcBef>
              <a:spcAft>
                <a:spcPts val="0"/>
              </a:spcAft>
              <a:buFont typeface="Arial" panose="020B0604020202020204" pitchFamily="34" charset="0"/>
              <a:buChar char="•"/>
            </a:pPr>
            <a:r>
              <a:rPr lang="en-US" sz="2400" dirty="0"/>
              <a:t>No additional cost cutting measures are assumed (e.g. skipping strategic investment process, budget cuts, etc.)</a:t>
            </a:r>
          </a:p>
          <a:p>
            <a:pPr lvl="1">
              <a:spcBef>
                <a:spcPts val="600"/>
              </a:spcBef>
              <a:spcAft>
                <a:spcPts val="0"/>
              </a:spcAft>
              <a:buFont typeface="Arial" panose="020B0604020202020204" pitchFamily="34" charset="0"/>
              <a:buChar char="•"/>
            </a:pPr>
            <a:endParaRPr lang="en-US" sz="2400" dirty="0"/>
          </a:p>
          <a:p>
            <a:pPr marL="457200" lvl="1" indent="0">
              <a:spcBef>
                <a:spcPts val="600"/>
              </a:spcBef>
              <a:spcAft>
                <a:spcPts val="0"/>
              </a:spcAft>
              <a:buNone/>
            </a:pPr>
            <a:endParaRPr lang="en-US" sz="2400" dirty="0">
              <a:cs typeface="Arial" panose="020B0604020202020204" pitchFamily="34" charset="0"/>
            </a:endParaRPr>
          </a:p>
        </p:txBody>
      </p:sp>
      <p:sp>
        <p:nvSpPr>
          <p:cNvPr id="5" name="Title 1"/>
          <p:cNvSpPr>
            <a:spLocks noGrp="1"/>
          </p:cNvSpPr>
          <p:nvPr>
            <p:ph type="title"/>
          </p:nvPr>
        </p:nvSpPr>
        <p:spPr>
          <a:xfrm>
            <a:off x="0" y="228600"/>
            <a:ext cx="12192000" cy="1112838"/>
          </a:xfrm>
        </p:spPr>
        <p:txBody>
          <a:bodyPr>
            <a:noAutofit/>
          </a:bodyPr>
          <a:lstStyle/>
          <a:p>
            <a:r>
              <a:rPr lang="en-US" sz="3200" dirty="0"/>
              <a:t>Long-Term Projection Model Scenarios</a:t>
            </a:r>
          </a:p>
        </p:txBody>
      </p:sp>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94319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733278D-E553-4B46-8762-F7F6FD917F81}"/>
              </a:ext>
            </a:extLst>
          </p:cNvPr>
          <p:cNvPicPr>
            <a:picLocks noChangeAspect="1"/>
          </p:cNvPicPr>
          <p:nvPr/>
        </p:nvPicPr>
        <p:blipFill>
          <a:blip r:embed="rId3"/>
          <a:stretch>
            <a:fillRect/>
          </a:stretch>
        </p:blipFill>
        <p:spPr>
          <a:xfrm>
            <a:off x="85219" y="1447799"/>
            <a:ext cx="12021562" cy="4597756"/>
          </a:xfrm>
          <a:prstGeom prst="rect">
            <a:avLst/>
          </a:prstGeom>
        </p:spPr>
      </p:pic>
      <p:sp>
        <p:nvSpPr>
          <p:cNvPr id="5" name="Title 1"/>
          <p:cNvSpPr>
            <a:spLocks noGrp="1"/>
          </p:cNvSpPr>
          <p:nvPr>
            <p:ph type="title"/>
          </p:nvPr>
        </p:nvSpPr>
        <p:spPr>
          <a:xfrm>
            <a:off x="0" y="142953"/>
            <a:ext cx="12192000" cy="1112838"/>
          </a:xfrm>
        </p:spPr>
        <p:txBody>
          <a:bodyPr>
            <a:noAutofit/>
          </a:bodyPr>
          <a:lstStyle/>
          <a:p>
            <a:r>
              <a:rPr lang="en-US" sz="3200" dirty="0"/>
              <a:t>Illustrative Assumptions</a:t>
            </a:r>
            <a:br>
              <a:rPr lang="en-US" sz="3200" dirty="0"/>
            </a:br>
            <a:r>
              <a:rPr lang="en-US" sz="3200" dirty="0"/>
              <a:t>Scenario A-3 Base Case</a:t>
            </a:r>
          </a:p>
        </p:txBody>
      </p:sp>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879710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1DDC563-65C8-46B2-93BD-0E86F048115D}"/>
              </a:ext>
            </a:extLst>
          </p:cNvPr>
          <p:cNvPicPr>
            <a:picLocks noChangeAspect="1"/>
          </p:cNvPicPr>
          <p:nvPr/>
        </p:nvPicPr>
        <p:blipFill>
          <a:blip r:embed="rId3"/>
          <a:stretch>
            <a:fillRect/>
          </a:stretch>
        </p:blipFill>
        <p:spPr>
          <a:xfrm>
            <a:off x="85219" y="1752601"/>
            <a:ext cx="12021562" cy="2868382"/>
          </a:xfrm>
          <a:prstGeom prst="rect">
            <a:avLst/>
          </a:prstGeom>
        </p:spPr>
      </p:pic>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1" name="Title 1">
            <a:extLst>
              <a:ext uri="{FF2B5EF4-FFF2-40B4-BE49-F238E27FC236}">
                <a16:creationId xmlns:a16="http://schemas.microsoft.com/office/drawing/2014/main" id="{BA9E1A95-60E4-465D-90C7-25D8F1B69AEC}"/>
              </a:ext>
            </a:extLst>
          </p:cNvPr>
          <p:cNvSpPr txBox="1">
            <a:spLocks/>
          </p:cNvSpPr>
          <p:nvPr/>
        </p:nvSpPr>
        <p:spPr bwMode="auto">
          <a:xfrm>
            <a:off x="0" y="142953"/>
            <a:ext cx="12192000" cy="11128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r>
              <a:rPr lang="en-US" sz="3200" kern="0" dirty="0"/>
              <a:t>Illustrative Assumptions</a:t>
            </a:r>
            <a:br>
              <a:rPr lang="en-US" sz="3200" kern="0" dirty="0"/>
            </a:br>
            <a:r>
              <a:rPr lang="en-US" sz="3200" kern="0" dirty="0"/>
              <a:t>Scenario A-3 Base Case</a:t>
            </a:r>
          </a:p>
        </p:txBody>
      </p:sp>
    </p:spTree>
    <p:extLst>
      <p:ext uri="{BB962C8B-B14F-4D97-AF65-F5344CB8AC3E}">
        <p14:creationId xmlns:p14="http://schemas.microsoft.com/office/powerpoint/2010/main" val="1537288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0F3ED20-2865-4B2E-827B-AD1C7E2C4AB6}"/>
              </a:ext>
            </a:extLst>
          </p:cNvPr>
          <p:cNvPicPr>
            <a:picLocks noChangeAspect="1"/>
          </p:cNvPicPr>
          <p:nvPr/>
        </p:nvPicPr>
        <p:blipFill>
          <a:blip r:embed="rId3"/>
          <a:stretch>
            <a:fillRect/>
          </a:stretch>
        </p:blipFill>
        <p:spPr>
          <a:xfrm>
            <a:off x="2061972" y="1242262"/>
            <a:ext cx="8220456" cy="5504288"/>
          </a:xfrm>
          <a:prstGeom prst="rect">
            <a:avLst/>
          </a:prstGeom>
          <a:ln w="19050">
            <a:solidFill>
              <a:schemeClr val="tx1"/>
            </a:solidFill>
          </a:ln>
        </p:spPr>
      </p:pic>
      <p:sp>
        <p:nvSpPr>
          <p:cNvPr id="5" name="Title 1"/>
          <p:cNvSpPr>
            <a:spLocks noGrp="1"/>
          </p:cNvSpPr>
          <p:nvPr>
            <p:ph type="title"/>
          </p:nvPr>
        </p:nvSpPr>
        <p:spPr>
          <a:xfrm>
            <a:off x="0" y="147409"/>
            <a:ext cx="12192000" cy="1112838"/>
          </a:xfrm>
        </p:spPr>
        <p:txBody>
          <a:bodyPr>
            <a:noAutofit/>
          </a:bodyPr>
          <a:lstStyle/>
          <a:p>
            <a:r>
              <a:rPr lang="en-US" sz="3200" dirty="0"/>
              <a:t>Illustrative Financials</a:t>
            </a:r>
            <a:br>
              <a:rPr lang="en-US" sz="3200" dirty="0"/>
            </a:br>
            <a:r>
              <a:rPr lang="en-US" sz="3200" dirty="0"/>
              <a:t>Scenario A-3 Base Case</a:t>
            </a:r>
          </a:p>
        </p:txBody>
      </p:sp>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55911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A6B2321-76B1-4AA1-A87B-C856AB17A245}"/>
              </a:ext>
            </a:extLst>
          </p:cNvPr>
          <p:cNvPicPr>
            <a:picLocks noChangeAspect="1"/>
          </p:cNvPicPr>
          <p:nvPr/>
        </p:nvPicPr>
        <p:blipFill>
          <a:blip r:embed="rId3"/>
          <a:stretch>
            <a:fillRect/>
          </a:stretch>
        </p:blipFill>
        <p:spPr>
          <a:xfrm>
            <a:off x="591287" y="1272334"/>
            <a:ext cx="11009425" cy="5484651"/>
          </a:xfrm>
          <a:prstGeom prst="rect">
            <a:avLst/>
          </a:prstGeom>
        </p:spPr>
      </p:pic>
      <p:sp>
        <p:nvSpPr>
          <p:cNvPr id="5" name="Title 1"/>
          <p:cNvSpPr>
            <a:spLocks noGrp="1"/>
          </p:cNvSpPr>
          <p:nvPr>
            <p:ph type="title"/>
          </p:nvPr>
        </p:nvSpPr>
        <p:spPr>
          <a:xfrm>
            <a:off x="0" y="228600"/>
            <a:ext cx="12192000" cy="1112838"/>
          </a:xfrm>
        </p:spPr>
        <p:txBody>
          <a:bodyPr>
            <a:noAutofit/>
          </a:bodyPr>
          <a:lstStyle/>
          <a:p>
            <a:r>
              <a:rPr lang="en-US" sz="2400" u="sng" dirty="0"/>
              <a:t>Set A </a:t>
            </a:r>
            <a:r>
              <a:rPr lang="en-US" sz="2400" dirty="0"/>
              <a:t>of Scenarios: </a:t>
            </a:r>
            <a:r>
              <a:rPr lang="en-US" sz="2400" dirty="0">
                <a:cs typeface="Arial" panose="020B0604020202020204" pitchFamily="34" charset="0"/>
              </a:rPr>
              <a:t>3.0% Non-resident tuition rate increase </a:t>
            </a:r>
            <a:br>
              <a:rPr lang="en-US" sz="2400" dirty="0">
                <a:cs typeface="Arial" panose="020B0604020202020204" pitchFamily="34" charset="0"/>
              </a:rPr>
            </a:br>
            <a:r>
              <a:rPr lang="en-US" sz="2400" dirty="0">
                <a:cs typeface="Arial" panose="020B0604020202020204" pitchFamily="34" charset="0"/>
              </a:rPr>
              <a:t>&amp; 3.0% resident tuition rate increase (entering cohorts)</a:t>
            </a:r>
            <a:endParaRPr lang="en-US" sz="2400" dirty="0"/>
          </a:p>
        </p:txBody>
      </p:sp>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670486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FEA11F2-245B-4596-8934-126E9DCBABA5}"/>
              </a:ext>
            </a:extLst>
          </p:cNvPr>
          <p:cNvPicPr>
            <a:picLocks noChangeAspect="1"/>
          </p:cNvPicPr>
          <p:nvPr/>
        </p:nvPicPr>
        <p:blipFill>
          <a:blip r:embed="rId3"/>
          <a:stretch>
            <a:fillRect/>
          </a:stretch>
        </p:blipFill>
        <p:spPr>
          <a:xfrm>
            <a:off x="591287" y="1277864"/>
            <a:ext cx="11009425" cy="5484651"/>
          </a:xfrm>
          <a:prstGeom prst="rect">
            <a:avLst/>
          </a:prstGeom>
        </p:spPr>
      </p:pic>
      <p:sp>
        <p:nvSpPr>
          <p:cNvPr id="5" name="Title 1"/>
          <p:cNvSpPr>
            <a:spLocks noGrp="1"/>
          </p:cNvSpPr>
          <p:nvPr>
            <p:ph type="title"/>
          </p:nvPr>
        </p:nvSpPr>
        <p:spPr>
          <a:xfrm>
            <a:off x="0" y="228600"/>
            <a:ext cx="12192000" cy="1112838"/>
          </a:xfrm>
        </p:spPr>
        <p:txBody>
          <a:bodyPr>
            <a:noAutofit/>
          </a:bodyPr>
          <a:lstStyle/>
          <a:p>
            <a:r>
              <a:rPr lang="en-US" sz="2400" u="sng" dirty="0"/>
              <a:t>Set B </a:t>
            </a:r>
            <a:r>
              <a:rPr lang="en-US" sz="2400" dirty="0"/>
              <a:t>of Scenarios: </a:t>
            </a:r>
            <a:r>
              <a:rPr lang="en-US" sz="2400" dirty="0">
                <a:cs typeface="Arial" panose="020B0604020202020204" pitchFamily="34" charset="0"/>
              </a:rPr>
              <a:t>3.0% Non-resident tuition rate increase </a:t>
            </a:r>
            <a:br>
              <a:rPr lang="en-US" sz="2400" dirty="0">
                <a:cs typeface="Arial" panose="020B0604020202020204" pitchFamily="34" charset="0"/>
              </a:rPr>
            </a:br>
            <a:r>
              <a:rPr lang="en-US" sz="2400" dirty="0">
                <a:cs typeface="Arial" panose="020B0604020202020204" pitchFamily="34" charset="0"/>
              </a:rPr>
              <a:t>&amp; 4.5% resident tuition rate increase (entering cohorts)</a:t>
            </a:r>
            <a:endParaRPr lang="en-US" sz="2400" dirty="0"/>
          </a:p>
        </p:txBody>
      </p:sp>
      <p:cxnSp>
        <p:nvCxnSpPr>
          <p:cNvPr id="7" name="Straight Connector 6">
            <a:extLst>
              <a:ext uri="{FF2B5EF4-FFF2-40B4-BE49-F238E27FC236}">
                <a16:creationId xmlns:a16="http://schemas.microsoft.com/office/drawing/2014/main" id="{1DAEA054-D39F-491A-86BA-3CF490D3A130}"/>
              </a:ext>
            </a:extLst>
          </p:cNvPr>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01731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4313CBE-E89F-49BA-85EF-5B3559D1C7D6}"/>
              </a:ext>
            </a:extLst>
          </p:cNvPr>
          <p:cNvPicPr>
            <a:picLocks noChangeAspect="1"/>
          </p:cNvPicPr>
          <p:nvPr/>
        </p:nvPicPr>
        <p:blipFill>
          <a:blip r:embed="rId3"/>
          <a:stretch>
            <a:fillRect/>
          </a:stretch>
        </p:blipFill>
        <p:spPr>
          <a:xfrm>
            <a:off x="591287" y="1274970"/>
            <a:ext cx="11009425" cy="5484651"/>
          </a:xfrm>
          <a:prstGeom prst="rect">
            <a:avLst/>
          </a:prstGeom>
        </p:spPr>
      </p:pic>
      <p:sp>
        <p:nvSpPr>
          <p:cNvPr id="5" name="Title 1"/>
          <p:cNvSpPr>
            <a:spLocks noGrp="1"/>
          </p:cNvSpPr>
          <p:nvPr>
            <p:ph type="title"/>
          </p:nvPr>
        </p:nvSpPr>
        <p:spPr>
          <a:xfrm>
            <a:off x="0" y="228600"/>
            <a:ext cx="12192000" cy="1112838"/>
          </a:xfrm>
        </p:spPr>
        <p:txBody>
          <a:bodyPr>
            <a:noAutofit/>
          </a:bodyPr>
          <a:lstStyle/>
          <a:p>
            <a:r>
              <a:rPr lang="en-US" sz="2400" u="sng" dirty="0"/>
              <a:t>Set C </a:t>
            </a:r>
            <a:r>
              <a:rPr lang="en-US" sz="2400" dirty="0"/>
              <a:t>of Scenarios: </a:t>
            </a:r>
            <a:r>
              <a:rPr lang="en-US" sz="2400" dirty="0">
                <a:cs typeface="Arial" panose="020B0604020202020204" pitchFamily="34" charset="0"/>
              </a:rPr>
              <a:t>3.5% Non-resident tuition rate increase </a:t>
            </a:r>
            <a:br>
              <a:rPr lang="en-US" sz="2400" dirty="0">
                <a:cs typeface="Arial" panose="020B0604020202020204" pitchFamily="34" charset="0"/>
              </a:rPr>
            </a:br>
            <a:r>
              <a:rPr lang="en-US" sz="2400" dirty="0">
                <a:cs typeface="Arial" panose="020B0604020202020204" pitchFamily="34" charset="0"/>
              </a:rPr>
              <a:t>&amp; 4.5% resident tuition rate increase (entering cohorts)</a:t>
            </a:r>
            <a:endParaRPr lang="en-US" sz="2400" dirty="0"/>
          </a:p>
        </p:txBody>
      </p:sp>
      <p:cxnSp>
        <p:nvCxnSpPr>
          <p:cNvPr id="7" name="Straight Connector 6">
            <a:extLst>
              <a:ext uri="{FF2B5EF4-FFF2-40B4-BE49-F238E27FC236}">
                <a16:creationId xmlns:a16="http://schemas.microsoft.com/office/drawing/2014/main" id="{1DAEA054-D39F-491A-86BA-3CF490D3A130}"/>
              </a:ext>
            </a:extLst>
          </p:cNvPr>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509007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p:txBody>
          <a:bodyPr/>
          <a:lstStyle/>
          <a:p>
            <a:pPr eaLnBrk="1" hangingPunct="1"/>
            <a:r>
              <a:rPr lang="en-US" sz="3600" dirty="0">
                <a:latin typeface="+mn-lt"/>
                <a:cs typeface="Arial" panose="020B0604020202020204" pitchFamily="34" charset="0"/>
              </a:rPr>
              <a:t>Agenda</a:t>
            </a:r>
          </a:p>
        </p:txBody>
      </p:sp>
      <p:sp>
        <p:nvSpPr>
          <p:cNvPr id="14339" name="Content Placeholder 4"/>
          <p:cNvSpPr>
            <a:spLocks noGrp="1"/>
          </p:cNvSpPr>
          <p:nvPr>
            <p:ph idx="1"/>
          </p:nvPr>
        </p:nvSpPr>
        <p:spPr>
          <a:xfrm>
            <a:off x="1676400" y="1981200"/>
            <a:ext cx="8305800" cy="3200400"/>
          </a:xfrm>
        </p:spPr>
        <p:txBody>
          <a:bodyPr/>
          <a:lstStyle/>
          <a:p>
            <a:pPr eaLnBrk="1" fontAlgn="auto" hangingPunct="1">
              <a:spcBef>
                <a:spcPts val="600"/>
              </a:spcBef>
              <a:spcAft>
                <a:spcPts val="0"/>
              </a:spcAft>
              <a:buFont typeface="Arial" pitchFamily="34" charset="0"/>
              <a:buChar char="•"/>
              <a:defRPr/>
            </a:pPr>
            <a:r>
              <a:rPr lang="en-US" dirty="0">
                <a:latin typeface="+mj-lt"/>
                <a:cs typeface="Arial" panose="020B0604020202020204" pitchFamily="34" charset="0"/>
              </a:rPr>
              <a:t>Financial Context &amp; Historical Background</a:t>
            </a:r>
          </a:p>
          <a:p>
            <a:pPr eaLnBrk="1" fontAlgn="auto" hangingPunct="1">
              <a:spcBef>
                <a:spcPts val="600"/>
              </a:spcBef>
              <a:spcAft>
                <a:spcPts val="0"/>
              </a:spcAft>
              <a:buFont typeface="Arial" pitchFamily="34" charset="0"/>
              <a:buChar char="•"/>
              <a:defRPr/>
            </a:pPr>
            <a:r>
              <a:rPr lang="en-US" dirty="0">
                <a:latin typeface="+mj-lt"/>
                <a:cs typeface="Arial" panose="020B0604020202020204" pitchFamily="34" charset="0"/>
              </a:rPr>
              <a:t>Long Term Projections</a:t>
            </a:r>
          </a:p>
          <a:p>
            <a:pPr eaLnBrk="1" fontAlgn="auto" hangingPunct="1">
              <a:spcBef>
                <a:spcPts val="600"/>
              </a:spcBef>
              <a:spcAft>
                <a:spcPts val="0"/>
              </a:spcAft>
              <a:buFont typeface="Arial" pitchFamily="34" charset="0"/>
              <a:buChar char="•"/>
              <a:defRPr/>
            </a:pPr>
            <a:endParaRPr lang="en-US" sz="2800" dirty="0">
              <a:cs typeface="Arial" panose="020B0604020202020204" pitchFamily="34" charset="0"/>
            </a:endParaRPr>
          </a:p>
        </p:txBody>
      </p:sp>
      <p:cxnSp>
        <p:nvCxnSpPr>
          <p:cNvPr id="4" name="Straight Connector 3">
            <a:extLst>
              <a:ext uri="{FF2B5EF4-FFF2-40B4-BE49-F238E27FC236}">
                <a16:creationId xmlns:a16="http://schemas.microsoft.com/office/drawing/2014/main" id="{2F4D8767-F857-484C-9254-99A7F01FDA91}"/>
              </a:ext>
            </a:extLst>
          </p:cNvPr>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386866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3949D-7090-41A1-94E8-170F2D0CC0DE}"/>
              </a:ext>
            </a:extLst>
          </p:cNvPr>
          <p:cNvSpPr>
            <a:spLocks noGrp="1"/>
          </p:cNvSpPr>
          <p:nvPr>
            <p:ph type="title"/>
          </p:nvPr>
        </p:nvSpPr>
        <p:spPr>
          <a:xfrm>
            <a:off x="395790" y="36657"/>
            <a:ext cx="11480800" cy="1112838"/>
          </a:xfrm>
        </p:spPr>
        <p:txBody>
          <a:bodyPr/>
          <a:lstStyle/>
          <a:p>
            <a:r>
              <a:rPr lang="en-US" dirty="0"/>
              <a:t>Background and Context</a:t>
            </a:r>
            <a:br>
              <a:rPr lang="en-US" dirty="0"/>
            </a:br>
            <a:r>
              <a:rPr lang="en-US" sz="2400" i="1" dirty="0"/>
              <a:t>Pandemic Impact on Staffing and Enrollment</a:t>
            </a:r>
          </a:p>
        </p:txBody>
      </p:sp>
      <p:sp>
        <p:nvSpPr>
          <p:cNvPr id="3" name="Content Placeholder 2">
            <a:extLst>
              <a:ext uri="{FF2B5EF4-FFF2-40B4-BE49-F238E27FC236}">
                <a16:creationId xmlns:a16="http://schemas.microsoft.com/office/drawing/2014/main" id="{3502C389-83E9-4206-A7E6-249679DFFD0B}"/>
              </a:ext>
            </a:extLst>
          </p:cNvPr>
          <p:cNvSpPr>
            <a:spLocks noGrp="1"/>
          </p:cNvSpPr>
          <p:nvPr>
            <p:ph idx="1"/>
          </p:nvPr>
        </p:nvSpPr>
        <p:spPr>
          <a:xfrm>
            <a:off x="598990" y="1129757"/>
            <a:ext cx="11480800" cy="5653292"/>
          </a:xfrm>
        </p:spPr>
        <p:txBody>
          <a:bodyPr/>
          <a:lstStyle/>
          <a:p>
            <a:r>
              <a:rPr lang="en-US" sz="2200" dirty="0"/>
              <a:t>Staffing levels changed significantly during the pandemic as:</a:t>
            </a:r>
          </a:p>
          <a:p>
            <a:pPr lvl="1"/>
            <a:r>
              <a:rPr lang="en-US" sz="2200" dirty="0"/>
              <a:t>Resignation and retirement of faculty and staff early in pandemic grew</a:t>
            </a:r>
          </a:p>
          <a:p>
            <a:pPr lvl="1"/>
            <a:r>
              <a:rPr lang="en-US" sz="2200" dirty="0"/>
              <a:t>Net restaffing of staff and career/pro-tem faculty was realized in FY23 and FY24</a:t>
            </a:r>
          </a:p>
          <a:p>
            <a:pPr lvl="1"/>
            <a:r>
              <a:rPr lang="en-US" sz="2200" dirty="0"/>
              <a:t>Tenure Track Hiring (TTF) rehiring is anticipated to result in +30 faculty in FY25</a:t>
            </a:r>
          </a:p>
          <a:p>
            <a:r>
              <a:rPr lang="en-US" sz="2200" dirty="0"/>
              <a:t>Enrollment patterns have continued to shift:</a:t>
            </a:r>
          </a:p>
          <a:p>
            <a:pPr lvl="1"/>
            <a:r>
              <a:rPr lang="en-US" sz="2200" dirty="0"/>
              <a:t>Resident enrollment has seen significant growth from pre-pandemic levels</a:t>
            </a:r>
          </a:p>
          <a:p>
            <a:pPr lvl="1"/>
            <a:r>
              <a:rPr lang="en-US" sz="2200" dirty="0"/>
              <a:t>Non-resident enrollment has seen peaks and valleys, including abnormal lows (FY21) and highs (FY23)</a:t>
            </a:r>
          </a:p>
          <a:p>
            <a:pPr lvl="1"/>
            <a:endParaRPr lang="en-US" sz="2200" dirty="0"/>
          </a:p>
          <a:p>
            <a:pPr lvl="1"/>
            <a:endParaRPr lang="en-US" sz="2200" dirty="0"/>
          </a:p>
          <a:p>
            <a:pPr lvl="1"/>
            <a:endParaRPr lang="en-US" sz="2200" dirty="0"/>
          </a:p>
          <a:p>
            <a:pPr marL="457200" lvl="1" indent="0">
              <a:buNone/>
            </a:pPr>
            <a:endParaRPr lang="en-US" sz="2200" dirty="0"/>
          </a:p>
          <a:p>
            <a:pPr lvl="1"/>
            <a:r>
              <a:rPr lang="en-US" sz="2200" dirty="0"/>
              <a:t>Non-resident transfer students declined in FY24 by approximately 100 students</a:t>
            </a:r>
          </a:p>
          <a:p>
            <a:pPr marL="0" indent="0">
              <a:buNone/>
            </a:pPr>
            <a:endParaRPr lang="en-US" sz="2200" dirty="0"/>
          </a:p>
          <a:p>
            <a:endParaRPr lang="en-US" sz="2200" dirty="0"/>
          </a:p>
        </p:txBody>
      </p:sp>
      <p:pic>
        <p:nvPicPr>
          <p:cNvPr id="4" name="Picture 3">
            <a:extLst>
              <a:ext uri="{FF2B5EF4-FFF2-40B4-BE49-F238E27FC236}">
                <a16:creationId xmlns:a16="http://schemas.microsoft.com/office/drawing/2014/main" id="{91A46D76-D3BD-4A0F-A491-74625D8DAA1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1150" y="4343400"/>
            <a:ext cx="9029700" cy="1461043"/>
          </a:xfrm>
          <a:prstGeom prst="rect">
            <a:avLst/>
          </a:prstGeom>
          <a:noFill/>
          <a:ln>
            <a:noFill/>
          </a:ln>
        </p:spPr>
      </p:pic>
      <p:cxnSp>
        <p:nvCxnSpPr>
          <p:cNvPr id="5" name="Straight Connector 4">
            <a:extLst>
              <a:ext uri="{FF2B5EF4-FFF2-40B4-BE49-F238E27FC236}">
                <a16:creationId xmlns:a16="http://schemas.microsoft.com/office/drawing/2014/main" id="{50886D83-D392-4B0B-AA9D-E4C234E1CA0E}"/>
              </a:ext>
            </a:extLst>
          </p:cNvPr>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029753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02C389-83E9-4206-A7E6-249679DFFD0B}"/>
              </a:ext>
            </a:extLst>
          </p:cNvPr>
          <p:cNvSpPr>
            <a:spLocks noGrp="1"/>
          </p:cNvSpPr>
          <p:nvPr>
            <p:ph idx="1"/>
          </p:nvPr>
        </p:nvSpPr>
        <p:spPr>
          <a:xfrm>
            <a:off x="598990" y="1129757"/>
            <a:ext cx="11480800" cy="5653292"/>
          </a:xfrm>
        </p:spPr>
        <p:txBody>
          <a:bodyPr/>
          <a:lstStyle/>
          <a:p>
            <a:r>
              <a:rPr lang="en-US" sz="2200" dirty="0"/>
              <a:t>Staffing losses and rebounding enrollment lead to large one-time positive run-rates in FY2022 and FY2023 as:</a:t>
            </a:r>
          </a:p>
          <a:p>
            <a:pPr lvl="1"/>
            <a:r>
              <a:rPr lang="en-US" sz="2200" dirty="0"/>
              <a:t>Tuition revenue growth rates grew as larger cohorts – particularly non-resident – enrolled after the small COVID class</a:t>
            </a:r>
          </a:p>
          <a:p>
            <a:pPr lvl="1"/>
            <a:r>
              <a:rPr lang="en-US" sz="2200" dirty="0"/>
              <a:t>Staffing losses created temporary salary savings for a few years</a:t>
            </a:r>
          </a:p>
          <a:p>
            <a:pPr lvl="1"/>
            <a:endParaRPr lang="en-US" sz="2200" dirty="0"/>
          </a:p>
          <a:p>
            <a:endParaRPr lang="en-US" sz="2200" dirty="0"/>
          </a:p>
          <a:p>
            <a:endParaRPr lang="en-US" sz="2200" dirty="0"/>
          </a:p>
          <a:p>
            <a:endParaRPr lang="en-US" sz="2200" dirty="0"/>
          </a:p>
          <a:p>
            <a:r>
              <a:rPr lang="en-US" sz="2200" dirty="0"/>
              <a:t>The university recognized that the rate of tuition revenue growth would slow below expense rate growth if entering cohorts – particularly non-resident cohorts – did not continue to grow in size</a:t>
            </a:r>
          </a:p>
          <a:p>
            <a:endParaRPr lang="en-US" sz="2200" dirty="0"/>
          </a:p>
          <a:p>
            <a:endParaRPr lang="en-US" sz="2200" dirty="0"/>
          </a:p>
        </p:txBody>
      </p:sp>
      <p:pic>
        <p:nvPicPr>
          <p:cNvPr id="4" name="Picture 3">
            <a:extLst>
              <a:ext uri="{FF2B5EF4-FFF2-40B4-BE49-F238E27FC236}">
                <a16:creationId xmlns:a16="http://schemas.microsoft.com/office/drawing/2014/main" id="{A67AA3EF-1F72-4A77-BBD7-9912E809024A}"/>
              </a:ext>
            </a:extLst>
          </p:cNvPr>
          <p:cNvPicPr>
            <a:picLocks noChangeAspect="1"/>
          </p:cNvPicPr>
          <p:nvPr/>
        </p:nvPicPr>
        <p:blipFill>
          <a:blip r:embed="rId3"/>
          <a:stretch>
            <a:fillRect/>
          </a:stretch>
        </p:blipFill>
        <p:spPr>
          <a:xfrm>
            <a:off x="1140521" y="3048000"/>
            <a:ext cx="9893300" cy="1384300"/>
          </a:xfrm>
          <a:prstGeom prst="rect">
            <a:avLst/>
          </a:prstGeom>
          <a:ln>
            <a:solidFill>
              <a:schemeClr val="tx1"/>
            </a:solidFill>
          </a:ln>
        </p:spPr>
      </p:pic>
      <p:sp>
        <p:nvSpPr>
          <p:cNvPr id="2" name="Title 1">
            <a:extLst>
              <a:ext uri="{FF2B5EF4-FFF2-40B4-BE49-F238E27FC236}">
                <a16:creationId xmlns:a16="http://schemas.microsoft.com/office/drawing/2014/main" id="{D233949D-7090-41A1-94E8-170F2D0CC0DE}"/>
              </a:ext>
            </a:extLst>
          </p:cNvPr>
          <p:cNvSpPr>
            <a:spLocks noGrp="1"/>
          </p:cNvSpPr>
          <p:nvPr>
            <p:ph type="title"/>
          </p:nvPr>
        </p:nvSpPr>
        <p:spPr>
          <a:xfrm>
            <a:off x="395790" y="36657"/>
            <a:ext cx="11480800" cy="1112838"/>
          </a:xfrm>
        </p:spPr>
        <p:txBody>
          <a:bodyPr/>
          <a:lstStyle/>
          <a:p>
            <a:r>
              <a:rPr lang="en-US" dirty="0"/>
              <a:t>Background and Context</a:t>
            </a:r>
            <a:br>
              <a:rPr lang="en-US" dirty="0"/>
            </a:br>
            <a:r>
              <a:rPr lang="en-US" sz="2400" i="1" dirty="0"/>
              <a:t>Pandemic Impact on Finances</a:t>
            </a:r>
          </a:p>
        </p:txBody>
      </p:sp>
      <p:cxnSp>
        <p:nvCxnSpPr>
          <p:cNvPr id="5" name="Straight Connector 4">
            <a:extLst>
              <a:ext uri="{FF2B5EF4-FFF2-40B4-BE49-F238E27FC236}">
                <a16:creationId xmlns:a16="http://schemas.microsoft.com/office/drawing/2014/main" id="{F73E7347-6768-4F58-932A-759FCEED596F}"/>
              </a:ext>
            </a:extLst>
          </p:cNvPr>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848194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3949D-7090-41A1-94E8-170F2D0CC0DE}"/>
              </a:ext>
            </a:extLst>
          </p:cNvPr>
          <p:cNvSpPr>
            <a:spLocks noGrp="1"/>
          </p:cNvSpPr>
          <p:nvPr>
            <p:ph type="title"/>
          </p:nvPr>
        </p:nvSpPr>
        <p:spPr>
          <a:xfrm>
            <a:off x="395790" y="36657"/>
            <a:ext cx="11480800" cy="1112838"/>
          </a:xfrm>
        </p:spPr>
        <p:txBody>
          <a:bodyPr/>
          <a:lstStyle/>
          <a:p>
            <a:r>
              <a:rPr lang="en-US" dirty="0"/>
              <a:t>Background and Context</a:t>
            </a:r>
            <a:br>
              <a:rPr lang="en-US" dirty="0"/>
            </a:br>
            <a:r>
              <a:rPr lang="en-US" sz="2400" i="1" dirty="0"/>
              <a:t>Enrollment Targets &amp; Investments</a:t>
            </a:r>
          </a:p>
        </p:txBody>
      </p:sp>
      <p:sp>
        <p:nvSpPr>
          <p:cNvPr id="3" name="Content Placeholder 2">
            <a:extLst>
              <a:ext uri="{FF2B5EF4-FFF2-40B4-BE49-F238E27FC236}">
                <a16:creationId xmlns:a16="http://schemas.microsoft.com/office/drawing/2014/main" id="{3502C389-83E9-4206-A7E6-249679DFFD0B}"/>
              </a:ext>
            </a:extLst>
          </p:cNvPr>
          <p:cNvSpPr>
            <a:spLocks noGrp="1"/>
          </p:cNvSpPr>
          <p:nvPr>
            <p:ph idx="1"/>
          </p:nvPr>
        </p:nvSpPr>
        <p:spPr>
          <a:xfrm>
            <a:off x="598990" y="1371600"/>
            <a:ext cx="11480800" cy="5653292"/>
          </a:xfrm>
        </p:spPr>
        <p:txBody>
          <a:bodyPr/>
          <a:lstStyle/>
          <a:p>
            <a:r>
              <a:rPr lang="en-US" sz="2200" dirty="0"/>
              <a:t>In order to bring into balance tuition revenue growth rates and expense growth rates the university:</a:t>
            </a:r>
          </a:p>
          <a:p>
            <a:pPr lvl="1"/>
            <a:r>
              <a:rPr lang="en-US" sz="2200" dirty="0"/>
              <a:t>Established new enrollment growth targets in the fall of 2023</a:t>
            </a:r>
          </a:p>
          <a:p>
            <a:pPr lvl="1"/>
            <a:endParaRPr lang="en-US" sz="2200" dirty="0"/>
          </a:p>
          <a:p>
            <a:pPr lvl="1"/>
            <a:endParaRPr lang="en-US" sz="2200" dirty="0"/>
          </a:p>
          <a:p>
            <a:pPr marL="457200" lvl="1" indent="0">
              <a:buNone/>
            </a:pPr>
            <a:endParaRPr lang="en-US" sz="2200" dirty="0"/>
          </a:p>
          <a:p>
            <a:pPr marL="457200" lvl="1" indent="0">
              <a:buNone/>
            </a:pPr>
            <a:endParaRPr lang="en-US" sz="2200" dirty="0"/>
          </a:p>
          <a:p>
            <a:pPr lvl="1"/>
            <a:r>
              <a:rPr lang="en-US" sz="2200" dirty="0"/>
              <a:t>Authorized the investment of over $16 million in FY2025 of new scholarships to support these aspirations</a:t>
            </a:r>
          </a:p>
          <a:p>
            <a:pPr lvl="1"/>
            <a:r>
              <a:rPr lang="en-US" sz="2200" dirty="0"/>
              <a:t>Began a new international enrollment partnership</a:t>
            </a:r>
          </a:p>
          <a:p>
            <a:pPr lvl="1"/>
            <a:endParaRPr lang="en-US" sz="2200" dirty="0"/>
          </a:p>
          <a:p>
            <a:r>
              <a:rPr lang="en-US" sz="2200" dirty="0"/>
              <a:t>Enrollment data appeared strong last year until March 2024</a:t>
            </a:r>
          </a:p>
          <a:p>
            <a:endParaRPr lang="en-US" sz="2200" dirty="0"/>
          </a:p>
        </p:txBody>
      </p:sp>
      <p:pic>
        <p:nvPicPr>
          <p:cNvPr id="5" name="Picture 4">
            <a:extLst>
              <a:ext uri="{FF2B5EF4-FFF2-40B4-BE49-F238E27FC236}">
                <a16:creationId xmlns:a16="http://schemas.microsoft.com/office/drawing/2014/main" id="{630A25B8-1037-423F-926E-20A1583F9826}"/>
              </a:ext>
            </a:extLst>
          </p:cNvPr>
          <p:cNvPicPr>
            <a:picLocks noChangeAspect="1"/>
          </p:cNvPicPr>
          <p:nvPr/>
        </p:nvPicPr>
        <p:blipFill>
          <a:blip r:embed="rId3"/>
          <a:stretch>
            <a:fillRect/>
          </a:stretch>
        </p:blipFill>
        <p:spPr>
          <a:xfrm>
            <a:off x="555585" y="2590942"/>
            <a:ext cx="11567610" cy="1516727"/>
          </a:xfrm>
          <a:prstGeom prst="rect">
            <a:avLst/>
          </a:prstGeom>
        </p:spPr>
      </p:pic>
      <p:cxnSp>
        <p:nvCxnSpPr>
          <p:cNvPr id="6" name="Straight Connector 5">
            <a:extLst>
              <a:ext uri="{FF2B5EF4-FFF2-40B4-BE49-F238E27FC236}">
                <a16:creationId xmlns:a16="http://schemas.microsoft.com/office/drawing/2014/main" id="{6F69D333-B514-44A8-9333-4DAB665CD75F}"/>
              </a:ext>
            </a:extLst>
          </p:cNvPr>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41190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3949D-7090-41A1-94E8-170F2D0CC0DE}"/>
              </a:ext>
            </a:extLst>
          </p:cNvPr>
          <p:cNvSpPr>
            <a:spLocks noGrp="1"/>
          </p:cNvSpPr>
          <p:nvPr>
            <p:ph type="title"/>
          </p:nvPr>
        </p:nvSpPr>
        <p:spPr>
          <a:xfrm>
            <a:off x="395790" y="36657"/>
            <a:ext cx="11480800" cy="1112838"/>
          </a:xfrm>
        </p:spPr>
        <p:txBody>
          <a:bodyPr/>
          <a:lstStyle/>
          <a:p>
            <a:r>
              <a:rPr lang="en-US" dirty="0"/>
              <a:t>Background and Context</a:t>
            </a:r>
            <a:br>
              <a:rPr lang="en-US" dirty="0"/>
            </a:br>
            <a:r>
              <a:rPr lang="en-US" sz="2400" i="1" dirty="0"/>
              <a:t>FAFSA Rollout</a:t>
            </a:r>
          </a:p>
        </p:txBody>
      </p:sp>
      <p:sp>
        <p:nvSpPr>
          <p:cNvPr id="3" name="Content Placeholder 2">
            <a:extLst>
              <a:ext uri="{FF2B5EF4-FFF2-40B4-BE49-F238E27FC236}">
                <a16:creationId xmlns:a16="http://schemas.microsoft.com/office/drawing/2014/main" id="{3502C389-83E9-4206-A7E6-249679DFFD0B}"/>
              </a:ext>
            </a:extLst>
          </p:cNvPr>
          <p:cNvSpPr>
            <a:spLocks noGrp="1"/>
          </p:cNvSpPr>
          <p:nvPr>
            <p:ph idx="1"/>
          </p:nvPr>
        </p:nvSpPr>
        <p:spPr>
          <a:xfrm>
            <a:off x="685800" y="1752600"/>
            <a:ext cx="11480800" cy="5653292"/>
          </a:xfrm>
        </p:spPr>
        <p:txBody>
          <a:bodyPr/>
          <a:lstStyle/>
          <a:p>
            <a:r>
              <a:rPr lang="en-US" sz="2200" dirty="0"/>
              <a:t>Botched US Department of Education FAFSA rollout:</a:t>
            </a:r>
          </a:p>
          <a:p>
            <a:pPr lvl="1"/>
            <a:r>
              <a:rPr lang="en-US" sz="2200" dirty="0"/>
              <a:t>The normal FAFSA process was significantly delayed as a new form and aid calculation system was deployed last fall</a:t>
            </a:r>
          </a:p>
          <a:p>
            <a:pPr lvl="1"/>
            <a:r>
              <a:rPr lang="en-US" sz="2200" dirty="0"/>
              <a:t>Delays extended well past the UO’s typical packaging of financial aid and impacted our applicant conversion process; UO acted to support students – including extending deposit deadlines </a:t>
            </a:r>
          </a:p>
          <a:p>
            <a:pPr lvl="1"/>
            <a:r>
              <a:rPr lang="en-US" sz="2200" dirty="0"/>
              <a:t>Institutions across the country experienced enrollment disruptions</a:t>
            </a:r>
          </a:p>
          <a:p>
            <a:endParaRPr lang="en-US" sz="2200" dirty="0"/>
          </a:p>
        </p:txBody>
      </p:sp>
      <p:cxnSp>
        <p:nvCxnSpPr>
          <p:cNvPr id="4" name="Straight Connector 3">
            <a:extLst>
              <a:ext uri="{FF2B5EF4-FFF2-40B4-BE49-F238E27FC236}">
                <a16:creationId xmlns:a16="http://schemas.microsoft.com/office/drawing/2014/main" id="{2193A9CF-E9B4-45E4-9701-0C7404AF6F2E}"/>
              </a:ext>
            </a:extLst>
          </p:cNvPr>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98634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3949D-7090-41A1-94E8-170F2D0CC0DE}"/>
              </a:ext>
            </a:extLst>
          </p:cNvPr>
          <p:cNvSpPr>
            <a:spLocks noGrp="1"/>
          </p:cNvSpPr>
          <p:nvPr>
            <p:ph type="title"/>
          </p:nvPr>
        </p:nvSpPr>
        <p:spPr>
          <a:xfrm>
            <a:off x="395790" y="36657"/>
            <a:ext cx="11480800" cy="1112838"/>
          </a:xfrm>
        </p:spPr>
        <p:txBody>
          <a:bodyPr/>
          <a:lstStyle/>
          <a:p>
            <a:r>
              <a:rPr lang="en-US" dirty="0"/>
              <a:t>Fall 2024</a:t>
            </a:r>
            <a:br>
              <a:rPr lang="en-US" dirty="0"/>
            </a:br>
            <a:r>
              <a:rPr lang="en-US" sz="2400" i="1" dirty="0"/>
              <a:t>Enrollment Leveling and the End of Pandemic Impacts</a:t>
            </a:r>
          </a:p>
        </p:txBody>
      </p:sp>
      <p:sp>
        <p:nvSpPr>
          <p:cNvPr id="3" name="Content Placeholder 2">
            <a:extLst>
              <a:ext uri="{FF2B5EF4-FFF2-40B4-BE49-F238E27FC236}">
                <a16:creationId xmlns:a16="http://schemas.microsoft.com/office/drawing/2014/main" id="{3502C389-83E9-4206-A7E6-249679DFFD0B}"/>
              </a:ext>
            </a:extLst>
          </p:cNvPr>
          <p:cNvSpPr>
            <a:spLocks noGrp="1"/>
          </p:cNvSpPr>
          <p:nvPr>
            <p:ph idx="1"/>
          </p:nvPr>
        </p:nvSpPr>
        <p:spPr>
          <a:xfrm>
            <a:off x="598990" y="1357108"/>
            <a:ext cx="11480800" cy="5653292"/>
          </a:xfrm>
        </p:spPr>
        <p:txBody>
          <a:bodyPr/>
          <a:lstStyle/>
          <a:p>
            <a:r>
              <a:rPr lang="en-US" sz="2200" dirty="0"/>
              <a:t>Fall 2024 enrollment is forecast to be approximately 475 non-resident and international students </a:t>
            </a:r>
            <a:r>
              <a:rPr lang="en-US" sz="2200" i="1" dirty="0"/>
              <a:t>below </a:t>
            </a:r>
            <a:r>
              <a:rPr lang="en-US" sz="2200" dirty="0"/>
              <a:t>target</a:t>
            </a:r>
          </a:p>
          <a:p>
            <a:endParaRPr lang="en-US" sz="2200" dirty="0"/>
          </a:p>
          <a:p>
            <a:endParaRPr lang="en-US" sz="2200" dirty="0"/>
          </a:p>
          <a:p>
            <a:endParaRPr lang="en-US" sz="2200" dirty="0"/>
          </a:p>
          <a:p>
            <a:endParaRPr lang="en-US" sz="2200" dirty="0"/>
          </a:p>
          <a:p>
            <a:r>
              <a:rPr lang="en-US" sz="2200" dirty="0"/>
              <a:t>The negative impact of lower than forecast non-resident enrollment this fall is being offset by two things:</a:t>
            </a:r>
          </a:p>
          <a:p>
            <a:pPr lvl="1"/>
            <a:r>
              <a:rPr lang="en-US" sz="2200" dirty="0"/>
              <a:t>(1) the larger than expected resident enrollment </a:t>
            </a:r>
          </a:p>
          <a:p>
            <a:pPr lvl="1"/>
            <a:r>
              <a:rPr lang="en-US" sz="2200" dirty="0"/>
              <a:t>(2) the graduation of the small Fall 2020 cohort of undergraduate students last spring</a:t>
            </a:r>
          </a:p>
          <a:p>
            <a:r>
              <a:rPr lang="en-US" sz="2200" dirty="0"/>
              <a:t>The enrollment bump from the graduating fall 2020 cohort is a one-time benefit because unless entering cohorts continue to grow </a:t>
            </a:r>
            <a:r>
              <a:rPr lang="en-US" sz="2200" i="1" dirty="0"/>
              <a:t>the rate at which revenue increases will slow as the total student population levels off </a:t>
            </a:r>
          </a:p>
          <a:p>
            <a:endParaRPr lang="en-US" sz="2200" dirty="0"/>
          </a:p>
        </p:txBody>
      </p:sp>
      <p:pic>
        <p:nvPicPr>
          <p:cNvPr id="4" name="Picture 3">
            <a:extLst>
              <a:ext uri="{FF2B5EF4-FFF2-40B4-BE49-F238E27FC236}">
                <a16:creationId xmlns:a16="http://schemas.microsoft.com/office/drawing/2014/main" id="{1436E01B-4739-4BB1-8EF2-D189C1B8085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95600" y="2133600"/>
            <a:ext cx="7543800" cy="1569872"/>
          </a:xfrm>
          <a:prstGeom prst="rect">
            <a:avLst/>
          </a:prstGeom>
          <a:noFill/>
          <a:ln>
            <a:noFill/>
          </a:ln>
        </p:spPr>
      </p:pic>
      <p:cxnSp>
        <p:nvCxnSpPr>
          <p:cNvPr id="5" name="Straight Connector 4">
            <a:extLst>
              <a:ext uri="{FF2B5EF4-FFF2-40B4-BE49-F238E27FC236}">
                <a16:creationId xmlns:a16="http://schemas.microsoft.com/office/drawing/2014/main" id="{76FC18C6-B976-4097-AE1E-7BC4D0EADFA5}"/>
              </a:ext>
            </a:extLst>
          </p:cNvPr>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033647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p:nvPr>
        </p:nvSpPr>
        <p:spPr/>
        <p:txBody>
          <a:bodyPr/>
          <a:lstStyle/>
          <a:p>
            <a:pPr eaLnBrk="1" hangingPunct="1"/>
            <a:r>
              <a:rPr lang="en-US" sz="3600" dirty="0">
                <a:latin typeface="+mn-lt"/>
                <a:cs typeface="Arial" panose="020B0604020202020204" pitchFamily="34" charset="0"/>
              </a:rPr>
              <a:t>Agenda</a:t>
            </a:r>
          </a:p>
        </p:txBody>
      </p:sp>
      <p:sp>
        <p:nvSpPr>
          <p:cNvPr id="14339" name="Content Placeholder 4"/>
          <p:cNvSpPr>
            <a:spLocks noGrp="1"/>
          </p:cNvSpPr>
          <p:nvPr>
            <p:ph idx="1"/>
          </p:nvPr>
        </p:nvSpPr>
        <p:spPr>
          <a:xfrm>
            <a:off x="1676400" y="1981200"/>
            <a:ext cx="8305800" cy="3200400"/>
          </a:xfrm>
        </p:spPr>
        <p:txBody>
          <a:bodyPr/>
          <a:lstStyle/>
          <a:p>
            <a:pPr eaLnBrk="1" fontAlgn="auto" hangingPunct="1">
              <a:spcBef>
                <a:spcPts val="600"/>
              </a:spcBef>
              <a:spcAft>
                <a:spcPts val="0"/>
              </a:spcAft>
              <a:buFont typeface="Arial" pitchFamily="34" charset="0"/>
              <a:buChar char="•"/>
              <a:defRPr/>
            </a:pPr>
            <a:r>
              <a:rPr lang="en-US" dirty="0">
                <a:latin typeface="+mj-lt"/>
                <a:cs typeface="Arial" panose="020B0604020202020204" pitchFamily="34" charset="0"/>
              </a:rPr>
              <a:t>Financial Context &amp; Historical Background</a:t>
            </a:r>
          </a:p>
          <a:p>
            <a:pPr eaLnBrk="1" fontAlgn="auto" hangingPunct="1">
              <a:spcBef>
                <a:spcPts val="600"/>
              </a:spcBef>
              <a:spcAft>
                <a:spcPts val="0"/>
              </a:spcAft>
              <a:buFont typeface="Arial" pitchFamily="34" charset="0"/>
              <a:buChar char="•"/>
              <a:defRPr/>
            </a:pPr>
            <a:r>
              <a:rPr lang="en-US" dirty="0">
                <a:latin typeface="+mj-lt"/>
                <a:cs typeface="Arial" panose="020B0604020202020204" pitchFamily="34" charset="0"/>
              </a:rPr>
              <a:t>Long Term Projections</a:t>
            </a:r>
          </a:p>
          <a:p>
            <a:pPr eaLnBrk="1" fontAlgn="auto" hangingPunct="1">
              <a:spcBef>
                <a:spcPts val="600"/>
              </a:spcBef>
              <a:spcAft>
                <a:spcPts val="0"/>
              </a:spcAft>
              <a:buFont typeface="Arial" pitchFamily="34" charset="0"/>
              <a:buChar char="•"/>
              <a:defRPr/>
            </a:pPr>
            <a:endParaRPr lang="en-US" sz="2800" dirty="0">
              <a:cs typeface="Arial" panose="020B0604020202020204" pitchFamily="34" charset="0"/>
            </a:endParaRPr>
          </a:p>
        </p:txBody>
      </p:sp>
      <p:sp>
        <p:nvSpPr>
          <p:cNvPr id="2" name="Arrow: Right 1">
            <a:extLst>
              <a:ext uri="{FF2B5EF4-FFF2-40B4-BE49-F238E27FC236}">
                <a16:creationId xmlns:a16="http://schemas.microsoft.com/office/drawing/2014/main" id="{BA64F6CD-4FF0-7E41-0423-FC071796C832}"/>
              </a:ext>
            </a:extLst>
          </p:cNvPr>
          <p:cNvSpPr/>
          <p:nvPr/>
        </p:nvSpPr>
        <p:spPr bwMode="auto">
          <a:xfrm>
            <a:off x="1066800" y="2590800"/>
            <a:ext cx="533400" cy="533400"/>
          </a:xfrm>
          <a:prstGeom prst="rightArrow">
            <a:avLst/>
          </a:prstGeom>
          <a:solidFill>
            <a:srgbClr val="0099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charset="0"/>
            </a:endParaRPr>
          </a:p>
        </p:txBody>
      </p:sp>
      <p:cxnSp>
        <p:nvCxnSpPr>
          <p:cNvPr id="5" name="Straight Connector 4">
            <a:extLst>
              <a:ext uri="{FF2B5EF4-FFF2-40B4-BE49-F238E27FC236}">
                <a16:creationId xmlns:a16="http://schemas.microsoft.com/office/drawing/2014/main" id="{9842C60F-C9AF-4821-AA72-DCEF0F8ECE87}"/>
              </a:ext>
            </a:extLst>
          </p:cNvPr>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875666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11430000" cy="5334000"/>
          </a:xfrm>
        </p:spPr>
        <p:txBody>
          <a:bodyPr>
            <a:noAutofit/>
          </a:bodyPr>
          <a:lstStyle/>
          <a:p>
            <a:pPr lvl="1">
              <a:spcBef>
                <a:spcPts val="600"/>
              </a:spcBef>
              <a:spcAft>
                <a:spcPts val="0"/>
              </a:spcAft>
              <a:buFont typeface="Arial" panose="020B0604020202020204" pitchFamily="34" charset="0"/>
              <a:buChar char="•"/>
            </a:pPr>
            <a:r>
              <a:rPr lang="en-US" sz="2400" dirty="0">
                <a:cs typeface="Arial" panose="020B0604020202020204" pitchFamily="34" charset="0"/>
              </a:rPr>
              <a:t>The purpose of this analysis is to show the range of E&amp;G fund budget scenarios that the University could be facing over the next five years, given different assumptions about tuition rates, state appropriation levels, enrollment levels and inflation</a:t>
            </a:r>
          </a:p>
          <a:p>
            <a:pPr lvl="1">
              <a:spcBef>
                <a:spcPts val="600"/>
              </a:spcBef>
              <a:spcAft>
                <a:spcPts val="0"/>
              </a:spcAft>
              <a:buFont typeface="Arial" panose="020B0604020202020204" pitchFamily="34" charset="0"/>
              <a:buChar char="•"/>
            </a:pPr>
            <a:r>
              <a:rPr lang="en-US" sz="2400" dirty="0">
                <a:cs typeface="Arial" panose="020B0604020202020204" pitchFamily="34" charset="0"/>
              </a:rPr>
              <a:t>We are not forecasting any one specific scenario, but instead are trying to illustrate the projected impact of various potential assumptions</a:t>
            </a:r>
          </a:p>
          <a:p>
            <a:pPr lvl="1">
              <a:spcBef>
                <a:spcPts val="600"/>
              </a:spcBef>
              <a:spcAft>
                <a:spcPts val="0"/>
              </a:spcAft>
              <a:buFont typeface="Arial" panose="020B0604020202020204" pitchFamily="34" charset="0"/>
              <a:buChar char="•"/>
            </a:pPr>
            <a:r>
              <a:rPr lang="en-US" sz="2400" dirty="0">
                <a:cs typeface="Arial" panose="020B0604020202020204" pitchFamily="34" charset="0"/>
              </a:rPr>
              <a:t>If some of these adverse scenarios were to materialize, the institution would need to take budget actions to balance projected revenue and expenses.  The projected financials do not include these cost cutting actions, as we wanted the board to have information about the magnitude of the budget challenge we would face in each scenario</a:t>
            </a:r>
          </a:p>
        </p:txBody>
      </p:sp>
      <p:sp>
        <p:nvSpPr>
          <p:cNvPr id="5" name="Title 1"/>
          <p:cNvSpPr>
            <a:spLocks noGrp="1"/>
          </p:cNvSpPr>
          <p:nvPr>
            <p:ph type="title"/>
          </p:nvPr>
        </p:nvSpPr>
        <p:spPr>
          <a:xfrm>
            <a:off x="0" y="228600"/>
            <a:ext cx="12192000" cy="1112838"/>
          </a:xfrm>
        </p:spPr>
        <p:txBody>
          <a:bodyPr>
            <a:noAutofit/>
          </a:bodyPr>
          <a:lstStyle/>
          <a:p>
            <a:r>
              <a:rPr lang="en-US" sz="3200" dirty="0"/>
              <a:t>Long-Term Projection Model Scenarios</a:t>
            </a:r>
          </a:p>
        </p:txBody>
      </p:sp>
      <p:cxnSp>
        <p:nvCxnSpPr>
          <p:cNvPr id="8" name="Straight Connector 7"/>
          <p:cNvCxnSpPr/>
          <p:nvPr/>
        </p:nvCxnSpPr>
        <p:spPr bwMode="auto">
          <a:xfrm>
            <a:off x="914400" y="1143000"/>
            <a:ext cx="105156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75204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69B8"/>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50688</TotalTime>
  <Words>1017</Words>
  <Application>Microsoft Office PowerPoint</Application>
  <PresentationFormat>Widescreen</PresentationFormat>
  <Paragraphs>109</Paragraphs>
  <Slides>18</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Default Design</vt:lpstr>
      <vt:lpstr>Long-Term Projections Education &amp; General Fund</vt:lpstr>
      <vt:lpstr>Agenda</vt:lpstr>
      <vt:lpstr>Background and Context Pandemic Impact on Staffing and Enrollment</vt:lpstr>
      <vt:lpstr>Background and Context Pandemic Impact on Finances</vt:lpstr>
      <vt:lpstr>Background and Context Enrollment Targets &amp; Investments</vt:lpstr>
      <vt:lpstr>Background and Context FAFSA Rollout</vt:lpstr>
      <vt:lpstr>Fall 2024 Enrollment Leveling and the End of Pandemic Impacts</vt:lpstr>
      <vt:lpstr>Agenda</vt:lpstr>
      <vt:lpstr>Long-Term Projection Model Scenarios</vt:lpstr>
      <vt:lpstr>Long-Term Projection Model Scenarios</vt:lpstr>
      <vt:lpstr>Long-Term Projection Model Scenarios</vt:lpstr>
      <vt:lpstr>Long-Term Projection Model Scenarios</vt:lpstr>
      <vt:lpstr>Illustrative Assumptions Scenario A-3 Base Case</vt:lpstr>
      <vt:lpstr>PowerPoint Presentation</vt:lpstr>
      <vt:lpstr>Illustrative Financials Scenario A-3 Base Case</vt:lpstr>
      <vt:lpstr>Set A of Scenarios: 3.0% Non-resident tuition rate increase  &amp; 3.0% resident tuition rate increase (entering cohorts)</vt:lpstr>
      <vt:lpstr>Set B of Scenarios: 3.0% Non-resident tuition rate increase  &amp; 4.5% resident tuition rate increase (entering cohorts)</vt:lpstr>
      <vt:lpstr>Set C of Scenarios: 3.5% Non-resident tuition rate increase  &amp; 4.5% resident tuition rate increase (entering cohorts)</vt:lpstr>
    </vt:vector>
  </TitlesOfParts>
  <Company>ORSA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Oregon</dc:creator>
  <cp:lastModifiedBy>Author</cp:lastModifiedBy>
  <cp:revision>1462</cp:revision>
  <cp:lastPrinted>2024-11-15T16:03:35Z</cp:lastPrinted>
  <dcterms:created xsi:type="dcterms:W3CDTF">2006-10-01T23:20:38Z</dcterms:created>
  <dcterms:modified xsi:type="dcterms:W3CDTF">2024-11-15T16:03:51Z</dcterms:modified>
</cp:coreProperties>
</file>