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F3C12-64EB-4991-A2AF-A4E5754CFA10}" v="52" dt="2024-10-28T20:14:32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5972502F-7442-4AA7-9185-374CC7B7F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63254"/>
          </a:xfrm>
        </p:spPr>
        <p:txBody>
          <a:bodyPr>
            <a:normAutofit fontScale="90000"/>
          </a:bodyPr>
          <a:lstStyle/>
          <a:p>
            <a:r>
              <a:rPr lang="en-US" sz="6700" b="1"/>
              <a:t>Historical and Comparative Data</a:t>
            </a:r>
            <a:br>
              <a:rPr lang="en-US" sz="5400"/>
            </a:br>
            <a:br>
              <a:rPr lang="en-US" sz="5400"/>
            </a:br>
            <a:r>
              <a:rPr lang="en-US" sz="4900"/>
              <a:t>Tuition and Fee Advisory Board (TFAB)</a:t>
            </a:r>
            <a:endParaRPr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0A2763F3-FE74-48C6-BD33-209828EB9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8186"/>
            <a:ext cx="9144000" cy="1789891"/>
          </a:xfrm>
        </p:spPr>
        <p:txBody>
          <a:bodyPr>
            <a:normAutofit/>
          </a:bodyPr>
          <a:lstStyle/>
          <a:p>
            <a:r>
              <a:rPr lang="en-US" sz="2800" b="1"/>
              <a:t>JP Monroe</a:t>
            </a:r>
          </a:p>
          <a:p>
            <a:r>
              <a:rPr lang="en-US" sz="2800" b="1"/>
              <a:t>Director, Institutional Research</a:t>
            </a:r>
          </a:p>
          <a:p>
            <a:r>
              <a:rPr lang="en-US"/>
              <a:t>Friday, October 11,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4510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International Student Enrollment from China&#10;&#10;Showing number of international students from China by undergraduate, graduate, and nonadmitted, from fall 2008 through fall 2023.&#10;&#10;Fall 2008:&#10;- Undergraduate:116 students&#10;- Graduate: not listed (maybe 60)&#10;- Nonadmitted : not listed (maybe 10) &#10;&#10;Fall 2023: &#10;- Undergraduate: not listed (maybe 100) &#10;- Graduate: not listed (maybe 100)&#10;- Nonadmitted : not listed&#10;&#10;For questions, message dsharp@uoregon.edu."/>
          <p:cNvGrpSpPr/>
          <p:nvPr/>
        </p:nvGrpSpPr>
        <p:grpSpPr>
          <a:xfrm>
            <a:off x="1248961" y="0"/>
            <a:ext cx="9694077" cy="6858000"/>
            <a:chOff x="1248961" y="0"/>
            <a:chExt cx="9694077" cy="6858000"/>
          </a:xfrm>
        </p:grpSpPr>
        <p:pic>
          <p:nvPicPr>
            <p:cNvPr id="10" name="slide10" descr="Intl China">
              <a:extLst>
                <a:ext uri="{FF2B5EF4-FFF2-40B4-BE49-F238E27FC236}">
                  <a16:creationId xmlns:a16="http://schemas.microsoft.com/office/drawing/2014/main" id="{C87411C5-77A6-47C9-8DF5-8BCF3FF56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961" y="0"/>
              <a:ext cx="9694077" cy="6858000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8732" y="609498"/>
              <a:ext cx="2219325" cy="600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International Student Enrollment&#10;&#10;Showing number of international students by undergraduate, graduate, and non admitted, from fall 2008 through fall 2023.&#10;&#10;Fall 2008:&#10;- Undergraduate: 811 students&#10;- Graduate: 359&#10;- Nonadmitted : not listed (maybe 20) &#10;&#10;Fall 2023: &#10;- Undergraduate: 359&#10;- Graduate: 547&#10;- Nonadmitted : not listed (maybe 10)&#10;&#10;For questions, message dsharp@uoregon.edu."/>
          <p:cNvGrpSpPr/>
          <p:nvPr/>
        </p:nvGrpSpPr>
        <p:grpSpPr>
          <a:xfrm>
            <a:off x="1248961" y="0"/>
            <a:ext cx="9694077" cy="6858000"/>
            <a:chOff x="1248961" y="0"/>
            <a:chExt cx="9694077" cy="6858000"/>
          </a:xfrm>
        </p:grpSpPr>
        <p:pic>
          <p:nvPicPr>
            <p:cNvPr id="11" name="slide11" descr="Intl">
              <a:extLst>
                <a:ext uri="{FF2B5EF4-FFF2-40B4-BE49-F238E27FC236}">
                  <a16:creationId xmlns:a16="http://schemas.microsoft.com/office/drawing/2014/main" id="{CEE23DF4-66DC-41DF-85E4-4B22F199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961" y="0"/>
              <a:ext cx="9694077" cy="68580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8732" y="609498"/>
              <a:ext cx="2219325" cy="600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AAU Publics 2024-25 Tuition and Mandatory Fees Resident Full-time Undergraduate&#10;&#10;Y axis runs from $0 to $22,000&#10;X axis lists AAU publics from Florida (low end) through Pittsburg (high end).&#10;&#10;Oregon Guaranteed tuition 2020 cohort: $13,856&#10;Oregon Guaranteed tuition 2021 cohort: $14,421&#10;Oregon Guaranteed tuition 2022 cohort: $15,054&#10;Oregon Guaranteed tuition 2023 cohort: $15,667&#10;Oregon Guaranteed tuition 2024 cohort: $16,136&#10;&#10;Average: $14,210&#10;&#10;For questions, message dsharp@uoregon.edu.">
            <a:extLst>
              <a:ext uri="{FF2B5EF4-FFF2-40B4-BE49-F238E27FC236}">
                <a16:creationId xmlns:a16="http://schemas.microsoft.com/office/drawing/2014/main" id="{2B197C64-6EF9-4383-9671-B68E779B0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386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AU Publics 2024-25 Tuition and Mandatory Fees Nonresident Full-time Undergraduate&#10;&#10;Y axis runs from $0 to $60,000&#10;X axis lists AAU publics from Kansas (low end) through Michigan (high end).&#10;&#10;Oregon Guaranteed tuition 2020 cohort: $39,308&#10;Oregon Guaranteed tuition 2021 cohort: $40,465&#10;Oregon Guaranteed tuition 2022 cohort: $41,699&#10;Oregon Guaranteed tuition 2023 cohort: $43,300&#10;Oregon Guaranteed tuition 2024 cohort: $44598&#10;&#10;Average: 43,482&#10;&#10;For questions, message dsharp@uoregon.edu.">
            <a:extLst>
              <a:ext uri="{FF2B5EF4-FFF2-40B4-BE49-F238E27FC236}">
                <a16:creationId xmlns:a16="http://schemas.microsoft.com/office/drawing/2014/main" id="{643C43B6-2D32-4763-B6F7-0B903FDA9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AU Publics Guaranteed Tuition for Residents in Green&#10;&#10;Y axis runs from $0 to $22,000&#10;X axis runs from Florida (low) to Pittsburg (high)&#10;&#10;Oregon Guaranteed tuition for Residents in 2024 is 11th from the right (top) and 21st from the left (bottom).&#10;&#10;Average: $14,210&#10;&#10;For questions, message dsharp@uoregon.edu.">
            <a:extLst>
              <a:ext uri="{FF2B5EF4-FFF2-40B4-BE49-F238E27FC236}">
                <a16:creationId xmlns:a16="http://schemas.microsoft.com/office/drawing/2014/main" id="{9E0A9A66-D398-4F5C-9778-7549057CA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AAU Publics Guaranteed Tuition for Nonresidents in Green&#10;&#10;Y axis runs from $0 to $60,000&#10;X axis runs from Kansas (low) to Michigan (high)&#10;&#10;Oregon Guaranteed tuition for Residents in 2024 is 11th from the right (top) and 19th from the left (bottom).&#10;&#10;Average: $43,482&#10;&#10;For questions, message dsharp@uoregon.edu.">
            <a:extLst>
              <a:ext uri="{FF2B5EF4-FFF2-40B4-BE49-F238E27FC236}">
                <a16:creationId xmlns:a16="http://schemas.microsoft.com/office/drawing/2014/main" id="{C6D94ED0-64C1-4327-BD91-B198E5F4F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Undergraduate Enrollment History&#10;&#10;Showing undergrad enrollment history for students from fall 2009 through Fall 2023. &#10;Shows Domestic Non Resident, Resident, International, total nonresident, and total undergraduate.&#10;&#10;For questions, message dsharp@uoregon.edu.">
            <a:extLst>
              <a:ext uri="{FF2B5EF4-FFF2-40B4-BE49-F238E27FC236}">
                <a16:creationId xmlns:a16="http://schemas.microsoft.com/office/drawing/2014/main" id="{8286E6F9-02BA-472B-8DE2-A227B5FD96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Showing number of resident and nonresident undergrad students from 2016 through 2024. Based on fourth-week consensus.&#10;&#10;Includes students admitted from high school in fall term, both full-time and part time.&#10;&#10;2016:&#10;- Resident: 2,081 students&#10;- Nonresident: 2,315 students&#10;- Total: 4,396 students&#10; &#10;2024:&#10;- Resident: 2,561 students&#10;- Nonresident: 2,534 students&#10;- Total: 5,103 students&#10;&#10;For questions, message dsharp@uoregon.edu." title="First-year students - fall term">
            <a:extLst>
              <a:ext uri="{FF2B5EF4-FFF2-40B4-BE49-F238E27FC236}">
                <a16:creationId xmlns:a16="http://schemas.microsoft.com/office/drawing/2014/main" id="{6EA6D8F3-2A39-4A46-83B9-68A9CFC25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905A2D-2C64-DB00-3B4C-282E81A52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082" y="563469"/>
            <a:ext cx="941668" cy="51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Showing number of resident and nonresident undergrad students by residency from fall 1998 through fall 2023.&#10;&#10;Fall 1998:&#10;- Resident: 9,487 students&#10;- Nonresident: 3,881 students&#10; &#10;Fall 2023:&#10;- Resident: 10,794 students&#10;- Nonresident: 9,176 students&#10;&#10;For questions, message dsharp@uoregon.edu." title="Undergraduate enrollment by residency">
            <a:extLst>
              <a:ext uri="{FF2B5EF4-FFF2-40B4-BE49-F238E27FC236}">
                <a16:creationId xmlns:a16="http://schemas.microsoft.com/office/drawing/2014/main" id="{977ABB03-8E04-4DD5-A2CD-914F67F7A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Undergraduate enrollment by residency&#10;&#10;Showing number of resident, domestic nonresident, and international undergraduate students by residency from fall 2000 through fall 2023.&#10;&#10;Fall 2000:&#10;- Resident:10,355 students&#10;- Domestic Nonresident: 2,998 students&#10;- International: not listed (maybe 600)&#10;&#10;Fall 2023: &#10;- Resident:10,794 students&#10;- Domestic Nonresident: 8,806 students&#10;- International: not listed (maybe 350)&#10;&#10;For questions, message dsharp@uoregon.edu.">
            <a:extLst>
              <a:ext uri="{FF2B5EF4-FFF2-40B4-BE49-F238E27FC236}">
                <a16:creationId xmlns:a16="http://schemas.microsoft.com/office/drawing/2014/main" id="{DB2CFECF-3959-4FF3-981E-7A07E334F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Historical and Comparative Data  Tuition and Fee Advisory Board (TFAB)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and Comparative Data  Tuition and Fee Advisory Board (TFAB)</dc:title>
  <dc:creator/>
  <cp:revision>2</cp:revision>
  <dcterms:created xsi:type="dcterms:W3CDTF">2024-10-11T02:13:31Z</dcterms:created>
  <dcterms:modified xsi:type="dcterms:W3CDTF">2024-12-23T21:49:09Z</dcterms:modified>
</cp:coreProperties>
</file>