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61" r:id="rId2"/>
    <p:sldId id="684" r:id="rId3"/>
    <p:sldId id="789" r:id="rId4"/>
    <p:sldId id="791" r:id="rId5"/>
    <p:sldId id="792" r:id="rId6"/>
    <p:sldId id="790" r:id="rId7"/>
    <p:sldId id="793" r:id="rId8"/>
    <p:sldId id="780" r:id="rId9"/>
    <p:sldId id="781" r:id="rId10"/>
    <p:sldId id="782" r:id="rId11"/>
    <p:sldId id="783" r:id="rId12"/>
    <p:sldId id="784" r:id="rId13"/>
    <p:sldId id="282" r:id="rId14"/>
    <p:sldId id="742" r:id="rId15"/>
    <p:sldId id="743" r:id="rId16"/>
    <p:sldId id="744" r:id="rId17"/>
    <p:sldId id="776" r:id="rId18"/>
    <p:sldId id="772" r:id="rId19"/>
    <p:sldId id="770" r:id="rId20"/>
    <p:sldId id="779" r:id="rId21"/>
    <p:sldId id="258" r:id="rId22"/>
    <p:sldId id="367" r:id="rId23"/>
    <p:sldId id="277" r:id="rId24"/>
    <p:sldId id="785" r:id="rId25"/>
    <p:sldId id="337" r:id="rId26"/>
    <p:sldId id="758" r:id="rId27"/>
    <p:sldId id="759" r:id="rId28"/>
    <p:sldId id="760" r:id="rId29"/>
    <p:sldId id="786" r:id="rId30"/>
    <p:sldId id="761" r:id="rId31"/>
    <p:sldId id="740" r:id="rId32"/>
    <p:sldId id="745" r:id="rId33"/>
    <p:sldId id="788" r:id="rId34"/>
    <p:sldId id="703" r:id="rId35"/>
    <p:sldId id="325" r:id="rId36"/>
    <p:sldId id="265" r:id="rId37"/>
    <p:sldId id="266" r:id="rId38"/>
    <p:sldId id="726" r:id="rId39"/>
    <p:sldId id="257" r:id="rId40"/>
    <p:sldId id="769" r:id="rId41"/>
    <p:sldId id="794" r:id="rId42"/>
    <p:sldId id="795" r:id="rId43"/>
    <p:sldId id="336" r:id="rId44"/>
    <p:sldId id="773" r:id="rId45"/>
    <p:sldId id="774" r:id="rId46"/>
    <p:sldId id="787" r:id="rId47"/>
    <p:sldId id="573" r:id="rId48"/>
    <p:sldId id="762" r:id="rId49"/>
    <p:sldId id="763" r:id="rId5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33"/>
    <a:srgbClr val="009900"/>
    <a:srgbClr val="555555"/>
    <a:srgbClr val="232D23"/>
    <a:srgbClr val="515150"/>
    <a:srgbClr val="5F5F5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6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Fox" userId="10a81aaa-53e6-40b5-a421-39c8e40820c8" providerId="ADAL" clId="{52CF2012-60AD-4535-A11D-7B7FBAF54A0A}"/>
    <pc:docChg chg="modSld">
      <pc:chgData name="Brian Fox" userId="10a81aaa-53e6-40b5-a421-39c8e40820c8" providerId="ADAL" clId="{52CF2012-60AD-4535-A11D-7B7FBAF54A0A}" dt="2024-10-14T15:25:35.263" v="6" actId="20577"/>
      <pc:docMkLst>
        <pc:docMk/>
      </pc:docMkLst>
      <pc:sldChg chg="modSp mod">
        <pc:chgData name="Brian Fox" userId="10a81aaa-53e6-40b5-a421-39c8e40820c8" providerId="ADAL" clId="{52CF2012-60AD-4535-A11D-7B7FBAF54A0A}" dt="2024-10-14T15:25:35.263" v="6" actId="20577"/>
        <pc:sldMkLst>
          <pc:docMk/>
          <pc:sldMk cId="3357399317" sldId="740"/>
        </pc:sldMkLst>
        <pc:spChg chg="mod">
          <ac:chgData name="Brian Fox" userId="10a81aaa-53e6-40b5-a421-39c8e40820c8" providerId="ADAL" clId="{52CF2012-60AD-4535-A11D-7B7FBAF54A0A}" dt="2024-10-14T15:25:35.263" v="6" actId="20577"/>
          <ac:spMkLst>
            <pc:docMk/>
            <pc:sldMk cId="3357399317" sldId="740"/>
            <ac:spMk id="10" creationId="{B8648A9E-FD92-4780-8B51-3C27286EFD1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\fa-fs\fa\FA-Share\Presentations\FSI%20Materials\2022-3\E&amp;G%20final%20slide%20spread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E&amp;G Employee Headcount </a:t>
            </a:r>
          </a:p>
          <a:p>
            <a:pPr>
              <a:defRPr sz="2000"/>
            </a:pPr>
            <a:r>
              <a:rPr lang="en-US" sz="20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June FY18 - FY24</a:t>
            </a:r>
          </a:p>
        </c:rich>
      </c:tx>
      <c:layout>
        <c:manualLayout>
          <c:xMode val="edge"/>
          <c:yMode val="edge"/>
          <c:x val="0.35816328062412689"/>
          <c:y val="2.078573836185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'Headcount Data'!$B$129</c:f>
              <c:strCache>
                <c:ptCount val="1"/>
                <c:pt idx="0">
                  <c:v>June Headcount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'Headcount Data'!$C$127:$I$127</c:f>
              <c:strCache>
                <c:ptCount val="7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</c:strCache>
            </c:strRef>
          </c:cat>
          <c:val>
            <c:numRef>
              <c:f>'Headcount Data'!$C$129:$I$129</c:f>
              <c:numCache>
                <c:formatCode>_(* #,##0_);_(* \(#,##0\);_(* "-"??_);_(@_)</c:formatCode>
                <c:ptCount val="7"/>
                <c:pt idx="0">
                  <c:v>3342</c:v>
                </c:pt>
                <c:pt idx="1">
                  <c:v>3444</c:v>
                </c:pt>
                <c:pt idx="2">
                  <c:v>3375</c:v>
                </c:pt>
                <c:pt idx="3">
                  <c:v>3320</c:v>
                </c:pt>
                <c:pt idx="4">
                  <c:v>3279</c:v>
                </c:pt>
                <c:pt idx="5">
                  <c:v>3427</c:v>
                </c:pt>
                <c:pt idx="6">
                  <c:v>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5-4B53-975F-3BEDC9936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117177455"/>
        <c:axId val="2117188687"/>
      </c:barChart>
      <c:catAx>
        <c:axId val="2117177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188687"/>
        <c:crosses val="autoZero"/>
        <c:auto val="1"/>
        <c:lblAlgn val="ctr"/>
        <c:lblOffset val="100"/>
        <c:noMultiLvlLbl val="0"/>
      </c:catAx>
      <c:valAx>
        <c:axId val="2117188687"/>
        <c:scaling>
          <c:orientation val="minMax"/>
          <c:min val="2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Employee Headcount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7177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Sheet1!$B$4</c:f>
          <c:strCache>
            <c:ptCount val="1"/>
            <c:pt idx="0">
              <c:v>Projected Cummulative PERS Increases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Cumulative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cat>
            <c:strRef>
              <c:f>Sheet1!$B$5:$K$6</c:f>
              <c:strCache>
                <c:ptCount val="8"/>
                <c:pt idx="0">
                  <c:v>FY18</c:v>
                </c:pt>
                <c:pt idx="1">
                  <c:v>FY19</c:v>
                </c:pt>
                <c:pt idx="2">
                  <c:v>FY20</c:v>
                </c:pt>
                <c:pt idx="3">
                  <c:v>FY21</c:v>
                </c:pt>
                <c:pt idx="4">
                  <c:v>FY22</c:v>
                </c:pt>
                <c:pt idx="5">
                  <c:v>FY23</c:v>
                </c:pt>
                <c:pt idx="6">
                  <c:v>FY24</c:v>
                </c:pt>
                <c:pt idx="7">
                  <c:v>FY25</c:v>
                </c:pt>
              </c:strCache>
            </c:strRef>
          </c:cat>
          <c:val>
            <c:numRef>
              <c:f>Sheet1!$B$11:$I$11</c:f>
              <c:numCache>
                <c:formatCode>"$"#,##0,,"M"</c:formatCode>
                <c:ptCount val="8"/>
                <c:pt idx="0">
                  <c:v>10500000</c:v>
                </c:pt>
                <c:pt idx="1">
                  <c:v>10500000</c:v>
                </c:pt>
                <c:pt idx="2">
                  <c:v>20600000</c:v>
                </c:pt>
                <c:pt idx="3">
                  <c:v>20600000</c:v>
                </c:pt>
                <c:pt idx="4">
                  <c:v>20600000</c:v>
                </c:pt>
                <c:pt idx="5">
                  <c:v>20600000</c:v>
                </c:pt>
                <c:pt idx="6">
                  <c:v>22800000</c:v>
                </c:pt>
                <c:pt idx="7">
                  <c:v>22800000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47-43DF-A1C9-270017B7A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998747504"/>
        <c:axId val="998725904"/>
      </c:barChart>
      <c:catAx>
        <c:axId val="99874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725904"/>
        <c:crosses val="autoZero"/>
        <c:auto val="1"/>
        <c:lblAlgn val="ctr"/>
        <c:lblOffset val="100"/>
        <c:noMultiLvlLbl val="0"/>
      </c:catAx>
      <c:valAx>
        <c:axId val="99872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Cumulative PERS Increases
(millions of dollars)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,,&quot;M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74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911438489543639E-2"/>
          <c:y val="0.18256365980568218"/>
          <c:w val="0.88758318516637036"/>
          <c:h val="0.787304646129760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Fall 2016</c:v>
                </c:pt>
                <c:pt idx="1">
                  <c:v>Fall 2017</c:v>
                </c:pt>
                <c:pt idx="2">
                  <c:v>Fall 2018</c:v>
                </c:pt>
                <c:pt idx="3">
                  <c:v>Fall 2019</c:v>
                </c:pt>
                <c:pt idx="4">
                  <c:v>Fall 2020</c:v>
                </c:pt>
                <c:pt idx="5">
                  <c:v>Fall 2021</c:v>
                </c:pt>
                <c:pt idx="6">
                  <c:v>Fall 2022</c:v>
                </c:pt>
              </c:strCache>
            </c:strRef>
          </c:cat>
          <c:val>
            <c:numRef>
              <c:f>Sheet1!$B$2:$B$8</c:f>
              <c:numCache>
                <c:formatCode>"$"0.0,,\ "m"</c:formatCode>
                <c:ptCount val="7"/>
                <c:pt idx="0">
                  <c:v>-8400000</c:v>
                </c:pt>
                <c:pt idx="1">
                  <c:v>-19100000</c:v>
                </c:pt>
                <c:pt idx="2">
                  <c:v>-32100000</c:v>
                </c:pt>
                <c:pt idx="3">
                  <c:v>-52200000</c:v>
                </c:pt>
                <c:pt idx="4">
                  <c:v>-72400000</c:v>
                </c:pt>
                <c:pt idx="5">
                  <c:v>-83400000</c:v>
                </c:pt>
                <c:pt idx="6">
                  <c:v>-92100000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8-4A8F-B9CD-B513CB8291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467264"/>
        <c:axId val="60458528"/>
      </c:barChart>
      <c:catAx>
        <c:axId val="604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58528"/>
        <c:crosses val="autoZero"/>
        <c:auto val="1"/>
        <c:lblAlgn val="ctr"/>
        <c:lblOffset val="100"/>
        <c:noMultiLvlLbl val="0"/>
      </c:catAx>
      <c:valAx>
        <c:axId val="6045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0,,\ 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6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182983377077866"/>
          <c:y val="2.5723726162208416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921478565179352E-2"/>
          <c:y val="0.10623166562861042"/>
          <c:w val="0.93580074365704291"/>
          <c:h val="0.74810067402339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Weeks of Operating Expenses</c:v>
                </c:pt>
              </c:strCache>
            </c:strRef>
          </c:tx>
          <c:spPr>
            <a:solidFill>
              <a:srgbClr val="007833"/>
            </a:solidFill>
            <a:ln>
              <a:solidFill>
                <a:srgbClr val="007833"/>
              </a:solidFill>
            </a:ln>
            <a:effectLst/>
          </c:spPr>
          <c:invertIfNegative val="0"/>
          <c:cat>
            <c:strRef>
              <c:f>Sheet1!$B$2:$K$2</c:f>
              <c:strCache>
                <c:ptCount val="7"/>
                <c:pt idx="0">
                  <c:v>FY2018</c:v>
                </c:pt>
                <c:pt idx="1">
                  <c:v>FY2019</c:v>
                </c:pt>
                <c:pt idx="2">
                  <c:v>FY2020</c:v>
                </c:pt>
                <c:pt idx="3">
                  <c:v>FY2021</c:v>
                </c:pt>
                <c:pt idx="4">
                  <c:v>FY2022</c:v>
                </c:pt>
                <c:pt idx="5">
                  <c:v>FY2023</c:v>
                </c:pt>
                <c:pt idx="6">
                  <c:v>FY2024</c:v>
                </c:pt>
              </c:strCache>
            </c:strRef>
          </c:cat>
          <c:val>
            <c:numRef>
              <c:f>Sheet1!$B$8:$K$8</c:f>
              <c:numCache>
                <c:formatCode>_(* #,##0.0_);_(* \(#,##0.0\);_(* "-"??_);_(@_)</c:formatCode>
                <c:ptCount val="7"/>
                <c:pt idx="0">
                  <c:v>7.9975344342763348</c:v>
                </c:pt>
                <c:pt idx="1">
                  <c:v>6.2548083887701065</c:v>
                </c:pt>
                <c:pt idx="2">
                  <c:v>5.3312971753385012</c:v>
                </c:pt>
                <c:pt idx="3">
                  <c:v>6.4750443645866094</c:v>
                </c:pt>
                <c:pt idx="4">
                  <c:v>8.5960829168520743</c:v>
                </c:pt>
                <c:pt idx="5">
                  <c:v>9.9391304347826086</c:v>
                </c:pt>
                <c:pt idx="6" formatCode="&quot;$&quot;#,##0.00_);[Red]\(&quot;$&quot;#,##0.00\)">
                  <c:v>9.4711818615947809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1-43C9-B7F9-9D7776A67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803627104"/>
        <c:axId val="1803626688"/>
      </c:barChart>
      <c:catAx>
        <c:axId val="180362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626688"/>
        <c:crosses val="autoZero"/>
        <c:auto val="1"/>
        <c:lblAlgn val="ctr"/>
        <c:lblOffset val="100"/>
        <c:noMultiLvlLbl val="0"/>
      </c:catAx>
      <c:valAx>
        <c:axId val="180362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362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3" cy="467072"/>
          </a:xfrm>
          <a:prstGeom prst="rect">
            <a:avLst/>
          </a:prstGeom>
        </p:spPr>
        <p:txBody>
          <a:bodyPr vert="horz" lIns="93656" tIns="46828" rIns="93656" bIns="468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1"/>
            <a:ext cx="3043343" cy="467072"/>
          </a:xfrm>
          <a:prstGeom prst="rect">
            <a:avLst/>
          </a:prstGeom>
        </p:spPr>
        <p:txBody>
          <a:bodyPr vert="horz" lIns="93656" tIns="46828" rIns="93656" bIns="46828" rtlCol="0"/>
          <a:lstStyle>
            <a:lvl1pPr algn="r">
              <a:defRPr sz="1200"/>
            </a:lvl1pPr>
          </a:lstStyle>
          <a:p>
            <a:fld id="{724763AF-AD85-4BB8-A329-8DF14F0CA59A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2"/>
            <a:ext cx="3043343" cy="467071"/>
          </a:xfrm>
          <a:prstGeom prst="rect">
            <a:avLst/>
          </a:prstGeom>
        </p:spPr>
        <p:txBody>
          <a:bodyPr vert="horz" lIns="93656" tIns="46828" rIns="93656" bIns="468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2"/>
            <a:ext cx="3043343" cy="467071"/>
          </a:xfrm>
          <a:prstGeom prst="rect">
            <a:avLst/>
          </a:prstGeom>
        </p:spPr>
        <p:txBody>
          <a:bodyPr vert="horz" lIns="93656" tIns="46828" rIns="93656" bIns="46828" rtlCol="0" anchor="b"/>
          <a:lstStyle>
            <a:lvl1pPr algn="r">
              <a:defRPr sz="1200"/>
            </a:lvl1pPr>
          </a:lstStyle>
          <a:p>
            <a:fld id="{DC3214E7-7C21-4E4E-8B1D-E705AE64C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1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3343" cy="465455"/>
          </a:xfrm>
          <a:prstGeom prst="rect">
            <a:avLst/>
          </a:prstGeom>
        </p:spPr>
        <p:txBody>
          <a:bodyPr vert="horz" lIns="93656" tIns="46828" rIns="93656" bIns="468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656" tIns="46828" rIns="93656" bIns="468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EB9C15-934A-430C-BEF4-B0E49B3A5DDD}" type="datetimeFigureOut">
              <a:rPr lang="en-US"/>
              <a:pPr>
                <a:defRPr/>
              </a:pPr>
              <a:t>10/14/2024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56" tIns="46828" rIns="93656" bIns="4682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6"/>
            <a:ext cx="5618480" cy="4189095"/>
          </a:xfrm>
          <a:prstGeom prst="rect">
            <a:avLst/>
          </a:prstGeom>
        </p:spPr>
        <p:txBody>
          <a:bodyPr vert="horz" lIns="93656" tIns="46828" rIns="93656" bIns="4682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2032"/>
            <a:ext cx="3043343" cy="465455"/>
          </a:xfrm>
          <a:prstGeom prst="rect">
            <a:avLst/>
          </a:prstGeom>
        </p:spPr>
        <p:txBody>
          <a:bodyPr vert="horz" lIns="93656" tIns="46828" rIns="93656" bIns="468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5455"/>
          </a:xfrm>
          <a:prstGeom prst="rect">
            <a:avLst/>
          </a:prstGeom>
        </p:spPr>
        <p:txBody>
          <a:bodyPr vert="horz" lIns="93656" tIns="46828" rIns="93656" bIns="468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21E89E-7B24-443C-BBAB-3D107AB78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56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04628-F619-46F1-BD3B-E98D7B8B6E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3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73100"/>
            <a:ext cx="4508500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4588" y="4278354"/>
            <a:ext cx="4924455" cy="4053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68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73100"/>
            <a:ext cx="4508500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44588" y="4278354"/>
            <a:ext cx="4924455" cy="4053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78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6438"/>
            <a:ext cx="4695825" cy="3522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78834" y="4464371"/>
            <a:ext cx="5085913" cy="4229395"/>
          </a:xfrm>
        </p:spPr>
        <p:txBody>
          <a:bodyPr/>
          <a:lstStyle/>
          <a:p>
            <a:pPr defTabSz="9118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18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8E9B0-8CBD-1ADB-4FDD-3D5AB62D4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86211F-A087-90E3-2CA5-F801EC0A7E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9A9B23-5954-27DB-E976-DF49E1DACA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1C2-02C3-844D-8E37-7F4352799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3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703263"/>
            <a:ext cx="4703762" cy="35290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92975" y="4464365"/>
            <a:ext cx="5152566" cy="4229397"/>
          </a:xfrm>
        </p:spPr>
        <p:txBody>
          <a:bodyPr/>
          <a:lstStyle/>
          <a:p>
            <a:pPr marL="176295" indent="-17629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3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98500"/>
            <a:ext cx="4662488" cy="3498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77665" y="4427866"/>
            <a:ext cx="5080406" cy="4194819"/>
          </a:xfrm>
        </p:spPr>
        <p:txBody>
          <a:bodyPr/>
          <a:lstStyle/>
          <a:p>
            <a:pPr marL="173922" indent="-17392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3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5325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0826" y="4411871"/>
            <a:ext cx="5001013" cy="4179660"/>
          </a:xfrm>
        </p:spPr>
        <p:txBody>
          <a:bodyPr/>
          <a:lstStyle/>
          <a:p>
            <a:pPr marL="172736" indent="-172736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50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8FD63-9BCF-0713-5DFF-90FD0B432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5A2D5B-FB75-FE75-D3B6-40D0D40734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77925" y="673100"/>
            <a:ext cx="4508500" cy="338137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D3AD4A-7476-60F1-BCF2-9F9BE851B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588" y="4278354"/>
            <a:ext cx="4924455" cy="40531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F05BE-50F0-9A8A-B1AA-AC0C6684F3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19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7938" y="695325"/>
            <a:ext cx="4624387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92485" y="4393132"/>
            <a:ext cx="5150275" cy="4161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0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69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2050" y="695325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0826" y="4411871"/>
            <a:ext cx="5001013" cy="4179660"/>
          </a:xfrm>
        </p:spPr>
        <p:txBody>
          <a:bodyPr/>
          <a:lstStyle/>
          <a:p>
            <a:pPr marL="172736" indent="-172736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20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9075">
              <a:defRPr/>
            </a:pPr>
            <a:r>
              <a:rPr lang="en-US" dirty="0"/>
              <a:t>Slide updated with Jamie’s numbers 9/28/23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40050" y="523875"/>
            <a:ext cx="3506788" cy="2630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28040" y="3328465"/>
            <a:ext cx="6732166" cy="315327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1E5C1-42FB-4DA5-8DE9-383A35A6BE8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68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C3062-8F48-DFFC-46D3-5B662E8D2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97F67-C815-3BF2-9FDE-720ED4999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26E2E-B802-2E9F-F91C-FF42EB025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C103-C67C-11E8-A6DD-9952FAE77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79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5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71287-F24A-310B-E31D-CE0DA9749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3CA39-4C99-45F8-2CD6-285618489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6892B-4949-5846-5092-64AE89E52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6A4CF-F4DB-DE3E-CD85-44E7592FA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3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4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952" eaLnBrk="1" hangingPunct="1">
              <a:spcBef>
                <a:spcPct val="0"/>
              </a:spcBef>
              <a:defRPr/>
            </a:pPr>
            <a:r>
              <a:rPr lang="en-US" dirty="0"/>
              <a:t>Updated with Brian </a:t>
            </a:r>
            <a:r>
              <a:rPr lang="en-US" baseline="0" dirty="0"/>
              <a:t>info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9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952" eaLnBrk="1" hangingPunct="1">
              <a:spcBef>
                <a:spcPct val="0"/>
              </a:spcBef>
              <a:defRPr/>
            </a:pPr>
            <a:r>
              <a:rPr lang="en-US" dirty="0"/>
              <a:t>Updated with Brian </a:t>
            </a:r>
            <a:r>
              <a:rPr lang="en-US" baseline="0" dirty="0"/>
              <a:t>info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9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8952" eaLnBrk="1" hangingPunct="1">
              <a:spcBef>
                <a:spcPct val="0"/>
              </a:spcBef>
              <a:defRPr/>
            </a:pPr>
            <a:r>
              <a:rPr lang="en-US" dirty="0"/>
              <a:t>Updated with Brian </a:t>
            </a:r>
            <a:r>
              <a:rPr lang="en-US" baseline="0" dirty="0"/>
              <a:t>info</a:t>
            </a: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619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with Brian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01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8CA9A-8F24-20E4-50D6-8235436C0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48473-2A25-C7DF-A002-8613F5CD1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A46079-7001-BF0A-013B-DEC7E28D0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4570B-4F06-E634-05B1-D0134DBF1F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1E89E-7B24-443C-BBAB-3D107AB78D8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5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B0EFFE-3D85-436D-80EE-393222C59BE7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D5A65DA0-CADD-4A81-BFE5-A527DFACE9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84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4E0991-ABC6-4824-84D0-F0B19C3AB3CB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44DD6E-F883-4E63-B07E-1D21765BA6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ABD7DC-D1FB-481D-BB5D-62C29B176F5B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806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3A8DA9-8489-4AEB-B116-ADEB67F816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3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2"/>
            <a:ext cx="8610600" cy="5897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32BBF-C011-474D-9CA8-0B40D8DF05AF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A6B9-FB70-4F96-A900-AFFE0473B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8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71B2A8-C73D-4AF5-8BCC-B5C0E86A9310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49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BE3EA3-740C-4070-A7A1-1B37FDBA0098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49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6BB260-4CB4-43EF-A1E0-C6166309E4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9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151FE2-3EA3-4B13-ACFB-892F701AA923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49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B732F4-27A1-44B6-A69A-4C2B6D3E7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0162A4-475F-4192-91E2-88095F8C0D9C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356349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BDDDBD-73AF-4952-9D94-F38D7F399B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17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0A0A1-3AA7-4578-A60F-C23FAE9901F9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55129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445712-8EAF-4AB6-A9A7-628CFA75D5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78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F11AB8-63D2-4E30-9472-10691F6C6230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49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09D2D6-3845-4298-968F-A9B87D2DA7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6E2F82-5255-444B-9E09-B70739ABAB69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UO Professional Development                                                                                                                        http://odt.uoregon.edu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algn="r">
              <a:defRPr/>
            </a:pPr>
            <a:fld id="{688F9856-AF31-4A01-A996-D41B733856B8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1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02CD11-F08D-4C9C-A462-B782312040F5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356349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algn="r">
              <a:defRPr/>
            </a:pPr>
            <a:fld id="{D3D479FD-B007-428B-9DE1-AC46720A0D43}" type="slidenum">
              <a:rPr lang="en-US" smtClean="0"/>
              <a:pPr algn="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8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832519-3BD8-445F-AEDC-A0D3969F2F1D}" type="datetime1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UO Professional Development                                                                                                                        http://odt.uoregon.edu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5"/>
          <p:cNvSpPr>
            <a:spLocks noGrp="1"/>
          </p:cNvSpPr>
          <p:nvPr>
            <p:ph type="ctrTitle"/>
          </p:nvPr>
        </p:nvSpPr>
        <p:spPr>
          <a:xfrm>
            <a:off x="800100" y="2855896"/>
            <a:ext cx="7772400" cy="691686"/>
          </a:xfrm>
        </p:spPr>
        <p:txBody>
          <a:bodyPr tIns="0" bIns="365760"/>
          <a:lstStyle/>
          <a:p>
            <a:pPr eaLnBrk="1" hangingPunct="1"/>
            <a:r>
              <a:rPr lang="en-US" sz="3600" b="1" dirty="0">
                <a:latin typeface="+mn-lt"/>
                <a:cs typeface="Arial" charset="0"/>
              </a:rPr>
              <a:t>University of Oregon</a:t>
            </a:r>
            <a:br>
              <a:rPr lang="en-US" sz="3600" b="1" dirty="0">
                <a:latin typeface="+mn-lt"/>
                <a:cs typeface="Arial" charset="0"/>
              </a:rPr>
            </a:br>
            <a:r>
              <a:rPr lang="en-US" sz="3600" b="1" dirty="0">
                <a:latin typeface="+mn-lt"/>
                <a:cs typeface="Arial" charset="0"/>
              </a:rPr>
              <a:t>Financial Briefing</a:t>
            </a:r>
            <a:endParaRPr lang="en-US" sz="1050" b="1" i="1" dirty="0">
              <a:latin typeface="+mn-lt"/>
              <a:cs typeface="Arial" charset="0"/>
            </a:endParaRPr>
          </a:p>
        </p:txBody>
      </p:sp>
      <p:sp>
        <p:nvSpPr>
          <p:cNvPr id="8196" name="Subtitle 6"/>
          <p:cNvSpPr>
            <a:spLocks noGrp="1"/>
          </p:cNvSpPr>
          <p:nvPr>
            <p:ph type="subTitle" idx="1"/>
          </p:nvPr>
        </p:nvSpPr>
        <p:spPr>
          <a:xfrm>
            <a:off x="304800" y="3733800"/>
            <a:ext cx="8763000" cy="2739564"/>
          </a:xfrm>
        </p:spPr>
        <p:txBody>
          <a:bodyPr lIns="0" tIns="0" rIns="0" bIns="0"/>
          <a:lstStyle/>
          <a:p>
            <a:pPr eaLnBrk="1" hangingPunct="1">
              <a:defRPr/>
            </a:pPr>
            <a:endParaRPr lang="en-US" sz="100" dirty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en-US" dirty="0">
                <a:solidFill>
                  <a:srgbClr val="232D23"/>
                </a:solidFill>
                <a:cs typeface="Arial" pitchFamily="34" charset="0"/>
              </a:rPr>
              <a:t>October 14, 2024</a:t>
            </a:r>
            <a:endParaRPr lang="en-US" dirty="0">
              <a:solidFill>
                <a:srgbClr val="FF0000"/>
              </a:solidFill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solidFill>
                  <a:srgbClr val="232D23"/>
                </a:solidFill>
                <a:cs typeface="Arial" pitchFamily="34" charset="0"/>
              </a:rPr>
              <a:t>Brian Fox, Associate Vice President for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solidFill>
                  <a:srgbClr val="232D23"/>
                </a:solidFill>
                <a:cs typeface="Arial" pitchFamily="34" charset="0"/>
              </a:rPr>
              <a:t>Budget, Financial Analysis and Data Analytics</a:t>
            </a:r>
          </a:p>
          <a:p>
            <a:pPr eaLnBrk="1" hangingPunct="1">
              <a:spcBef>
                <a:spcPts val="0"/>
              </a:spcBef>
              <a:defRPr/>
            </a:pPr>
            <a:endParaRPr lang="en-US" sz="2800" dirty="0">
              <a:solidFill>
                <a:srgbClr val="232D23"/>
              </a:solidFill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solidFill>
                  <a:srgbClr val="232D23"/>
                </a:solidFill>
                <a:cs typeface="Arial" pitchFamily="34" charset="0"/>
              </a:rPr>
              <a:t>JP Monroe, Director Institutional Research</a:t>
            </a:r>
            <a:endParaRPr lang="en-US" sz="30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85800" y="1437086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1E0E"/>
                </a:solidFill>
                <a:latin typeface="+mn-lt"/>
                <a:cs typeface="Arial" charset="0"/>
              </a:rPr>
              <a:t>Tuition and Fee Advisory Board</a:t>
            </a:r>
            <a:endParaRPr lang="en-US" sz="1050" dirty="0">
              <a:solidFill>
                <a:srgbClr val="001E0E"/>
              </a:solidFill>
              <a:latin typeface="+mn-lt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-7875"/>
            <a:ext cx="9144000" cy="1057423"/>
            <a:chOff x="0" y="3636"/>
            <a:chExt cx="9144000" cy="1057423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36"/>
              <a:ext cx="9144000" cy="10574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40180"/>
              <a:ext cx="2756528" cy="5843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3" descr="For details, message dsharp@uoregon.edu" title="Cost of attendance fo the 2024-25 academic year among Big 10 Publics (residents)">
            <a:extLst>
              <a:ext uri="{FF2B5EF4-FFF2-40B4-BE49-F238E27FC236}">
                <a16:creationId xmlns:a16="http://schemas.microsoft.com/office/drawing/2014/main" id="{CF12B9FB-1850-42BA-A5EF-F0A2365C5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" y="89867"/>
            <a:ext cx="9124005" cy="64547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2ED4D-58EB-3E97-82FC-00ED87D9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For details, message dsharp@uoregon.edu" title="Cost of Attendance for the 2024-25 academic year among Big 10 Publics">
            <a:extLst>
              <a:ext uri="{FF2B5EF4-FFF2-40B4-BE49-F238E27FC236}">
                <a16:creationId xmlns:a16="http://schemas.microsoft.com/office/drawing/2014/main" id="{47A79012-55D3-4CD8-89FE-4B1296F2D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" y="84826"/>
            <a:ext cx="9124004" cy="64547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C5BA14-3AE2-8C55-369F-9C9DD279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15D73-6387-5AC8-8384-64253FEA4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AD545025-7C94-F16D-627E-0606BDA7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C9D1F5C4-2D84-68C3-30DB-0822AED1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8305800" cy="32004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Historical &amp; Comparative Data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FY24 and Beyond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CBC48974-0F2F-B1E1-7A81-4299B4EA22D4}"/>
              </a:ext>
            </a:extLst>
          </p:cNvPr>
          <p:cNvSpPr/>
          <p:nvPr/>
        </p:nvSpPr>
        <p:spPr>
          <a:xfrm>
            <a:off x="393405" y="2395270"/>
            <a:ext cx="457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29C7E-4F68-90DC-C5EE-61BBED16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3658"/>
            <a:ext cx="7010400" cy="811720"/>
          </a:xfrm>
        </p:spPr>
        <p:txBody>
          <a:bodyPr/>
          <a:lstStyle/>
          <a:p>
            <a:pPr algn="l" eaLnBrk="1" hangingPunct="1"/>
            <a:r>
              <a:rPr lang="en-US" alt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28374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 title="E&amp;G: School and College Budgets"/>
          <p:cNvSpPr/>
          <p:nvPr/>
        </p:nvSpPr>
        <p:spPr>
          <a:xfrm>
            <a:off x="2130650" y="31260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413" y="1384543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3716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 title="E&amp;G: Central Admin Budgets"/>
          <p:cNvSpPr/>
          <p:nvPr/>
        </p:nvSpPr>
        <p:spPr>
          <a:xfrm>
            <a:off x="2130650" y="39642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 title="E&amp;G: Institutional Expenses (debt, assessments, utilities, leases)"/>
          <p:cNvSpPr/>
          <p:nvPr/>
        </p:nvSpPr>
        <p:spPr>
          <a:xfrm>
            <a:off x="2130650" y="48024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2050" y="1786483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784653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 title="Other funds: Grants and Contracts"/>
          <p:cNvSpPr/>
          <p:nvPr/>
        </p:nvSpPr>
        <p:spPr>
          <a:xfrm>
            <a:off x="5105400" y="31242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 title="Other funds: Plant Funds"/>
          <p:cNvSpPr/>
          <p:nvPr/>
        </p:nvSpPr>
        <p:spPr>
          <a:xfrm>
            <a:off x="5105400" y="39624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 title="Other funds: Auxiliary, Service Centers, and Designated Ops Funds"/>
          <p:cNvSpPr/>
          <p:nvPr/>
        </p:nvSpPr>
        <p:spPr>
          <a:xfrm>
            <a:off x="5105400" y="4800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Service Centers, and Designated Ops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 title="Other funds: Restricted Gifts"/>
          <p:cNvSpPr/>
          <p:nvPr/>
        </p:nvSpPr>
        <p:spPr>
          <a:xfrm>
            <a:off x="5105400" y="5562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324BA2-2364-CECB-E11F-E972D912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details, message dsharp@uoregon.edu" title="Annual state appropriations in support of operations">
            <a:extLst>
              <a:ext uri="{FF2B5EF4-FFF2-40B4-BE49-F238E27FC236}">
                <a16:creationId xmlns:a16="http://schemas.microsoft.com/office/drawing/2014/main" id="{680916A9-82A7-1DA0-4801-8ABDBBF0C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270998"/>
            <a:ext cx="8687553" cy="63160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E65C6-4DF8-5BB1-9982-F0BECADD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 details, message dsharp@uoregon.edu" title="Annual state appropriations in support of operations">
            <a:extLst>
              <a:ext uri="{FF2B5EF4-FFF2-40B4-BE49-F238E27FC236}">
                <a16:creationId xmlns:a16="http://schemas.microsoft.com/office/drawing/2014/main" id="{D3097443-FA3B-3492-F5C5-981C17F8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20" y="280143"/>
            <a:ext cx="8675360" cy="629771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CB416-E3B4-FE27-C646-8DA9C15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r details, message dsharp@uoregon.edu" title="Annual state appropriations in support of operations">
            <a:extLst>
              <a:ext uri="{FF2B5EF4-FFF2-40B4-BE49-F238E27FC236}">
                <a16:creationId xmlns:a16="http://schemas.microsoft.com/office/drawing/2014/main" id="{9E5D0272-4320-4A05-5D0C-6ABC3CF40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23" y="270998"/>
            <a:ext cx="8687553" cy="63160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905D17-1ABD-AE55-F747-B9CE6A2F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8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For details, message dsharp@uoregon.edu" title="State appropriation in actual and CPI-adjusted dollars FY90-FY24">
            <a:extLst>
              <a:ext uri="{FF2B5EF4-FFF2-40B4-BE49-F238E27FC236}">
                <a16:creationId xmlns:a16="http://schemas.microsoft.com/office/drawing/2014/main" id="{E04165F8-8361-4B77-861E-36B383F4B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8" y="265494"/>
            <a:ext cx="8943503" cy="63270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9D1EE7-78B1-A029-6D97-6BFB6B34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For details, message dsharp@uoregon.edu" title="State apporopriations per student FTE among AAU publics (FY2022)">
            <a:extLst>
              <a:ext uri="{FF2B5EF4-FFF2-40B4-BE49-F238E27FC236}">
                <a16:creationId xmlns:a16="http://schemas.microsoft.com/office/drawing/2014/main" id="{614A6A40-C19A-4551-8FF8-65AC0AC03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993950" cy="63627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BCFED-12EB-033F-C1C7-9523F14E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2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AAU Funding">
            <a:extLst>
              <a:ext uri="{FF2B5EF4-FFF2-40B4-BE49-F238E27FC236}">
                <a16:creationId xmlns:a16="http://schemas.microsoft.com/office/drawing/2014/main" id="{593298B1-8DF2-4AC9-8A0D-75A504587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8915400" cy="63071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87697D-4AA6-A5C4-8A68-E7A30C76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8305800" cy="32004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Historical &amp; Comparative Data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FY24 and Beyond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94BAE7EA-40E1-FA97-7E62-D9B9B9719B95}"/>
              </a:ext>
            </a:extLst>
          </p:cNvPr>
          <p:cNvSpPr/>
          <p:nvPr/>
        </p:nvSpPr>
        <p:spPr>
          <a:xfrm>
            <a:off x="457200" y="1839433"/>
            <a:ext cx="457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FF84D-FAE5-4ABA-8DAF-9AD8F6EC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8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Funding per Resident">
            <a:extLst>
              <a:ext uri="{FF2B5EF4-FFF2-40B4-BE49-F238E27FC236}">
                <a16:creationId xmlns:a16="http://schemas.microsoft.com/office/drawing/2014/main" id="{C4B6EEE4-66F8-4508-B5B2-4D5A5D6F0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4" y="282922"/>
            <a:ext cx="8894232" cy="62921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1B1A1-43B7-6CF6-ACE4-D860B58D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Funding per Resident - NR">
            <a:extLst>
              <a:ext uri="{FF2B5EF4-FFF2-40B4-BE49-F238E27FC236}">
                <a16:creationId xmlns:a16="http://schemas.microsoft.com/office/drawing/2014/main" id="{164235E8-D437-4556-A28B-245F22286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2388"/>
            <a:ext cx="8839200" cy="62532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28013-1E10-E1D1-8D74-50F5F235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0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533400" y="46110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University Resources</a:t>
            </a:r>
            <a:b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FY2024  Major Revenue Streams </a:t>
            </a:r>
            <a:b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(E&amp;G Fund – Net of Remissions)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	$98.2 million</a:t>
            </a:r>
          </a:p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Tuition			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$114.5 mill</a:t>
            </a: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Resident Net Tuition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$133.9 million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Nonresident Net Tuition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	$338.0 million       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8A57C7-093D-87DA-2E17-35B823AE3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Revenue Breakdown">
            <a:extLst>
              <a:ext uri="{FF2B5EF4-FFF2-40B4-BE49-F238E27FC236}">
                <a16:creationId xmlns:a16="http://schemas.microsoft.com/office/drawing/2014/main" id="{016B910C-A612-4DDE-AA05-0090342AF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77956" cy="649287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64E573-0C1E-1884-A606-EFF5DE82A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6E54-2462-CF0E-4778-69BDA9F6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D9846790-5C58-3939-A3C5-B55D2622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C3448E4B-3672-B01E-39BE-7DBD70176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8305800" cy="32004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Historical &amp; Comparative Data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FY24 and Beyond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6D835598-29A0-F054-F82B-CE4ECA985534}"/>
              </a:ext>
            </a:extLst>
          </p:cNvPr>
          <p:cNvSpPr/>
          <p:nvPr/>
        </p:nvSpPr>
        <p:spPr>
          <a:xfrm>
            <a:off x="457200" y="3522452"/>
            <a:ext cx="457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874B5F-25BC-23FF-3B25-85E6EC3F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49"/>
            <a:ext cx="2133600" cy="365125"/>
          </a:xfrm>
        </p:spPr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3658"/>
            <a:ext cx="7010400" cy="811720"/>
          </a:xfrm>
        </p:spPr>
        <p:txBody>
          <a:bodyPr/>
          <a:lstStyle/>
          <a:p>
            <a:pPr algn="l" eaLnBrk="1" hangingPunct="1"/>
            <a:r>
              <a:rPr lang="en-US" alt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UO Budget Structure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3283740"/>
            <a:ext cx="2362200" cy="2667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0650" y="31260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&amp; College 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35413" y="1384543"/>
            <a:ext cx="1510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E&amp;G Funds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1371600"/>
            <a:ext cx="1608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Other Funds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0650" y="39642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Admin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0650" y="480243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Expenses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(Debt, assessments, utilities, leases)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02050" y="1786483"/>
            <a:ext cx="2898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Tuition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State Appropriation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F&amp;A Return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Overhead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Fee revenue, interest earnings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76800" y="1784653"/>
            <a:ext cx="307007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Grants and Contracts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Auxiliary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Service Center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Designated Operations Revenue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31242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&amp; Contracts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39624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4800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Auxiliary, Service Centers, and Designated Ops Funds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05400" y="5562600"/>
            <a:ext cx="1981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Restricted Gifts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C1B2D-CB31-6D29-6A6B-13B98D4C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56349"/>
            <a:ext cx="2133600" cy="365125"/>
          </a:xfrm>
        </p:spPr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40636"/>
              </p:ext>
            </p:extLst>
          </p:nvPr>
        </p:nvGraphicFramePr>
        <p:xfrm>
          <a:off x="94608" y="897022"/>
          <a:ext cx="8954784" cy="565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84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771008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5163192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Cost Driver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Projected FY25 Cost Increase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160238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Faculty, Staff and GE Salary and OPE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$13.0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million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E&amp;G employee increases based on historical salary increases (absent contracts in place for bargaining units in future years)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for approximately 1,151 graduate employees, 1,472 faculty, and 789 classified staff.  Also includes salary increases for approximately 1,154 unrepresented staff. Figures are for employees paid with E&amp;G funds only.  Does not include any projected expenses related to adding staff or refilling vacancies.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$2.5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increases of 4.1% on December 1, 2023 and assumes 4.1% on December 1, 2024.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Oregon Paid Leave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$300K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Cost of annualized Oregon Paid Leave not incorporated in FY24 (program began in September 2023)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387576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Increases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related to utilities, insurance, debt for academic buildings, assessments, and leases.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Faculty Hiring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$3.0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15 Net Tenure Track Hires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Allocated via strategic investment process. 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53194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Total Projected Cost Increases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$22.8</a:t>
                      </a:r>
                      <a:r>
                        <a:rPr lang="en-US" sz="15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97598"/>
                  </a:ext>
                </a:extLst>
              </a:tr>
              <a:tr h="98256">
                <a:tc>
                  <a:txBody>
                    <a:bodyPr/>
                    <a:lstStyle/>
                    <a:p>
                      <a:r>
                        <a:rPr lang="en-US" sz="1500" b="1" i="0" dirty="0">
                          <a:solidFill>
                            <a:schemeClr val="tx1"/>
                          </a:solidFill>
                        </a:rPr>
                        <a:t>1% Salary Increase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chemeClr val="tx1"/>
                          </a:solidFill>
                        </a:rPr>
                        <a:t>$4.3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>
                          <a:solidFill>
                            <a:schemeClr val="tx1"/>
                          </a:solidFill>
                        </a:rPr>
                        <a:t>Every 1% average increase in salaries across all employee classes.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895815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0" y="155971"/>
            <a:ext cx="91440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Summary – Major FY2025 E&amp;G Fund Cost Drivers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976AEAE6-E692-9D9A-E276-AC5C472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7"/>
            <a:ext cx="91440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Summary – Major FY2025 E&amp;G Fund Cost Drivers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299" y="914400"/>
          <a:ext cx="8915401" cy="559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1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1199477974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5375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Cost Driver 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FY24 Base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Projected FY25  Cost Increase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FY25%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52978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Faculty, Staff and GE Compensation</a:t>
                      </a:r>
                    </a:p>
                    <a:p>
                      <a:pPr marL="1746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(Note: FY24 base includes $93.9 million of fixed compensation costs such as health insurance and GE tuition waiver benefits)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$511.0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$13.0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2.5%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$60.4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$2.5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4.1%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Retirement Costs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$ 74.4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$0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0.0%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4608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Oregon Paid Leave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$511.0 million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$300K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0.1%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1009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$47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4.3%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TTF Faculty Hiring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$132.3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$3.0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2.3%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66224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$645.2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$2.0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0.3%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  <a:p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(E&amp;G Expenditure Budget)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$645.2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$22.8</a:t>
                      </a:r>
                      <a:r>
                        <a:rPr lang="en-US" sz="15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3.5%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6AEAE6-E692-9D9A-E276-AC5C472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 algn="r">
              <a:defRPr/>
            </a:pPr>
            <a:fld id="{4F15B88F-9F0D-42A1-B079-B0F229B6E464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7"/>
            <a:ext cx="91440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Summary – Major FY2025 E&amp;G Fund Cost Drivers</a:t>
            </a: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079674"/>
              </p:ext>
            </p:extLst>
          </p:nvPr>
        </p:nvGraphicFramePr>
        <p:xfrm>
          <a:off x="152400" y="914400"/>
          <a:ext cx="8839200" cy="5652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114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204181">
                  <a:extLst>
                    <a:ext uri="{9D8B030D-6E8A-4147-A177-3AD203B41FA5}">
                      <a16:colId xmlns:a16="http://schemas.microsoft.com/office/drawing/2014/main" val="883315962"/>
                    </a:ext>
                  </a:extLst>
                </a:gridCol>
                <a:gridCol w="1204181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  <a:gridCol w="1204181">
                  <a:extLst>
                    <a:ext uri="{9D8B030D-6E8A-4147-A177-3AD203B41FA5}">
                      <a16:colId xmlns:a16="http://schemas.microsoft.com/office/drawing/2014/main" val="3214503485"/>
                    </a:ext>
                  </a:extLst>
                </a:gridCol>
                <a:gridCol w="1204181">
                  <a:extLst>
                    <a:ext uri="{9D8B030D-6E8A-4147-A177-3AD203B41FA5}">
                      <a16:colId xmlns:a16="http://schemas.microsoft.com/office/drawing/2014/main" val="140898112"/>
                    </a:ext>
                  </a:extLst>
                </a:gridCol>
                <a:gridCol w="1204181">
                  <a:extLst>
                    <a:ext uri="{9D8B030D-6E8A-4147-A177-3AD203B41FA5}">
                      <a16:colId xmlns:a16="http://schemas.microsoft.com/office/drawing/2014/main" val="705005375"/>
                    </a:ext>
                  </a:extLst>
                </a:gridCol>
                <a:gridCol w="1204181">
                  <a:extLst>
                    <a:ext uri="{9D8B030D-6E8A-4147-A177-3AD203B41FA5}">
                      <a16:colId xmlns:a16="http://schemas.microsoft.com/office/drawing/2014/main" val="1167519917"/>
                    </a:ext>
                  </a:extLst>
                </a:gridCol>
              </a:tblGrid>
              <a:tr h="8708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Cost Driver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Projected FY20 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Projected FY21 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Projected FY22 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Projected FY23 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Projected FY24 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Projected FY25 Cost Increase</a:t>
                      </a:r>
                    </a:p>
                  </a:txBody>
                  <a:tcPr marL="51435" marR="51435" marT="25718" marB="25718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Faculty, Staff &amp; GE Salary &amp; Wages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$10.6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$11.6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$7.3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$15.0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$11.9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$13.0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$1.9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$2.5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$1.6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$2.2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$2.5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Retirement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Costs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$7.1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($500K)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$1.9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74913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Oregon Paid Leave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$900K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$300K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952577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Blended OPE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$4.0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596002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$1.5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$1.2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$1.5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Faculty Hiring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$3.0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63261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$600K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Minimum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Wage Increase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$1.9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$320K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$257K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37454"/>
                  </a:ext>
                </a:extLst>
              </a:tr>
              <a:tr h="478156">
                <a:tc>
                  <a:txBody>
                    <a:bodyPr/>
                    <a:lstStyle/>
                    <a:p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Total Projected Cost Increases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$23.6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$19.0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</a:rPr>
                        <a:t> million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$10.6</a:t>
                      </a:r>
                      <a:r>
                        <a:rPr lang="en-US" sz="14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$20.1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$24.4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>
                          <a:solidFill>
                            <a:schemeClr val="tx1"/>
                          </a:solidFill>
                        </a:rPr>
                        <a:t>$22.8 million</a:t>
                      </a:r>
                    </a:p>
                  </a:txBody>
                  <a:tcPr marL="51435" marR="51435" marT="25718" marB="25718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6C6240-D1CD-30F8-D282-C162621F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EC957-3207-6E4D-4F7E-C259FA8E6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EF7664D2-B33D-36D4-33C6-16C6D1A47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EAA49CA0-26CB-0E54-73B3-C20BCA140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8305800" cy="32004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Historical &amp; Comparative Data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FY24 and Beyond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AC97E24B-E763-9CDC-24F4-C96900FB3C2F}"/>
              </a:ext>
            </a:extLst>
          </p:cNvPr>
          <p:cNvSpPr/>
          <p:nvPr/>
        </p:nvSpPr>
        <p:spPr>
          <a:xfrm>
            <a:off x="457200" y="4097548"/>
            <a:ext cx="457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CB882-5790-8871-8013-E3CE8AE5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3869E-2C02-BA4A-CB9E-DAF3AFD19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For details, message dsharp@uoregon.edu" title="State appropriations per resident student and resident tuition and fees among AAU publics (FY2022)">
            <a:extLst>
              <a:ext uri="{FF2B5EF4-FFF2-40B4-BE49-F238E27FC236}">
                <a16:creationId xmlns:a16="http://schemas.microsoft.com/office/drawing/2014/main" id="{91956B19-79C3-5F27-0CA1-7AB5D59CC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8915400" cy="63071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0048B-C088-9D74-A997-DF0C77C35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66800"/>
            <a:ext cx="8585200" cy="5486400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E&amp;G Fund – Characteristics (FY25)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Approximately $681 million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77% funded with tuition revenue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Funds majority of activity in schools and colleges and administrative units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79% invested in people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E&amp;G Fund – Recent History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FY16, FY17, &amp; FY18: Balanced due to state investments, tuition increases, and budget cuts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FY19: $11.5 million deficit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FY20: $7.6 million deficit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FY21: Balanced budget due to actions taken to mitigate impact of COVID-19.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FY22, FY23 &amp; FY24:  Fund balance increased due to HEERF lost revenue funding and staffing challenges / compensation cost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one-time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46039"/>
            <a:ext cx="8610600" cy="1112839"/>
          </a:xfrm>
        </p:spPr>
        <p:txBody>
          <a:bodyPr>
            <a:normAutofit/>
          </a:bodyPr>
          <a:lstStyle/>
          <a:p>
            <a:pPr algn="l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Context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55364" y="914400"/>
            <a:ext cx="8677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B21B05-FBD1-1E46-EC65-9DB1D5F3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BB88E2-74E1-4595-A046-89514846C0DD}"/>
              </a:ext>
            </a:extLst>
          </p:cNvPr>
          <p:cNvSpPr txBox="1"/>
          <p:nvPr/>
        </p:nvSpPr>
        <p:spPr>
          <a:xfrm>
            <a:off x="381000" y="6172200"/>
            <a:ext cx="66293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Notes:</a:t>
            </a:r>
          </a:p>
          <a:p>
            <a:pPr algn="l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Includes Faculty, Librarians, OA, Classified and Post-Doc employee categories on Education and General Funds. 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Excludes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employees shifted from E&amp;G funds during FY19 to CPFM Service Center in FY19.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648A9E-FD92-4780-8B51-3C27286EFD1C}"/>
              </a:ext>
            </a:extLst>
          </p:cNvPr>
          <p:cNvSpPr txBox="1">
            <a:spLocks/>
          </p:cNvSpPr>
          <p:nvPr/>
        </p:nvSpPr>
        <p:spPr bwMode="auto">
          <a:xfrm>
            <a:off x="303440" y="-46039"/>
            <a:ext cx="8610600" cy="111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Significant Hiring Occurred </a:t>
            </a:r>
            <a:r>
              <a:rPr lang="en-US" sz="3200" b="1" kern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During FY23 &amp; FY24</a:t>
            </a:r>
            <a:endParaRPr lang="en-US" sz="3200" b="1" kern="0" dirty="0">
              <a:solidFill>
                <a:srgbClr val="00330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ABECECA-FB55-4A09-8406-4CC8D72F41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70680"/>
              </p:ext>
            </p:extLst>
          </p:nvPr>
        </p:nvGraphicFramePr>
        <p:xfrm>
          <a:off x="76200" y="838199"/>
          <a:ext cx="8991600" cy="529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EBED1-FA10-D911-9033-9CCAEE75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3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8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3276600" cy="13716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20574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43434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77% Tuition &amp; Fees Funded 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18288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79% Invested in People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66800" y="46482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2098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267200" y="49530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343400" y="24384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334962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Challenge: </a:t>
            </a:r>
          </a:p>
          <a:p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Cost and Revenue Dynamics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45D16-B81B-FB09-74B2-EDB1FCF0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8" grpId="0"/>
      <p:bldP spid="2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36A4C-3874-7400-D4B4-66D4968C2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1ED7D0-A465-D405-A944-84674E88EFFB}"/>
              </a:ext>
            </a:extLst>
          </p:cNvPr>
          <p:cNvSpPr txBox="1">
            <a:spLocks/>
          </p:cNvSpPr>
          <p:nvPr/>
        </p:nvSpPr>
        <p:spPr bwMode="auto">
          <a:xfrm>
            <a:off x="0" y="-72629"/>
            <a:ext cx="9144000" cy="8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latin typeface="Arial" panose="020B0604020202020204" pitchFamily="34" charset="0"/>
                <a:cs typeface="Arial" panose="020B0604020202020204" pitchFamily="34" charset="0"/>
              </a:rPr>
              <a:t>Summary – Major FY2025 E&amp;G Fund Cost Drivers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4C1F7D-0FB7-ADB6-BD8B-40BF7C6F64B1}"/>
              </a:ext>
            </a:extLst>
          </p:cNvPr>
          <p:cNvSpPr/>
          <p:nvPr/>
        </p:nvSpPr>
        <p:spPr bwMode="auto">
          <a:xfrm>
            <a:off x="94608" y="5943600"/>
            <a:ext cx="8954784" cy="838200"/>
          </a:xfrm>
          <a:prstGeom prst="rect">
            <a:avLst/>
          </a:prstGeom>
          <a:solidFill>
            <a:srgbClr val="0074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Total Personnel-Related Cost Increase:  $18.8 million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Equates to 3.7 percent annual increase to personnel costs in a year without</a:t>
            </a:r>
          </a:p>
          <a:p>
            <a:pPr marL="741363" lvl="1"/>
            <a:r>
              <a:rPr lang="en-US" sz="1400" dirty="0">
                <a:solidFill>
                  <a:schemeClr val="bg1"/>
                </a:solidFill>
              </a:rPr>
              <a:t>a large PERS increase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5704B89-2C22-EBE5-F2D1-F2AC9D3E5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854628"/>
              </p:ext>
            </p:extLst>
          </p:nvPr>
        </p:nvGraphicFramePr>
        <p:xfrm>
          <a:off x="94608" y="609600"/>
          <a:ext cx="8954784" cy="5259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84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1771008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5163192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Cost Driver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>
                          <a:solidFill>
                            <a:schemeClr val="bg1"/>
                          </a:solidFill>
                        </a:rPr>
                        <a:t>Projected FY25 Cost Increase</a:t>
                      </a:r>
                      <a:endParaRPr lang="en-US" sz="15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Notes</a:t>
                      </a:r>
                    </a:p>
                  </a:txBody>
                  <a:tcPr marL="68580" marR="68580" marT="34290" marB="3429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1602388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Faculty, Staff and GE Salary and OPE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$13.0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million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E&amp;G employee increases based on historical salary increases (absent contracts in place for bargaining units in future years) 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for approximately 1,151 graduate employees, 1,472 faculty, and 789 classified staff.  Also includes salary increases for approximately 1,154 unrepresented staff. Figures are for employees paid with E&amp;G funds only.  Does not include any projected expenses related to adding staff or refilling vacancies.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Medical Costs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$2.5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increases of 4.1% on December 1, 2023 and assumes 4.1% on December 1, 2024.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Oregon Paid Leave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$300K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Cost of annualized Oregon Paid Leave not incorporated in FY24 (program began in September 2023)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387576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Institutional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Expenses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Increases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 related to utilities, insurance, debt for academic buildings, assessments, and leases.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997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Faculty Hiring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$3.0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15 Net Tenure Track Hires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286162"/>
                  </a:ext>
                </a:extLst>
              </a:tr>
              <a:tr h="326855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Strategic Investments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$2.0 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</a:rPr>
                        <a:t>Allocated via strategic investment process.  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53194"/>
                  </a:ext>
                </a:extLst>
              </a:tr>
              <a:tr h="581962">
                <a:tc>
                  <a:txBody>
                    <a:bodyPr/>
                    <a:lstStyle/>
                    <a:p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Total Projected Cost Increases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$22.8</a:t>
                      </a:r>
                      <a:r>
                        <a:rPr lang="en-US" sz="15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</a:rPr>
                        <a:t>million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90786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90F2D-33D0-8F0B-D51A-E266E082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56349"/>
            <a:ext cx="2038992" cy="365125"/>
          </a:xfrm>
        </p:spPr>
        <p:txBody>
          <a:bodyPr/>
          <a:lstStyle/>
          <a:p>
            <a:pPr>
              <a:defRPr/>
            </a:pPr>
            <a:fld id="{4F15B88F-9F0D-42A1-B079-B0F229B6E464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063E614-037A-DCC4-F60E-E02E7A1D90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580970"/>
              </p:ext>
            </p:extLst>
          </p:nvPr>
        </p:nvGraphicFramePr>
        <p:xfrm>
          <a:off x="762000" y="3505200"/>
          <a:ext cx="8153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10600" cy="1112838"/>
          </a:xfrm>
        </p:spPr>
        <p:txBody>
          <a:bodyPr>
            <a:normAutofit/>
          </a:bodyPr>
          <a:lstStyle/>
          <a:p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Challenge #1 – PERS Costs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048434"/>
              </p:ext>
            </p:extLst>
          </p:nvPr>
        </p:nvGraphicFramePr>
        <p:xfrm>
          <a:off x="381000" y="914400"/>
          <a:ext cx="8458201" cy="2396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089">
                  <a:extLst>
                    <a:ext uri="{9D8B030D-6E8A-4147-A177-3AD203B41FA5}">
                      <a16:colId xmlns:a16="http://schemas.microsoft.com/office/drawing/2014/main" val="3781524584"/>
                    </a:ext>
                  </a:extLst>
                </a:gridCol>
                <a:gridCol w="878014">
                  <a:extLst>
                    <a:ext uri="{9D8B030D-6E8A-4147-A177-3AD203B41FA5}">
                      <a16:colId xmlns:a16="http://schemas.microsoft.com/office/drawing/2014/main" val="1199477974"/>
                    </a:ext>
                  </a:extLst>
                </a:gridCol>
                <a:gridCol w="878014">
                  <a:extLst>
                    <a:ext uri="{9D8B030D-6E8A-4147-A177-3AD203B41FA5}">
                      <a16:colId xmlns:a16="http://schemas.microsoft.com/office/drawing/2014/main" val="2755805797"/>
                    </a:ext>
                  </a:extLst>
                </a:gridCol>
                <a:gridCol w="878014">
                  <a:extLst>
                    <a:ext uri="{9D8B030D-6E8A-4147-A177-3AD203B41FA5}">
                      <a16:colId xmlns:a16="http://schemas.microsoft.com/office/drawing/2014/main" val="1822197485"/>
                    </a:ext>
                  </a:extLst>
                </a:gridCol>
                <a:gridCol w="878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0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014">
                  <a:extLst>
                    <a:ext uri="{9D8B030D-6E8A-4147-A177-3AD203B41FA5}">
                      <a16:colId xmlns:a16="http://schemas.microsoft.com/office/drawing/2014/main" val="1631577543"/>
                    </a:ext>
                  </a:extLst>
                </a:gridCol>
                <a:gridCol w="878014">
                  <a:extLst>
                    <a:ext uri="{9D8B030D-6E8A-4147-A177-3AD203B41FA5}">
                      <a16:colId xmlns:a16="http://schemas.microsoft.com/office/drawing/2014/main" val="4281936327"/>
                    </a:ext>
                  </a:extLst>
                </a:gridCol>
                <a:gridCol w="878014">
                  <a:extLst>
                    <a:ext uri="{9D8B030D-6E8A-4147-A177-3AD203B41FA5}">
                      <a16:colId xmlns:a16="http://schemas.microsoft.com/office/drawing/2014/main" val="2878192984"/>
                    </a:ext>
                  </a:extLst>
                </a:gridCol>
              </a:tblGrid>
              <a:tr h="739501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Annual Increases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FY20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FY21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FY22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FY23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FY24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FY25</a:t>
                      </a:r>
                    </a:p>
                  </a:txBody>
                  <a:tcPr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8737"/>
                  </a:ext>
                </a:extLst>
              </a:tr>
              <a:tr h="61164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&amp; G Fund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$7.1M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$1.7M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385944"/>
                  </a:ext>
                </a:extLst>
              </a:tr>
              <a:tr h="4581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Funds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$3.4M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$3.0M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$0.5M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57039"/>
                  </a:ext>
                </a:extLst>
              </a:tr>
              <a:tr h="45778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$10.5M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$10.1M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$10.1M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$2.2M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232D2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8379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029200" y="4855939"/>
            <a:ext cx="144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34643" y="1981200"/>
            <a:ext cx="1447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D764C-9EFD-0BBD-353F-C6CECF748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8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3276600" cy="1371600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2057400"/>
            <a:ext cx="327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24400" y="4343400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77% Tuition &amp; Fees Funded 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48200" y="1828800"/>
            <a:ext cx="381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lvl="2">
              <a:buFont typeface="Arial" panose="020B0604020202020204" pitchFamily="34" charset="0"/>
              <a:buChar char="•"/>
            </a:pP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algn="ctr">
              <a:buFontTx/>
              <a:buNone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79% Invested in People</a:t>
            </a: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kern="0" dirty="0"/>
          </a:p>
          <a:p>
            <a:endParaRPr lang="en-US" sz="2400" kern="0" dirty="0"/>
          </a:p>
          <a:p>
            <a:pPr marL="0" indent="0">
              <a:buFontTx/>
              <a:buNone/>
            </a:pPr>
            <a:endParaRPr lang="en-US" sz="2400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066800" y="46482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209800"/>
            <a:ext cx="2514600" cy="1143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4267200" y="49530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4343400" y="2438400"/>
            <a:ext cx="685800" cy="609600"/>
          </a:xfrm>
          <a:prstGeom prst="rightArrow">
            <a:avLst/>
          </a:prstGeom>
          <a:solidFill>
            <a:srgbClr val="0099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0" y="334962"/>
            <a:ext cx="91440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Cost and Revenue Dynamics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60187-07F1-3E63-B5D5-91FD1ACB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304800"/>
            <a:ext cx="8953500" cy="6351717"/>
            <a:chOff x="190500" y="457200"/>
            <a:chExt cx="8763000" cy="6199317"/>
          </a:xfrm>
        </p:grpSpPr>
        <p:pic>
          <p:nvPicPr>
            <p:cNvPr id="10" name="slide10" descr="Intl China">
              <a:extLst>
                <a:ext uri="{FF2B5EF4-FFF2-40B4-BE49-F238E27FC236}">
                  <a16:creationId xmlns:a16="http://schemas.microsoft.com/office/drawing/2014/main" id="{C87411C5-77A6-47C9-8DF5-8BCF3FF56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0" y="457200"/>
              <a:ext cx="8763000" cy="61993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984" y="1014984"/>
              <a:ext cx="2219325" cy="600075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062EBB-9476-FC4D-1433-67C318E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9502" y="222684"/>
            <a:ext cx="9094498" cy="6433832"/>
            <a:chOff x="49502" y="222684"/>
            <a:chExt cx="9094498" cy="6433832"/>
          </a:xfrm>
        </p:grpSpPr>
        <p:pic>
          <p:nvPicPr>
            <p:cNvPr id="2" name="slide11" descr="Intl">
              <a:extLst>
                <a:ext uri="{FF2B5EF4-FFF2-40B4-BE49-F238E27FC236}">
                  <a16:creationId xmlns:a16="http://schemas.microsoft.com/office/drawing/2014/main" id="{23B79F43-3ED5-2728-D158-8CFE228FE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2" y="222684"/>
              <a:ext cx="9094498" cy="64338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5" y="762000"/>
              <a:ext cx="2219325" cy="600075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A8B6D-6883-198E-03A7-8E60457CC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</p:spPr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FC46645-3DB4-8646-9C97-8CCF360A8C53}"/>
              </a:ext>
            </a:extLst>
          </p:cNvPr>
          <p:cNvSpPr txBox="1">
            <a:spLocks/>
          </p:cNvSpPr>
          <p:nvPr/>
        </p:nvSpPr>
        <p:spPr>
          <a:xfrm>
            <a:off x="1326069" y="1899171"/>
            <a:ext cx="5915025" cy="2308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5" dirty="0">
                <a:solidFill>
                  <a:srgbClr val="0F4734"/>
                </a:solidFill>
                <a:latin typeface="Minion Pro" panose="02040503050306020203" pitchFamily="18" charset="0"/>
              </a:rPr>
              <a:t> 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0D7E3F-4C25-E846-AD4F-07878E9A7229}"/>
              </a:ext>
            </a:extLst>
          </p:cNvPr>
          <p:cNvSpPr txBox="1">
            <a:spLocks/>
          </p:cNvSpPr>
          <p:nvPr/>
        </p:nvSpPr>
        <p:spPr>
          <a:xfrm>
            <a:off x="1326070" y="1899171"/>
            <a:ext cx="6674933" cy="230872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5" dirty="0">
                <a:solidFill>
                  <a:schemeClr val="bg1"/>
                </a:solidFill>
                <a:latin typeface="+mn-lt"/>
              </a:rPr>
              <a:t> </a:t>
            </a:r>
            <a:endParaRPr lang="en-US" sz="112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C87D90-C719-8C4B-A632-3E586D8BF7F1}"/>
              </a:ext>
            </a:extLst>
          </p:cNvPr>
          <p:cNvSpPr txBox="1"/>
          <p:nvPr/>
        </p:nvSpPr>
        <p:spPr>
          <a:xfrm>
            <a:off x="5334000" y="6096000"/>
            <a:ext cx="36195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Source: UO Finance &amp; Administration, September 2023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599BEC-39C2-B743-9EC0-54CBA44FA3C0}"/>
              </a:ext>
            </a:extLst>
          </p:cNvPr>
          <p:cNvSpPr txBox="1">
            <a:spLocks/>
          </p:cNvSpPr>
          <p:nvPr/>
        </p:nvSpPr>
        <p:spPr bwMode="auto">
          <a:xfrm>
            <a:off x="320134" y="152400"/>
            <a:ext cx="8686800" cy="62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Revenue Impact of Loss of International Students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196340"/>
            <a:ext cx="8694420" cy="9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0" y="304800"/>
          <a:ext cx="91440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B0A13-F78F-9CB6-2475-4283F276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AAU Resident">
            <a:extLst>
              <a:ext uri="{FF2B5EF4-FFF2-40B4-BE49-F238E27FC236}">
                <a16:creationId xmlns:a16="http://schemas.microsoft.com/office/drawing/2014/main" id="{2B197C64-6EF9-4383-9671-B68E779B0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" y="304800"/>
            <a:ext cx="8940094" cy="6324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8F5A0-0BFA-D98C-FBAB-7045A3AC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3FF-E2C4-2957-B9C1-4B93AD178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For details, message dsharp@uoregon.edu" title="State appropriations per resident student among the Big 10 Publics (2022)">
            <a:extLst>
              <a:ext uri="{FF2B5EF4-FFF2-40B4-BE49-F238E27FC236}">
                <a16:creationId xmlns:a16="http://schemas.microsoft.com/office/drawing/2014/main" id="{78E98C0D-61AD-81CB-856C-D4FB5FF573EC}"/>
              </a:ext>
            </a:extLst>
          </p:cNvPr>
          <p:cNvGrpSpPr/>
          <p:nvPr/>
        </p:nvGrpSpPr>
        <p:grpSpPr>
          <a:xfrm>
            <a:off x="76201" y="190500"/>
            <a:ext cx="8763000" cy="6199317"/>
            <a:chOff x="76201" y="190500"/>
            <a:chExt cx="8763000" cy="6199317"/>
          </a:xfrm>
        </p:grpSpPr>
        <p:pic>
          <p:nvPicPr>
            <p:cNvPr id="10" name="slide10" descr="AAU SA B10">
              <a:extLst>
                <a:ext uri="{FF2B5EF4-FFF2-40B4-BE49-F238E27FC236}">
                  <a16:creationId xmlns:a16="http://schemas.microsoft.com/office/drawing/2014/main" id="{D558C5F4-7054-491A-9418-432024110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1" y="190500"/>
              <a:ext cx="8763000" cy="619931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2FA70E-1FB0-DAFC-32AA-C1D000A32DD9}"/>
                </a:ext>
              </a:extLst>
            </p:cNvPr>
            <p:cNvSpPr/>
            <p:nvPr/>
          </p:nvSpPr>
          <p:spPr>
            <a:xfrm>
              <a:off x="5410200" y="304800"/>
              <a:ext cx="3048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C2154BE-17E8-0C89-349C-76E606063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685800"/>
              <a:ext cx="4953000" cy="301796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489E0-34D8-206C-DB42-FB1F6DE2C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3" descr="AAU Nonresident">
            <a:extLst>
              <a:ext uri="{FF2B5EF4-FFF2-40B4-BE49-F238E27FC236}">
                <a16:creationId xmlns:a16="http://schemas.microsoft.com/office/drawing/2014/main" id="{1DA3BF48-88B8-CB5F-D586-640B2314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" y="228600"/>
            <a:ext cx="8940094" cy="6324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98AA48-1F8D-9CD7-0615-19D7C622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5B35-58E4-31B9-9501-7B0DE8B80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AAU State Appr">
            <a:extLst>
              <a:ext uri="{FF2B5EF4-FFF2-40B4-BE49-F238E27FC236}">
                <a16:creationId xmlns:a16="http://schemas.microsoft.com/office/drawing/2014/main" id="{31409CF3-549E-6A39-85FE-5C9BE8884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" y="304800"/>
            <a:ext cx="9101662" cy="64389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6A616-EDEE-F172-EA79-3E1D97CB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9C805-8707-D20F-49A2-9286E6ED4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AAU Funding">
            <a:extLst>
              <a:ext uri="{FF2B5EF4-FFF2-40B4-BE49-F238E27FC236}">
                <a16:creationId xmlns:a16="http://schemas.microsoft.com/office/drawing/2014/main" id="{D717B121-C6EC-EA46-A95A-191EDD060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599"/>
            <a:ext cx="8915400" cy="63071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A5A4C4-85B1-4EDA-BDB1-85489D781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7962900" cy="2948781"/>
          </a:xfrm>
        </p:spPr>
        <p:txBody>
          <a:bodyPr/>
          <a:lstStyle/>
          <a:p>
            <a:pPr lvl="2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FY2017 </a:t>
            </a:r>
          </a:p>
          <a:p>
            <a:pPr lvl="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Administrative Cuts - $3.0M</a:t>
            </a:r>
          </a:p>
          <a:p>
            <a:pPr lvl="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CAS Cost Cut - $3.3M</a:t>
            </a:r>
          </a:p>
          <a:p>
            <a:pPr marL="1371600" lvl="3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FY2018 </a:t>
            </a:r>
          </a:p>
          <a:p>
            <a:pPr lvl="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Presidential Directed Cuts- $4.5M</a:t>
            </a:r>
          </a:p>
          <a:p>
            <a:pPr marL="1371600" lvl="3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FY2019:  </a:t>
            </a:r>
          </a:p>
          <a:p>
            <a:pPr lvl="3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Administrative and Academic Cuts:  $11.6 million</a:t>
            </a:r>
          </a:p>
          <a:p>
            <a:pPr lvl="3">
              <a:spcBef>
                <a:spcPts val="0"/>
              </a:spcBef>
            </a:pPr>
            <a:endParaRPr lang="en-US" sz="2800" dirty="0">
              <a:latin typeface="Calibri" panose="020F0502020204030204" pitchFamily="34" charset="0"/>
            </a:endParaRPr>
          </a:p>
          <a:p>
            <a:pPr lvl="2"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</a:rPr>
              <a:t>Three-year total:    $22.4 million per year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800" y="0"/>
            <a:ext cx="86106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00"/>
                </a:solidFill>
                <a:latin typeface="Arial" charset="0"/>
              </a:defRPr>
            </a:lvl9pPr>
          </a:lstStyle>
          <a:p>
            <a:pPr algn="l"/>
            <a:r>
              <a:rPr lang="en-US" sz="3600" kern="0" dirty="0">
                <a:latin typeface="Calibri" panose="020F0502020204030204" pitchFamily="34" charset="0"/>
                <a:cs typeface="Arial" panose="020B0604020202020204" pitchFamily="34" charset="0"/>
              </a:rPr>
              <a:t>Cost Cutting</a:t>
            </a:r>
            <a:endParaRPr lang="en-US" sz="3600" kern="0" dirty="0">
              <a:solidFill>
                <a:srgbClr val="FF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64D0DA-8C2A-68EB-2BB4-16F76DE4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Faculty">
            <a:extLst>
              <a:ext uri="{FF2B5EF4-FFF2-40B4-BE49-F238E27FC236}">
                <a16:creationId xmlns:a16="http://schemas.microsoft.com/office/drawing/2014/main" id="{219E514F-1701-4735-B094-549BFDFC5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" y="457200"/>
            <a:ext cx="8940094" cy="6324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5F68EF-AEAA-8D0B-338F-997204E88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Staff">
            <a:extLst>
              <a:ext uri="{FF2B5EF4-FFF2-40B4-BE49-F238E27FC236}">
                <a16:creationId xmlns:a16="http://schemas.microsoft.com/office/drawing/2014/main" id="{D8CE203D-3E7B-40F2-83D2-EEEF5F83A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88" y="228600"/>
            <a:ext cx="8724670" cy="61722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D4AD61-18BC-7A15-CED1-B4A94830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F0ECA-ED97-2D23-4E76-9DD613C29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79B5E626-2C10-80FC-A18F-0F5742CD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4339" name="Content Placeholder 4">
            <a:extLst>
              <a:ext uri="{FF2B5EF4-FFF2-40B4-BE49-F238E27FC236}">
                <a16:creationId xmlns:a16="http://schemas.microsoft.com/office/drawing/2014/main" id="{30DECA01-D58A-61B6-79C0-4A5DC4003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8800"/>
            <a:ext cx="8305800" cy="32004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Historical &amp; Comparative Data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UO Budget Structure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Key Sources of University Funding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Cost Drivers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E&amp;G Fund Challenges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anose="020B0604020202020204" pitchFamily="34" charset="0"/>
              </a:rPr>
              <a:t>  FY24 and Beyond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2" name="Right Arrow 3">
            <a:extLst>
              <a:ext uri="{FF2B5EF4-FFF2-40B4-BE49-F238E27FC236}">
                <a16:creationId xmlns:a16="http://schemas.microsoft.com/office/drawing/2014/main" id="{F731B00E-F2F6-8490-753F-41E8AFCBDC10}"/>
              </a:ext>
            </a:extLst>
          </p:cNvPr>
          <p:cNvSpPr/>
          <p:nvPr/>
        </p:nvSpPr>
        <p:spPr>
          <a:xfrm>
            <a:off x="457200" y="4665452"/>
            <a:ext cx="4572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DCC30E-7506-7FEE-22CE-50E46CB7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6B8B35-55E4-E5DB-85B5-9A758762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42" y="428867"/>
            <a:ext cx="8797458" cy="59719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EA10FA-1BD6-D4DB-D5E8-6400BCFC4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A5634-4300-923F-1F4C-0BF9FE715F61}"/>
              </a:ext>
            </a:extLst>
          </p:cNvPr>
          <p:cNvSpPr/>
          <p:nvPr/>
        </p:nvSpPr>
        <p:spPr>
          <a:xfrm>
            <a:off x="6781800" y="1143000"/>
            <a:ext cx="1143000" cy="5334000"/>
          </a:xfrm>
          <a:prstGeom prst="rect">
            <a:avLst/>
          </a:prstGeom>
          <a:noFill/>
          <a:ln>
            <a:solidFill>
              <a:srgbClr val="0078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629F68-3775-69FA-1C18-720D67C4E4AD}"/>
              </a:ext>
            </a:extLst>
          </p:cNvPr>
          <p:cNvSpPr txBox="1"/>
          <p:nvPr/>
        </p:nvSpPr>
        <p:spPr>
          <a:xfrm>
            <a:off x="8686800" y="6400800"/>
            <a:ext cx="1059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9CFA6B9-FB70-4F96-A900-AFFE0473BD8F}" type="slidenum">
              <a:rPr lang="en-US" smtClean="0">
                <a:latin typeface="+mn-lt"/>
              </a:rPr>
              <a:pPr/>
              <a:t>47</a:t>
            </a:fld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28601" y="762000"/>
            <a:ext cx="8610600" cy="5715000"/>
          </a:xfrm>
        </p:spPr>
        <p:txBody>
          <a:bodyPr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  UO is currently in a strong financial position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During the pandemic, E&amp;G fund balances grew due to one-time Federal HEERF funds and substantial salary savings due to low staffing levels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While enrollment dropped in Fall of 2020, it has since rebounded 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However, the long-term projections reveal a more challenging financial situation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Hiring rebounded in the second half of FY23 – good news operationally, but eliminates pandemic salary savings 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Fall 2023 &amp; Fall 2024 enrollment environment proved challenging; national student demographic changes and increased recruiting competition will impact enrollment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cs typeface="Arial" panose="020B0604020202020204" pitchFamily="34" charset="0"/>
              </a:rPr>
              <a:t>After FY25, long term projections show expenses growing at a faster rate than revenue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22191" y="-198439"/>
            <a:ext cx="8610600" cy="111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FY25 and Beyond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55364" y="685800"/>
            <a:ext cx="867742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87F1F-AE78-DDCA-6298-EFEB546C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b="1" kern="0" dirty="0">
                <a:solidFill>
                  <a:srgbClr val="003300"/>
                </a:solidFill>
                <a:latin typeface="+mn-lt"/>
                <a:cs typeface="Arial" panose="020B0604020202020204" pitchFamily="34" charset="0"/>
              </a:rPr>
              <a:t>E&amp;G Fund Balance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5672015"/>
              </p:ext>
            </p:extLst>
          </p:nvPr>
        </p:nvGraphicFramePr>
        <p:xfrm>
          <a:off x="152397" y="835826"/>
          <a:ext cx="8839203" cy="26693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5376">
                  <a:extLst>
                    <a:ext uri="{9D8B030D-6E8A-4147-A177-3AD203B41FA5}">
                      <a16:colId xmlns:a16="http://schemas.microsoft.com/office/drawing/2014/main" val="3695909702"/>
                    </a:ext>
                  </a:extLst>
                </a:gridCol>
                <a:gridCol w="980119">
                  <a:extLst>
                    <a:ext uri="{9D8B030D-6E8A-4147-A177-3AD203B41FA5}">
                      <a16:colId xmlns:a16="http://schemas.microsoft.com/office/drawing/2014/main" val="3628622364"/>
                    </a:ext>
                  </a:extLst>
                </a:gridCol>
                <a:gridCol w="898436">
                  <a:extLst>
                    <a:ext uri="{9D8B030D-6E8A-4147-A177-3AD203B41FA5}">
                      <a16:colId xmlns:a16="http://schemas.microsoft.com/office/drawing/2014/main" val="2951169523"/>
                    </a:ext>
                  </a:extLst>
                </a:gridCol>
                <a:gridCol w="1089020">
                  <a:extLst>
                    <a:ext uri="{9D8B030D-6E8A-4147-A177-3AD203B41FA5}">
                      <a16:colId xmlns:a16="http://schemas.microsoft.com/office/drawing/2014/main" val="250922952"/>
                    </a:ext>
                  </a:extLst>
                </a:gridCol>
                <a:gridCol w="1133934">
                  <a:extLst>
                    <a:ext uri="{9D8B030D-6E8A-4147-A177-3AD203B41FA5}">
                      <a16:colId xmlns:a16="http://schemas.microsoft.com/office/drawing/2014/main" val="3668365473"/>
                    </a:ext>
                  </a:extLst>
                </a:gridCol>
                <a:gridCol w="1044106">
                  <a:extLst>
                    <a:ext uri="{9D8B030D-6E8A-4147-A177-3AD203B41FA5}">
                      <a16:colId xmlns:a16="http://schemas.microsoft.com/office/drawing/2014/main" val="1363216429"/>
                    </a:ext>
                  </a:extLst>
                </a:gridCol>
                <a:gridCol w="1044106">
                  <a:extLst>
                    <a:ext uri="{9D8B030D-6E8A-4147-A177-3AD203B41FA5}">
                      <a16:colId xmlns:a16="http://schemas.microsoft.com/office/drawing/2014/main" val="2355377694"/>
                    </a:ext>
                  </a:extLst>
                </a:gridCol>
                <a:gridCol w="1044106">
                  <a:extLst>
                    <a:ext uri="{9D8B030D-6E8A-4147-A177-3AD203B41FA5}">
                      <a16:colId xmlns:a16="http://schemas.microsoft.com/office/drawing/2014/main" val="1414055699"/>
                    </a:ext>
                  </a:extLst>
                </a:gridCol>
              </a:tblGrid>
              <a:tr h="43682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FY2024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572365"/>
                  </a:ext>
                </a:extLst>
              </a:tr>
              <a:tr h="6796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Total Expenses</a:t>
                      </a:r>
                    </a:p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including </a:t>
                      </a:r>
                      <a:r>
                        <a:rPr lang="en-US" sz="1600" dirty="0" err="1">
                          <a:latin typeface="+mn-lt"/>
                        </a:rPr>
                        <a:t>CapEx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$520.0M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$544.0M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$552.6M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$524.1M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564.5M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$597.6M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$650.0M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5066365"/>
                  </a:ext>
                </a:extLst>
              </a:tr>
              <a:tr h="3841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Weekly </a:t>
                      </a:r>
                      <a:r>
                        <a:rPr lang="en-US" sz="1600" dirty="0" err="1">
                          <a:latin typeface="+mn-lt"/>
                        </a:rPr>
                        <a:t>OpEx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10.5M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$10.6M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$10.1M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$10.9M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$11.5M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$12.5M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78075971"/>
                  </a:ext>
                </a:extLst>
              </a:tr>
              <a:tr h="6796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End of Year Fund Balance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$80.0M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$65.4M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$56.7M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$65.3M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$93.3M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$114.3M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$118.4M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4427436"/>
                  </a:ext>
                </a:extLst>
              </a:tr>
              <a:tr h="48906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Weeks of </a:t>
                      </a:r>
                      <a:r>
                        <a:rPr lang="en-US" sz="1600" b="1" dirty="0" err="1">
                          <a:latin typeface="+mn-lt"/>
                        </a:rPr>
                        <a:t>OpEx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8.0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6.3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8.6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9.5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9016630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52397" y="3531478"/>
          <a:ext cx="8991605" cy="3297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40B76-1461-852D-AD88-C87256A31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2133600" cy="365125"/>
          </a:xfrm>
        </p:spPr>
        <p:txBody>
          <a:bodyPr/>
          <a:lstStyle/>
          <a:p>
            <a:pPr>
              <a:defRPr/>
            </a:pPr>
            <a:fld id="{4F15B88F-9F0D-42A1-B079-B0F229B6E46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2AEB6-9031-FDFA-2F7C-3A66AC6CF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For details, message dsharp@uoregon.edu" title="State appropriations per resident student and resident tuition and fees among the Big 10 Publics (FY2022)">
            <a:extLst>
              <a:ext uri="{FF2B5EF4-FFF2-40B4-BE49-F238E27FC236}">
                <a16:creationId xmlns:a16="http://schemas.microsoft.com/office/drawing/2014/main" id="{4795D10E-1411-1D05-2DDF-2BF913B1A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8991600" cy="63610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AD13-90A7-C5FB-3AD4-84E377F6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16CA5-A950-5A50-F13B-3BC261F10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For details, message dsharp@uoregon.edu" title="State Appropriations per resident student and resident tuition and fees among AAU Publics (FY2022)">
            <a:extLst>
              <a:ext uri="{FF2B5EF4-FFF2-40B4-BE49-F238E27FC236}">
                <a16:creationId xmlns:a16="http://schemas.microsoft.com/office/drawing/2014/main" id="{D9D0F0F5-94B7-E1C5-7927-1A62E274F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" y="304800"/>
            <a:ext cx="9047806" cy="6400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33C4CF-8223-3400-A956-5B15DB6E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9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55BE1-5EDF-4E70-3741-904D2AEAF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For details, message dsharp@uoregon.edu" title="Scattergraph of state appropriations per resident student and resident tuition and fees amng Big 10 Publics (FY2022)">
            <a:extLst>
              <a:ext uri="{FF2B5EF4-FFF2-40B4-BE49-F238E27FC236}">
                <a16:creationId xmlns:a16="http://schemas.microsoft.com/office/drawing/2014/main" id="{4CEEC657-54E4-E6C3-8DC4-405386A96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2382" cy="6248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38B2AC-1451-792F-7B2C-52170718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For details, message dsharp@uoregon.edu" title="Undergraduate tuition and mandatory fee history">
            <a:extLst>
              <a:ext uri="{FF2B5EF4-FFF2-40B4-BE49-F238E27FC236}">
                <a16:creationId xmlns:a16="http://schemas.microsoft.com/office/drawing/2014/main" id="{E35CEEB7-A4D7-4A84-BBBF-A559A7810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" y="304800"/>
            <a:ext cx="8616958" cy="6096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D74F3-7127-03A0-E537-318DACBA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854D70-63CF-2634-A094-2B38ECA4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65DA0-CADD-4A81-BFE5-A527DFACE9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slide2" descr="For details, message dsharp@uoregon.edu" title="Cost of Attendance for the 2024-25 Academic Year among Big 10 Publics">
            <a:extLst>
              <a:ext uri="{FF2B5EF4-FFF2-40B4-BE49-F238E27FC236}">
                <a16:creationId xmlns:a16="http://schemas.microsoft.com/office/drawing/2014/main" id="{32A19531-DFCA-4684-8D40-E0A35E391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" y="152400"/>
            <a:ext cx="915551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16549</TotalTime>
  <Words>1739</Words>
  <Application>Microsoft Office PowerPoint</Application>
  <PresentationFormat>On-screen Show (4:3)</PresentationFormat>
  <Paragraphs>502</Paragraphs>
  <Slides>49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Minion Pro</vt:lpstr>
      <vt:lpstr>Wingdings</vt:lpstr>
      <vt:lpstr>Office Theme</vt:lpstr>
      <vt:lpstr>University of Oregon Financial Briefing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UO Budget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University Resources FY2024  Major Revenue Streams  (E&amp;G Fund – Net of Remissions)</vt:lpstr>
      <vt:lpstr>PowerPoint Presentation</vt:lpstr>
      <vt:lpstr>Agenda</vt:lpstr>
      <vt:lpstr>UO Budget Structure</vt:lpstr>
      <vt:lpstr>PowerPoint Presentation</vt:lpstr>
      <vt:lpstr>PowerPoint Presentation</vt:lpstr>
      <vt:lpstr>PowerPoint Presentation</vt:lpstr>
      <vt:lpstr>Agenda</vt:lpstr>
      <vt:lpstr>E&amp;G Fund Context</vt:lpstr>
      <vt:lpstr>PowerPoint Presentation</vt:lpstr>
      <vt:lpstr>PowerPoint Presentation</vt:lpstr>
      <vt:lpstr>PowerPoint Presentation</vt:lpstr>
      <vt:lpstr>E&amp;G Fund Challenge #1 – PERS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PowerPoint Presentation</vt:lpstr>
      <vt:lpstr>PowerPoint Presentation</vt:lpstr>
      <vt:lpstr>E&amp;G Fund Balance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jsweeney</dc:creator>
  <cp:lastModifiedBy>Author</cp:lastModifiedBy>
  <cp:revision>295</cp:revision>
  <cp:lastPrinted>2024-10-14T17:02:07Z</cp:lastPrinted>
  <dcterms:created xsi:type="dcterms:W3CDTF">2009-04-17T18:52:26Z</dcterms:created>
  <dcterms:modified xsi:type="dcterms:W3CDTF">2024-10-14T23:49:11Z</dcterms:modified>
</cp:coreProperties>
</file>