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61" r:id="rId2"/>
    <p:sldId id="363" r:id="rId3"/>
    <p:sldId id="364" r:id="rId4"/>
    <p:sldId id="365" r:id="rId5"/>
    <p:sldId id="391" r:id="rId6"/>
    <p:sldId id="366" r:id="rId7"/>
    <p:sldId id="367" r:id="rId8"/>
    <p:sldId id="397" r:id="rId9"/>
    <p:sldId id="369" r:id="rId10"/>
    <p:sldId id="396" r:id="rId11"/>
    <p:sldId id="370" r:id="rId12"/>
    <p:sldId id="372" r:id="rId13"/>
    <p:sldId id="374" r:id="rId14"/>
    <p:sldId id="393" r:id="rId15"/>
    <p:sldId id="380" r:id="rId16"/>
    <p:sldId id="392" r:id="rId17"/>
    <p:sldId id="398" r:id="rId18"/>
    <p:sldId id="394" r:id="rId19"/>
    <p:sldId id="395" r:id="rId20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41645C-2623-7AD6-59BD-11CF1A2AC567}" name="Brian Fox" initials="BF" userId="S::bfox10@uoregon.edu::10a81aaa-53e6-40b5-a421-39c8e40820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007434"/>
    <a:srgbClr val="0099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133EB5-F2A6-47E8-925D-19224CD3F41B}" v="24" dt="2024-10-28T02:21:15.4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53" autoAdjust="0"/>
    <p:restoredTop sz="71289" autoAdjust="0"/>
  </p:normalViewPr>
  <p:slideViewPr>
    <p:cSldViewPr>
      <p:cViewPr varScale="1">
        <p:scale>
          <a:sx n="46" d="100"/>
          <a:sy n="46" d="100"/>
        </p:scale>
        <p:origin x="78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34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notesViewPr>
    <p:cSldViewPr>
      <p:cViewPr varScale="1">
        <p:scale>
          <a:sx n="67" d="100"/>
          <a:sy n="67" d="100"/>
        </p:scale>
        <p:origin x="-1938" y="-114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5760"/>
          </a:xfrm>
          <a:prstGeom prst="rect">
            <a:avLst/>
          </a:prstGeom>
        </p:spPr>
        <p:txBody>
          <a:bodyPr vert="horz" lIns="95194" tIns="47598" rIns="95194" bIns="475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1"/>
            <a:ext cx="4160520" cy="365760"/>
          </a:xfrm>
          <a:prstGeom prst="rect">
            <a:avLst/>
          </a:prstGeom>
        </p:spPr>
        <p:txBody>
          <a:bodyPr vert="horz" lIns="95194" tIns="47598" rIns="95194" bIns="47598" rtlCol="0"/>
          <a:lstStyle>
            <a:lvl1pPr algn="r">
              <a:defRPr sz="1200"/>
            </a:lvl1pPr>
          </a:lstStyle>
          <a:p>
            <a:fld id="{669F5634-B0B2-4192-9107-3AA496FF89F8}" type="datetimeFigureOut">
              <a:rPr lang="en-US" smtClean="0"/>
              <a:pPr/>
              <a:t>10/28/2024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0" cy="365760"/>
          </a:xfrm>
          <a:prstGeom prst="rect">
            <a:avLst/>
          </a:prstGeom>
        </p:spPr>
        <p:txBody>
          <a:bodyPr vert="horz" lIns="95194" tIns="47598" rIns="95194" bIns="475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2"/>
            <a:ext cx="4160520" cy="365760"/>
          </a:xfrm>
          <a:prstGeom prst="rect">
            <a:avLst/>
          </a:prstGeom>
        </p:spPr>
        <p:txBody>
          <a:bodyPr vert="horz" lIns="95194" tIns="47598" rIns="95194" bIns="47598" rtlCol="0" anchor="b"/>
          <a:lstStyle>
            <a:lvl1pPr algn="r">
              <a:defRPr sz="12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94" tIns="47598" rIns="95194" bIns="47598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458" y="1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94" tIns="47598" rIns="95194" bIns="4759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7688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120" y="3474721"/>
            <a:ext cx="768096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94" tIns="47598" rIns="95194" bIns="475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172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94" tIns="47598" rIns="95194" bIns="47598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458" y="6948172"/>
            <a:ext cx="4160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94" tIns="47598" rIns="95194" bIns="4759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80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11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61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3BEC1-738F-3486-6184-99645033B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0445F2-69D6-0030-CFA7-3BDAB1EC32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85F3EA-BF29-D9AB-0B86-6A0733025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19EAA-7801-2756-E6EA-83F20E6FC7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9E46E-8AB1-4E90-60F0-F13AF55D1DCE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096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143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2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31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65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39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74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RAM: Resource Allocation Model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90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42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1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72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28600"/>
            <a:ext cx="215265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30555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228600"/>
            <a:ext cx="8610600" cy="5897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899E-5337-4D3D-A914-C14634408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34150"/>
            <a:ext cx="2314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Public University Support Fund (PUSF) Briefing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248400" cy="1752600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October 28, 2024</a:t>
            </a:r>
          </a:p>
          <a:p>
            <a:pPr marL="0" indent="0" algn="ctr">
              <a:buNone/>
            </a:pP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Tuition and Fee Advisory Board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-7620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ln>
            <a:noFill/>
          </a:ln>
        </p:spPr>
        <p:txBody>
          <a:bodyPr>
            <a:noAutofit/>
          </a:bodyPr>
          <a:lstStyle/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Initiated in 2016, building off </a:t>
            </a:r>
            <a:r>
              <a:rPr lang="en-US" sz="2000" dirty="0">
                <a:latin typeface="Arial"/>
              </a:rPr>
              <a:t>the </a:t>
            </a: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former university system Resource Allocation Model (RAM</a:t>
            </a:r>
            <a:r>
              <a:rPr lang="en-US" sz="2000" dirty="0">
                <a:latin typeface="Arial"/>
              </a:rPr>
              <a:t>)</a:t>
            </a: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, expanding Outcomes funding incrementally from a relatively small percentage to 60% of formula driven funding.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First five-year review began in Fall 2019 and extended to Spring 2021. Changes were implemented in FY23.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Major revisions: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Elimination of programmatic line-item funding in Mission Differential Support; funding allocated based on four areas that are broadly representative of the universities’ missions; base funding, regional access, research support and public service. Capped MD at 16.6% of overall PUSF funding.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Cost weights updated using data from several state systems; graduate education explicitly underweighted vs undergraduate education.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Technical issues were fixed; double degrees, weighting of area of study (STEM and health care) bonuses, transfer weighting.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Additional weighting provided for degrees granted to community college transfers, and inter-university transfers were discounted.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Technical and structural corrections in model worksheet continue through FY2024 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endParaRPr lang="en-US" sz="2000" kern="0" dirty="0">
              <a:solidFill>
                <a:srgbClr val="003300"/>
              </a:solidFill>
              <a:latin typeface="Arial"/>
              <a:cs typeface="+mn-cs"/>
            </a:endParaRP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Autofit/>
          </a:bodyPr>
          <a:lstStyle/>
          <a:p>
            <a:r>
              <a:rPr lang="en-US" sz="3600" dirty="0"/>
              <a:t>SSCM Background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04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802289"/>
              </p:ext>
            </p:extLst>
          </p:nvPr>
        </p:nvGraphicFramePr>
        <p:xfrm>
          <a:off x="304800" y="1676400"/>
          <a:ext cx="8557258" cy="429633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63753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533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3966784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Activity Based Funding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 Funding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$83.5M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$246.4M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8328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&amp; O Funding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$144.5M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$83.8M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$410.6M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103065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Activity &amp;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Outcomes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Based Funding Per Resident Student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$6,998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$8,927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$8,059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$9,072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$6,484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$6,552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$7,189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$7,817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</a:tbl>
          </a:graphicData>
        </a:graphic>
      </p:graphicFrame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175715" y="228600"/>
            <a:ext cx="8792570" cy="1143000"/>
          </a:xfrm>
        </p:spPr>
        <p:txBody>
          <a:bodyPr>
            <a:noAutofit/>
          </a:bodyPr>
          <a:lstStyle/>
          <a:p>
            <a:r>
              <a:rPr lang="en-US" sz="3600" dirty="0"/>
              <a:t>Activity and Outcomes Based Funding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12838"/>
          </a:xfrm>
        </p:spPr>
        <p:txBody>
          <a:bodyPr>
            <a:normAutofit/>
          </a:bodyPr>
          <a:lstStyle/>
          <a:p>
            <a:r>
              <a:rPr lang="en-US" sz="3600" dirty="0"/>
              <a:t>Mission Differentiation Funding</a:t>
            </a:r>
            <a:br>
              <a:rPr lang="en-US" sz="3600" dirty="0"/>
            </a:br>
            <a:endParaRPr lang="en-US" sz="27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005524"/>
              </p:ext>
            </p:extLst>
          </p:nvPr>
        </p:nvGraphicFramePr>
        <p:xfrm>
          <a:off x="304800" y="979914"/>
          <a:ext cx="8549637" cy="53446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00197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4348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5142950"/>
                  </a:ext>
                </a:extLst>
              </a:tr>
              <a:tr h="65844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Regional Access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$21.6M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Research Support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6626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 Service</a:t>
                      </a:r>
                      <a:endParaRPr lang="en-US" sz="1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1856655"/>
                  </a:ext>
                </a:extLst>
              </a:tr>
              <a:tr h="66261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9880454"/>
                  </a:ext>
                </a:extLst>
              </a:tr>
              <a:tr h="662616"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MD per Fundable Students</a:t>
                      </a:r>
                      <a:endParaRPr lang="en-US" sz="1600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$8,163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$4,606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$4,998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$3,613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$1,501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669649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10600" cy="1112838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Other Direct Legislative &amp; Operating Funds </a:t>
            </a:r>
            <a:r>
              <a:rPr lang="en-US" sz="3600" dirty="0"/>
              <a:t>(Outside of PUSF)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 Programs</a:t>
            </a:r>
            <a:r>
              <a:rPr lang="en-US" sz="2400" dirty="0"/>
              <a:t>: predominantly non-academic programs operated as a part of the public service mission of a university. Can be ongoing or one-time appropriations.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Statewide Public Service Programs (SWPS)</a:t>
            </a:r>
            <a:r>
              <a:rPr lang="en-US" sz="2400" dirty="0"/>
              <a:t>: research, education and economic development activities run by OSU as a part of its land grant mission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Sports Lottery</a:t>
            </a:r>
            <a:r>
              <a:rPr lang="en-US" sz="2400" dirty="0"/>
              <a:t>: funding to augment university athletics and fund graduate scholarships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TRU + PSU Sustainability Funds: </a:t>
            </a:r>
            <a:r>
              <a:rPr lang="en-US" sz="2400" dirty="0"/>
              <a:t>supplementary funding directed to the Technical and Regional Universities and Portland State University to assist them in eliminating structural budget deficits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4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533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State Programs Funding (FY 2024)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294BFE-8ED7-4627-9127-3EA684D21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28626"/>
              </p:ext>
            </p:extLst>
          </p:nvPr>
        </p:nvGraphicFramePr>
        <p:xfrm>
          <a:off x="193433" y="584828"/>
          <a:ext cx="8762999" cy="59419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3221">
                  <a:extLst>
                    <a:ext uri="{9D8B030D-6E8A-4147-A177-3AD203B41FA5}">
                      <a16:colId xmlns:a16="http://schemas.microsoft.com/office/drawing/2014/main" val="1121446394"/>
                    </a:ext>
                  </a:extLst>
                </a:gridCol>
                <a:gridCol w="3031146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15999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173799">
                <a:tc rowSpan="14"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 Technology Sustaining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$8.4M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$3.7M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TallWood Design Institute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Dispute Resolution (UO and 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 Solutions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Fermentation  Science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Signature Research (PSU, UO, 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 Education Research Center (UO)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Ocean Vessels Research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9024190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 Renewable Energy Center (OIT)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0894502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 Research Center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4519164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Institute for Natural Resources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1402362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 Legal Education (UO)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1566131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 Climate Change Research Institute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34472083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Veterinary Diagnostic Lab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1710304"/>
                  </a:ext>
                </a:extLst>
              </a:tr>
              <a:tr h="173799">
                <a:tc rowSpan="16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One-Time</a:t>
                      </a: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Willamette Falls Locks Commission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87193466"/>
                  </a:ext>
                </a:extLst>
              </a:tr>
              <a:tr h="3475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Agricultural Channel Habitat Complexity Study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46017176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Justice Mapping Tool (OSU, 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59383775"/>
                  </a:ext>
                </a:extLst>
              </a:tr>
              <a:tr h="236252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Statewide Water Conference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472283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UO Just Futures Institutute- equitable water access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7560882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Oregon Climate Service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4040366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PSU Project Rebound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15684841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Foundation - AgriStress Helpline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15366035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Wildfire Risk Map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7697413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program hiring students at nonprofits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8102898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program hiring students at nonprofits (EOU)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43057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Chewaucan River Watershed Management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86976650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Chewaucan River Watershed Management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5182146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Juniper Removal Program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58684059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Outdoor Recreation (OSU-C)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78561418"/>
                  </a:ext>
                </a:extLst>
              </a:tr>
              <a:tr h="173799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Carbon Fuel Study (OSU College of Forestry)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$3.0M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$3.0M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1608958"/>
                  </a:ext>
                </a:extLst>
              </a:tr>
              <a:tr h="17577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Total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2674156"/>
                  </a:ext>
                </a:extLst>
              </a:tr>
            </a:tbl>
          </a:graphicData>
        </a:graphic>
      </p:graphicFrame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558E7E6-564C-20CA-3BFB-A6938A21E92B}"/>
              </a:ext>
            </a:extLst>
          </p:cNvPr>
          <p:cNvSpPr txBox="1">
            <a:spLocks/>
          </p:cNvSpPr>
          <p:nvPr/>
        </p:nvSpPr>
        <p:spPr bwMode="auto">
          <a:xfrm>
            <a:off x="2438400" y="6551605"/>
            <a:ext cx="8021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2024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5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Statewide Public Service Programs</a:t>
            </a:r>
            <a:br>
              <a:rPr lang="en-US" sz="3600" dirty="0"/>
            </a:br>
            <a:r>
              <a:rPr lang="en-US" sz="3600" dirty="0"/>
              <a:t>(FY 2024)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Statewide Public Service Programs: </a:t>
            </a:r>
            <a:r>
              <a:rPr lang="en-US" sz="2400" dirty="0"/>
              <a:t>four programs at Oregon State University related to their mission as a land grant university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B1CF49-8598-4A8C-8953-1FDFE3862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75134"/>
              </p:ext>
            </p:extLst>
          </p:nvPr>
        </p:nvGraphicFramePr>
        <p:xfrm>
          <a:off x="1295400" y="2895600"/>
          <a:ext cx="6553200" cy="354138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04329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224887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</a:tblGrid>
              <a:tr h="2838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Funding 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Agricultural Experiment Station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$47.5M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Extension Service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Outdoor School Program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$27.6M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547586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Forest Research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1856655"/>
                  </a:ext>
                </a:extLst>
              </a:tr>
              <a:tr h="54758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9880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274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77337"/>
            <a:ext cx="8610600" cy="1194263"/>
          </a:xfrm>
        </p:spPr>
        <p:txBody>
          <a:bodyPr>
            <a:normAutofit/>
          </a:bodyPr>
          <a:lstStyle/>
          <a:p>
            <a:r>
              <a:rPr lang="en-US" sz="3600" dirty="0"/>
              <a:t>Sports Lottery</a:t>
            </a:r>
            <a:br>
              <a:rPr lang="en-US" sz="3600" dirty="0"/>
            </a:br>
            <a:r>
              <a:rPr lang="en-US" sz="3600" dirty="0"/>
              <a:t>(FY 2024)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803863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Sports Lottery</a:t>
            </a:r>
            <a:r>
              <a:rPr lang="en-US" sz="2400" dirty="0"/>
              <a:t>: funding to augment university athletics and fund graduate scholarships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BE1413-2798-43A0-942A-42A7610A7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657530"/>
              </p:ext>
            </p:extLst>
          </p:nvPr>
        </p:nvGraphicFramePr>
        <p:xfrm>
          <a:off x="457198" y="2843552"/>
          <a:ext cx="8229602" cy="11499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3754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514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433BE-4846-4934-9566-E7AF4DDB3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14D426-1013-E28A-D834-6BFFDAECE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37"/>
            <a:ext cx="8610600" cy="1194263"/>
          </a:xfrm>
        </p:spPr>
        <p:txBody>
          <a:bodyPr>
            <a:normAutofit/>
          </a:bodyPr>
          <a:lstStyle/>
          <a:p>
            <a:r>
              <a:rPr lang="en-US" sz="3600" dirty="0"/>
              <a:t>TRU + PSU Sustainability Funds</a:t>
            </a:r>
            <a:br>
              <a:rPr lang="en-US" sz="3600" dirty="0"/>
            </a:br>
            <a:r>
              <a:rPr lang="en-US" sz="3600" dirty="0"/>
              <a:t>(FY 2024)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05ABD97-FEE4-AC22-9F70-7FC76B174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3863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TRU + PSU Sustainability Funds: </a:t>
            </a:r>
            <a:r>
              <a:rPr lang="en-US" sz="2400" dirty="0"/>
              <a:t>supplementary funding directed to the Technical and Regional Universities and Portland State University to assist them in eliminating structural budget deficits. Total funding over the biennium will be $25M.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B1A2D-8685-0820-EC6D-74823D7B4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98794A1-0455-8269-C68F-DF9CA951A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896354"/>
              </p:ext>
            </p:extLst>
          </p:nvPr>
        </p:nvGraphicFramePr>
        <p:xfrm>
          <a:off x="495299" y="4114800"/>
          <a:ext cx="8229602" cy="11499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3754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161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1283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State Operating Resources (FY 2024)</a:t>
            </a:r>
            <a:br>
              <a:rPr lang="en-US" sz="3600" dirty="0"/>
            </a:br>
            <a:br>
              <a:rPr lang="en-US" sz="1800" dirty="0">
                <a:solidFill>
                  <a:srgbClr val="FF0000"/>
                </a:solidFill>
              </a:rPr>
            </a:b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413378"/>
              </p:ext>
            </p:extLst>
          </p:nvPr>
        </p:nvGraphicFramePr>
        <p:xfrm>
          <a:off x="43130" y="829574"/>
          <a:ext cx="9067798" cy="56949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22252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1056929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58982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Enrollment Based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$83.5M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$246.4M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7826171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SSCM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$92.4M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$489.5M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SWPS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 + PSU Sustainability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88799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$301.3M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$659.1M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State Funding Per Fundable Student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$16,760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$15,056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$16,798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$10,683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$12,532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$11,699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$12,548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687795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52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Questions?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5795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1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/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dirty="0"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dirty="0">
                <a:latin typeface="Arial"/>
                <a:cs typeface="Arial"/>
              </a:rPr>
              <a:t>Detailed Funding Categories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1874520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44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 University Support Fund (PUSF) Overview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021783" cy="5105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i="1" dirty="0"/>
              <a:t>The PUSF is the state’s primary direct funding contribution for university operations and is distributed by the Higher Education Coordinating Commission (HECC) via the Student Success and Completion Model (SSCM).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r>
              <a:rPr lang="en-US" dirty="0"/>
              <a:t>Components of SSCM: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Activity Based Funding: Student Credit Hours (SCH)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Outcomes Based Funding: Degrees &amp; Certificates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Mission Differentiation Funding: Supports Institutional Mission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0" indent="0">
              <a:buNone/>
            </a:pPr>
            <a:r>
              <a:rPr lang="en-US" dirty="0"/>
              <a:t>Direct Legislative &amp; Operating Funding: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State Programs: predominantly non-academic programs operated as a part of the public service mission of a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Statewide Public Service Programs: research, education and economic development activities run by OSU as a part of its land grant mission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Sports Lottery: funding to augment university athletics and fund graduate scholarships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Supplementary funding for the TRUs and PSU to aid in budget realignment efforts as they grapple with lower enrollment.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5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6700" y="182094"/>
            <a:ext cx="8610600" cy="1189506"/>
          </a:xfrm>
        </p:spPr>
        <p:txBody>
          <a:bodyPr>
            <a:normAutofit/>
          </a:bodyPr>
          <a:lstStyle/>
          <a:p>
            <a:r>
              <a:rPr lang="en-US" sz="3600" dirty="0"/>
              <a:t>FY 2024 State Operating Resources</a:t>
            </a:r>
            <a:br>
              <a:rPr lang="en-US" sz="3600" dirty="0"/>
            </a:br>
            <a:r>
              <a:rPr lang="en-US" sz="2000" dirty="0"/>
              <a:t>(in millions of dollars)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646260"/>
              </p:ext>
            </p:extLst>
          </p:nvPr>
        </p:nvGraphicFramePr>
        <p:xfrm>
          <a:off x="419101" y="938082"/>
          <a:ext cx="8305798" cy="558970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18342">
                  <a:extLst>
                    <a:ext uri="{9D8B030D-6E8A-4147-A177-3AD203B41FA5}">
                      <a16:colId xmlns:a16="http://schemas.microsoft.com/office/drawing/2014/main" val="2648750633"/>
                    </a:ext>
                  </a:extLst>
                </a:gridCol>
                <a:gridCol w="1362856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60187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Enrollment Based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60187"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$83.5M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$246.4M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560187"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7826171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PUSF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</a:t>
                      </a:r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SSCM</a:t>
                      </a:r>
                      <a:endParaRPr lang="en-US" sz="1600" b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$92.4M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$489.5M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560187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$121.8M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TRU + PSU Funding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4215768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$301.3M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$659.1M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3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Detailed Funding Categories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2986585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1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Comparative University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72084"/>
              </p:ext>
            </p:extLst>
          </p:nvPr>
        </p:nvGraphicFramePr>
        <p:xfrm>
          <a:off x="146304" y="1297807"/>
          <a:ext cx="8851392" cy="518851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1180015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01407117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9246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1,532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2,395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52,526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7389336"/>
                  </a:ext>
                </a:extLst>
              </a:tr>
              <a:tr h="152400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119598"/>
                  </a:ext>
                </a:extLst>
              </a:tr>
              <a:tr h="794644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 Funding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$23.2M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$27.5M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$92.4M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$489.5M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1706081"/>
                  </a:ext>
                </a:extLst>
              </a:tr>
              <a:tr h="81136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 Funding Per Fundable Student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$15,161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$13,532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$8,874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$9,760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$11,482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$7,224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$10,803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$9,318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29832287"/>
                  </a:ext>
                </a:extLst>
              </a:tr>
              <a:tr h="0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323551"/>
                  </a:ext>
                </a:extLst>
              </a:tr>
              <a:tr h="81051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FY 2024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 Funding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$25.7M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$38.1M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$301.3M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$35.8M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$659.1M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6910556"/>
                  </a:ext>
                </a:extLst>
              </a:tr>
              <a:tr h="105176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 Funding per Fundable Student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$16,760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$15,056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$16,798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$10,683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$12,532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$7,584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$11,699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$12,548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996547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1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Comparative University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320674"/>
              </p:ext>
            </p:extLst>
          </p:nvPr>
        </p:nvGraphicFramePr>
        <p:xfrm>
          <a:off x="152400" y="1371600"/>
          <a:ext cx="8851392" cy="37387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1155192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Tuition Revenue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$469.7M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$175.2M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$1,269.9M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4653712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&amp; Governmental Appropriations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$302.7M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$98.2M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$657.4M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6877452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Revenue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$142.4M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972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E&amp;G Revenue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$914.8M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$2,177.5M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689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 of E&amp;G Funded with State &amp; Governmental Appropriations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8995360"/>
                  </a:ext>
                </a:extLst>
              </a:tr>
              <a:tr h="328644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95153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6029980"/>
            <a:ext cx="65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/>
              <a:t>Sources: </a:t>
            </a:r>
          </a:p>
          <a:p>
            <a:pPr algn="l"/>
            <a:r>
              <a:rPr lang="en-US" sz="1400" dirty="0"/>
              <a:t>Various university FYE Actual BOT Management Reports. WOU Q3 Forecast.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26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Detailed Funding Categories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3630168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1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5211762"/>
          </a:xfrm>
          <a:ln>
            <a:noFill/>
          </a:ln>
        </p:spPr>
        <p:txBody>
          <a:bodyPr>
            <a:noAutofit/>
          </a:bodyPr>
          <a:lstStyle/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“Fundable Students” are resident undergraduate and masters students and all PhD students 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Calculations based on 3-year rolling averages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Credit hours and degrees are cost-weighted based on student level and field of study (weighting revised during 2020-21)</a:t>
            </a:r>
            <a:endParaRPr lang="en-US" sz="15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Mission Support: </a:t>
            </a:r>
          </a:p>
          <a:p>
            <a:pPr lvl="1" indent="-346075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Supports the unique regional, research and public service missions and activities of each university (</a:t>
            </a:r>
            <a:r>
              <a:rPr lang="en-US" sz="1500" kern="0" dirty="0">
                <a:latin typeface="Calibri" panose="020F0502020204030204" pitchFamily="34" charset="0"/>
                <a:cs typeface="Calibri" panose="020F0502020204030204" pitchFamily="34" charset="0"/>
              </a:rPr>
              <a:t>capped at 16.6% of SSCM)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Funding: </a:t>
            </a:r>
          </a:p>
          <a:p>
            <a:pPr lvl="1" indent="-346075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Distributes funding based on student credit hour (SCH) completions of fundable students 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(40% of remainder)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Outcomes Funding: </a:t>
            </a:r>
          </a:p>
          <a:p>
            <a:pPr lvl="1" indent="-3460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Distributes funding based on degree and certificate completions by fundable students (60% of remainder)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Outcomes Funding: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reas of study (STEM, Health and Bilingual Education), 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argeted student populations (underrepresented minority, rural, low-income and veteran), 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Degrees for 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CC transfers incentivized and inter-university transfers discounted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12838"/>
          </a:xfrm>
        </p:spPr>
        <p:txBody>
          <a:bodyPr>
            <a:noAutofit/>
          </a:bodyPr>
          <a:lstStyle/>
          <a:p>
            <a:r>
              <a:rPr lang="en-US" sz="3600" dirty="0"/>
              <a:t>PUSF: Allocated via Student Success &amp; Completion Model (SSCM)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7926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24377</TotalTime>
  <Words>2270</Words>
  <Application>Microsoft Office PowerPoint</Application>
  <PresentationFormat>On-screen Show (4:3)</PresentationFormat>
  <Paragraphs>876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Default Design</vt:lpstr>
      <vt:lpstr>Public University Support Fund (PUSF) Briefing</vt:lpstr>
      <vt:lpstr>Discussion Topics</vt:lpstr>
      <vt:lpstr>Public University Support Fund (PUSF) Overview</vt:lpstr>
      <vt:lpstr>FY 2024 State Operating Resources (in millions of dollars)</vt:lpstr>
      <vt:lpstr>Discussion Topics</vt:lpstr>
      <vt:lpstr>Comparative University Funding</vt:lpstr>
      <vt:lpstr>Comparative University Funding</vt:lpstr>
      <vt:lpstr>Discussion Topics</vt:lpstr>
      <vt:lpstr>PUSF: Allocated via Student Success &amp; Completion Model (SSCM)</vt:lpstr>
      <vt:lpstr>SSCM Background</vt:lpstr>
      <vt:lpstr>Activity and Outcomes Based Funding</vt:lpstr>
      <vt:lpstr>Mission Differentiation Funding </vt:lpstr>
      <vt:lpstr>Other Direct Legislative &amp; Operating Funds (Outside of PUSF)</vt:lpstr>
      <vt:lpstr>State Programs Funding (FY 2024)</vt:lpstr>
      <vt:lpstr>Statewide Public Service Programs (FY 2024)</vt:lpstr>
      <vt:lpstr>Sports Lottery (FY 2024)</vt:lpstr>
      <vt:lpstr>TRU + PSU Sustainability Funds (FY 2024)</vt:lpstr>
      <vt:lpstr>State Operating Resources (FY 2024)  </vt:lpstr>
      <vt:lpstr>Questions?</vt:lpstr>
    </vt:vector>
  </TitlesOfParts>
  <Company>ORSA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Debbie Sharp</cp:lastModifiedBy>
  <cp:revision>1002</cp:revision>
  <cp:lastPrinted>2024-10-28T19:33:46Z</cp:lastPrinted>
  <dcterms:created xsi:type="dcterms:W3CDTF">2006-10-01T23:20:38Z</dcterms:created>
  <dcterms:modified xsi:type="dcterms:W3CDTF">2024-10-28T20:14:18Z</dcterms:modified>
</cp:coreProperties>
</file>