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6" r:id="rId3"/>
    <p:sldId id="288" r:id="rId4"/>
    <p:sldId id="276" r:id="rId5"/>
    <p:sldId id="301" r:id="rId6"/>
    <p:sldId id="295" r:id="rId7"/>
    <p:sldId id="296" r:id="rId8"/>
    <p:sldId id="280" r:id="rId9"/>
    <p:sldId id="279" r:id="rId10"/>
    <p:sldId id="298" r:id="rId11"/>
    <p:sldId id="283" r:id="rId12"/>
    <p:sldId id="284" r:id="rId13"/>
    <p:sldId id="285" r:id="rId14"/>
    <p:sldId id="299" r:id="rId15"/>
    <p:sldId id="30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28ADC-AA10-4764-BB29-05FA4FBAF2D3}">
          <p14:sldIdLst>
            <p14:sldId id="261"/>
            <p14:sldId id="256"/>
            <p14:sldId id="288"/>
            <p14:sldId id="276"/>
            <p14:sldId id="301"/>
            <p14:sldId id="295"/>
            <p14:sldId id="296"/>
          </p14:sldIdLst>
        </p14:section>
        <p14:section name="Untitled Section" id="{C527741D-B0A7-4E24-892D-2ECD012825BF}">
          <p14:sldIdLst>
            <p14:sldId id="280"/>
            <p14:sldId id="279"/>
            <p14:sldId id="298"/>
            <p14:sldId id="283"/>
            <p14:sldId id="284"/>
            <p14:sldId id="285"/>
            <p14:sldId id="299"/>
            <p14:sldId id="300"/>
          </p14:sldIdLst>
        </p14:section>
        <p14:section name="Untitled Section" id="{F3E7D195-0B19-45F0-8A70-E1976BAA5697}">
          <p14:sldIdLst/>
        </p14:section>
        <p14:section name="Untitled Section" id="{80FB90DF-9D69-4CA1-A9C3-0BE96D3C97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2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3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offitt\AppData\Local\Microsoft\Windows\Temporary%20Internet%20Files\Content.Outlook\BENLVC4W\BoardMaterials20131002_Tuition%20Revenu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3676595220118"/>
          <c:y val="0.17305861434198902"/>
          <c:w val="0.73545741713792623"/>
          <c:h val="0.74205409444377823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Sheet1!$A$1:$A$9</c:f>
              <c:strCache>
                <c:ptCount val="9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  <c:pt idx="5">
                  <c:v>FY13</c:v>
                </c:pt>
                <c:pt idx="6">
                  <c:v>FY14</c:v>
                </c:pt>
                <c:pt idx="7">
                  <c:v>FY15</c:v>
                </c:pt>
                <c:pt idx="8">
                  <c:v>FY16</c:v>
                </c:pt>
              </c:strCache>
            </c:strRef>
          </c:cat>
          <c:val>
            <c:numRef>
              <c:f>Sheet1!$B$1:$B$9</c:f>
              <c:numCache>
                <c:formatCode>_("$"* #,##0_);_("$"* \(#,##0\);_("$"* "-"??_);_(@_)</c:formatCode>
                <c:ptCount val="9"/>
                <c:pt idx="0">
                  <c:v>80.099999999999994</c:v>
                </c:pt>
                <c:pt idx="1">
                  <c:v>73.099999999999994</c:v>
                </c:pt>
                <c:pt idx="2">
                  <c:v>66.8</c:v>
                </c:pt>
                <c:pt idx="3">
                  <c:v>66.5</c:v>
                </c:pt>
                <c:pt idx="4">
                  <c:v>43.7</c:v>
                </c:pt>
                <c:pt idx="5">
                  <c:v>46.4</c:v>
                </c:pt>
                <c:pt idx="6">
                  <c:v>49.1</c:v>
                </c:pt>
                <c:pt idx="7">
                  <c:v>55.9</c:v>
                </c:pt>
                <c:pt idx="8">
                  <c:v>64.7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FD1-B16E-9C19ABA8E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6258584"/>
        <c:axId val="206258192"/>
        <c:axId val="206533448"/>
      </c:bar3DChart>
      <c:catAx>
        <c:axId val="20625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8192"/>
        <c:crosses val="autoZero"/>
        <c:auto val="1"/>
        <c:lblAlgn val="ctr"/>
        <c:lblOffset val="100"/>
        <c:noMultiLvlLbl val="0"/>
      </c:catAx>
      <c:valAx>
        <c:axId val="20625819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58584"/>
        <c:crosses val="autoZero"/>
        <c:crossBetween val="between"/>
      </c:valAx>
      <c:serAx>
        <c:axId val="206533448"/>
        <c:scaling>
          <c:orientation val="minMax"/>
        </c:scaling>
        <c:delete val="1"/>
        <c:axPos val="b"/>
        <c:majorTickMark val="out"/>
        <c:minorTickMark val="none"/>
        <c:tickLblPos val="nextTo"/>
        <c:crossAx val="2062581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32-4A8B-9F71-0BBBF76603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32-4A8B-9F71-0BBBF76603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32-4A8B-9F71-0BBBF76603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62.5%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32-4A8B-9F71-0BBBF766036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23.1%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32-4A8B-9F71-0BBBF766036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14.4%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32-4A8B-9F71-0BBBF76603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 of Revenue Types'!$C$2:$C$4</c:f>
              <c:strCache>
                <c:ptCount val="3"/>
                <c:pt idx="0">
                  <c:v>Non-Resident Tuition as % of Total Three Sources</c:v>
                </c:pt>
                <c:pt idx="1">
                  <c:v>Resident Tuition as % of Total Three Sources</c:v>
                </c:pt>
                <c:pt idx="2">
                  <c:v>State Appropriation as % of Total Three Sources</c:v>
                </c:pt>
              </c:strCache>
            </c:strRef>
          </c:cat>
          <c:val>
            <c:numRef>
              <c:f>'Chart of Revenue Types'!$D$2:$D$4</c:f>
              <c:numCache>
                <c:formatCode>0.0%</c:formatCode>
                <c:ptCount val="3"/>
                <c:pt idx="0">
                  <c:v>0.60573808422026842</c:v>
                </c:pt>
                <c:pt idx="1">
                  <c:v>0.26492364645997224</c:v>
                </c:pt>
                <c:pt idx="2">
                  <c:v>0.12933826931975936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42-4EF5-A1F5-75FB11A98CD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E1-48B1-8D75-536864C2024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E1-48B1-8D75-536864C202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E1-48B1-8D75-536864C202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30.0%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E1-48B1-8D75-536864C202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28.8%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E1-48B1-8D75-536864C202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41.2%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E1-48B1-8D75-536864C202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report!$F$5:$H$5</c:f>
              <c:strCache>
                <c:ptCount val="3"/>
                <c:pt idx="0">
                  <c:v>Nonresident Tuition as % of Total Three sources</c:v>
                </c:pt>
                <c:pt idx="1">
                  <c:v>Resident Tuition as % of Total Three sources</c:v>
                </c:pt>
                <c:pt idx="2">
                  <c:v>State Appropriation as % of Total Three sources</c:v>
                </c:pt>
              </c:strCache>
            </c:strRef>
          </c:cat>
          <c:val>
            <c:numRef>
              <c:f>report!$F$6:$H$6</c:f>
              <c:numCache>
                <c:formatCode>0.0%</c:formatCode>
                <c:ptCount val="3"/>
                <c:pt idx="0">
                  <c:v>0.33950150852110572</c:v>
                </c:pt>
                <c:pt idx="1">
                  <c:v>0.32201897203120328</c:v>
                </c:pt>
                <c:pt idx="2">
                  <c:v>0.338479519447691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8-4A14-A1E2-0D7AE3B65D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0.83377</cdr:x>
      <cdr:y>0.56944</cdr:y>
    </cdr:from>
    <cdr:to>
      <cdr:x>1</cdr:x>
      <cdr:y>0.79167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10138" y="23431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0.8541</cdr:x>
      <cdr:y>0.42626</cdr:y>
    </cdr:from>
    <cdr:to>
      <cdr:x>0.98624</cdr:x>
      <cdr:y>0.6202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0264" y="2009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0.85447</cdr:x>
      <cdr:y>0.24852</cdr:y>
    </cdr:from>
    <cdr:to>
      <cdr:x>1</cdr:x>
      <cdr:y>0.70711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317881" y="1790700"/>
          <a:ext cx="1416669" cy="3304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				</a:t>
          </a:r>
        </a:p>
        <a:p xmlns:a="http://schemas.openxmlformats.org/drawingml/2006/main"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Loss 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of over $15 million of annual support per year</a:t>
          </a:r>
        </a:p>
      </cdr:txBody>
    </cdr:sp>
  </cdr:relSizeAnchor>
  <cdr:relSizeAnchor xmlns:cdr="http://schemas.openxmlformats.org/drawingml/2006/chartDrawing">
    <cdr:from>
      <cdr:x>0.81213</cdr:x>
      <cdr:y>0.36155</cdr:y>
    </cdr:from>
    <cdr:to>
      <cdr:x>0.86768</cdr:x>
      <cdr:y>0.45505</cdr:y>
    </cdr:to>
    <cdr:sp macro="" textlink="">
      <cdr:nvSpPr>
        <cdr:cNvPr id="7" name="Right Brace 6"/>
        <cdr:cNvSpPr/>
      </cdr:nvSpPr>
      <cdr:spPr>
        <a:xfrm xmlns:a="http://schemas.openxmlformats.org/drawingml/2006/main">
          <a:off x="7905750" y="2605174"/>
          <a:ext cx="540754" cy="67371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232D2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724763AF-AD85-4BB8-A329-8DF14F0CA59A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DC3214E7-7C21-4E4E-8B1D-E705AE64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B9C15-934A-430C-BEF4-B0E49B3A5DDD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E89E-7B24-443C-BBAB-3D107AB7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04628-F619-46F1-BD3B-E98D7B8B6EC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37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4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7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8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7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74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4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8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090039-806A-4CA0-89CE-32F43C8AEDB8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7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3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4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4013" y="525463"/>
            <a:ext cx="3508375" cy="2630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4674" y="3329941"/>
            <a:ext cx="6669158" cy="3154680"/>
          </a:xfrm>
        </p:spPr>
        <p:txBody>
          <a:bodyPr/>
          <a:lstStyle/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Defining how Sightlines breaks up the areas of project funding necessary to maintain a campus.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DM and CR are what this presentation concentrates on.</a:t>
            </a:r>
          </a:p>
          <a:p>
            <a:pPr marL="172796" indent="-172796">
              <a:buFont typeface="Arial" panose="020B0604020202020204" pitchFamily="34" charset="0"/>
              <a:buChar char="•"/>
            </a:pPr>
            <a:r>
              <a:rPr lang="en-US" dirty="0" smtClean="0"/>
              <a:t>Definitions taken from APPA (Association of Physical Plant Administrators)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9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34B0C-13DB-4824-A332-C5BFC388680D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9436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D5A65DA0-CADD-4A81-BFE5-A527DFAC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E1A0DF-E417-477C-A31B-34EFE77BDC3F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4DD6E-F883-4E63-B07E-1D21765B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A8FD38-325F-427D-BA60-53CAA291BD09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A8DA9-8489-4AEB-B116-ADEB67F81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EB1AE-0031-4A2C-9A42-9D61227A93C3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5B88F-9F0D-42A1-B079-B0F229B6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B258A-7C76-4126-BFF3-9E1ABCF59D6A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BB260-4CB4-43EF-A1E0-C6166309E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C20122-D3C7-4A48-A6D3-86E3ECECA344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732F4-27A1-44B6-A69A-4C2B6D3E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6D8046-3D45-4070-92E2-B16A661BEE15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BDDDBD-73AF-4952-9D94-F38D7F39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9E7729-1ACD-44C9-AC33-A4EA74A3B8B1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45712-8EAF-4AB6-A9A7-628CFA75D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B1F25-FA57-49B5-824F-D036AB1A156F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9D2D6-3845-4298-968F-A9B87D2DA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BA81C-131E-44A5-A495-0DE28F410D8D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8F9856-AF31-4A01-A996-D41B73385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FA4BE-E497-4871-9FC2-A1CE488D0384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79FD-B007-428B-9DE1-AC46720A0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5D7E9-7D0E-4872-926D-E4AEFBBF70A6}" type="datetime1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393825"/>
          </a:xfrm>
        </p:spPr>
        <p:txBody>
          <a:bodyPr tIns="0" bIns="365760"/>
          <a:lstStyle/>
          <a:p>
            <a:pPr eaLnBrk="1" hangingPunct="1"/>
            <a:r>
              <a:rPr lang="en-US" sz="3800" dirty="0" smtClean="0">
                <a:latin typeface="Arial" charset="0"/>
                <a:cs typeface="Arial" charset="0"/>
              </a:rPr>
              <a:t/>
            </a:r>
            <a:br>
              <a:rPr lang="en-US" sz="3800" dirty="0" smtClean="0">
                <a:latin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cs typeface="Arial" charset="0"/>
              </a:rPr>
              <a:t>University of Oregon</a:t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cs typeface="Arial" charset="0"/>
              </a:rPr>
              <a:t>Financial Briefing</a:t>
            </a:r>
            <a:endParaRPr lang="en-US" sz="1050" i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05800" cy="2286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232D23"/>
                </a:solidFill>
                <a:latin typeface="Arial" pitchFamily="34" charset="0"/>
                <a:cs typeface="Arial" pitchFamily="34" charset="0"/>
              </a:rPr>
              <a:t>November 16th, 2016</a:t>
            </a:r>
            <a:endParaRPr lang="en-US" sz="2000" dirty="0" smtClean="0">
              <a:solidFill>
                <a:srgbClr val="232D23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16497"/>
            <a:ext cx="9144000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676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DRAFT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12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– Major E&amp;G Fund Cost Drivers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667139"/>
              </p:ext>
            </p:extLst>
          </p:nvPr>
        </p:nvGraphicFramePr>
        <p:xfrm>
          <a:off x="458273" y="1011257"/>
          <a:ext cx="81534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052">
                  <a:extLst>
                    <a:ext uri="{9D8B030D-6E8A-4147-A177-3AD203B41FA5}">
                      <a16:colId xmlns:a16="http://schemas.microsoft.com/office/drawing/2014/main" xmlns="" val="3781524584"/>
                    </a:ext>
                  </a:extLst>
                </a:gridCol>
                <a:gridCol w="2367548">
                  <a:extLst>
                    <a:ext uri="{9D8B030D-6E8A-4147-A177-3AD203B41FA5}">
                      <a16:colId xmlns:a16="http://schemas.microsoft.com/office/drawing/2014/main" xmlns="" val="17043661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75580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Driver 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</a:t>
                      </a:r>
                      <a:r>
                        <a:rPr lang="en-US" sz="1600" baseline="0" dirty="0" smtClean="0"/>
                        <a:t> Estimates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FY18 Cost Increases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Revised</a:t>
                      </a:r>
                      <a:r>
                        <a:rPr lang="en-US" sz="1600" baseline="0" dirty="0" smtClean="0"/>
                        <a:t> Estimates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FY18 Cost Increases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3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Faculty and Staff Salary and Wages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$10.6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$11.0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38594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GTF Salary and Wages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$800K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5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Medical Costs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$2.2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$1.6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28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$6</a:t>
                      </a:r>
                      <a:r>
                        <a:rPr lang="en-US" sz="1600" baseline="0" dirty="0" smtClean="0">
                          <a:solidFill>
                            <a:srgbClr val="232D23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$7.1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5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70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Strategic Investments (includes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$1 million for new faculty)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28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IT Infrastructure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Investments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$2.75 million?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11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Increase to Minimum Wage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69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Investments in Tenure Track Faculty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955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Total Project Cost Increases*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232D23"/>
                          </a:solidFill>
                        </a:rPr>
                        <a:t>$26.5 million*</a:t>
                      </a:r>
                      <a:endParaRPr lang="en-US" b="1" i="1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232D23"/>
                          </a:solidFill>
                        </a:rPr>
                        <a:t>$25.0</a:t>
                      </a:r>
                      <a:r>
                        <a:rPr lang="en-US" b="1" i="1" baseline="0" dirty="0" smtClean="0">
                          <a:solidFill>
                            <a:srgbClr val="232D23"/>
                          </a:solidFill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rgbClr val="232D23"/>
                          </a:solidFill>
                        </a:rPr>
                        <a:t>million*</a:t>
                      </a:r>
                      <a:endParaRPr lang="en-US" b="1" i="1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9078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273" y="5456931"/>
            <a:ext cx="8472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1400" b="1" i="1" dirty="0" smtClean="0"/>
              <a:t>Does not include, increases to minimum wage, costs related to federal FLSA regulations changes regarding eligibility for overtime pay; further investments in diversity initiatives, or individual school/college/department investments.</a:t>
            </a:r>
            <a:endParaRPr lang="en-US" sz="1400" b="1" i="1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12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FY18 E&amp;G Fund Major Cost Drivers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61363"/>
              </p:ext>
            </p:extLst>
          </p:nvPr>
        </p:nvGraphicFramePr>
        <p:xfrm>
          <a:off x="609600" y="1594689"/>
          <a:ext cx="8001001" cy="39831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Cost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 and Staff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Salary and Wages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$11.0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 collective bargaining agreements.  Officers of Administration</a:t>
                      </a:r>
                      <a:r>
                        <a:rPr lang="en-US" sz="1600" baseline="0" dirty="0" smtClean="0"/>
                        <a:t> salary package assumed to be similar to faculty salary package.  Does not include GTF salary increases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GTF Salary and Wages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$800K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Assumes insurance cost</a:t>
                      </a:r>
                      <a:r>
                        <a:rPr lang="en-US" sz="1600" baseline="0" dirty="0" smtClean="0"/>
                        <a:t> increases only 50% of last year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9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Medical</a:t>
                      </a:r>
                      <a:r>
                        <a:rPr lang="en-US" sz="1600" baseline="0" dirty="0" smtClean="0"/>
                        <a:t> Cost (PEBB)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Assumes average 3.4% increase (Dec. 2016</a:t>
                      </a:r>
                      <a:r>
                        <a:rPr lang="en-US" sz="1600" baseline="0" dirty="0" smtClean="0"/>
                        <a:t> rate) for entire year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12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FY18 E&amp;G Fund Major Cost Drivers (continued)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99374"/>
              </p:ext>
            </p:extLst>
          </p:nvPr>
        </p:nvGraphicFramePr>
        <p:xfrm>
          <a:off x="609600" y="1594689"/>
          <a:ext cx="8001001" cy="42422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Cost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Retirement Costs (PERS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$7.1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Based on</a:t>
                      </a:r>
                      <a:r>
                        <a:rPr lang="en-US" sz="1600" baseline="0" dirty="0" smtClean="0"/>
                        <a:t> recently </a:t>
                      </a:r>
                      <a:r>
                        <a:rPr lang="en-US" sz="1600" baseline="0" dirty="0" err="1" smtClean="0"/>
                        <a:t>releasd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updated PERS information.</a:t>
                      </a:r>
                      <a:r>
                        <a:rPr lang="en-US" sz="1600" baseline="0" dirty="0" smtClean="0"/>
                        <a:t>  Assumes 400K of savings as Tier 1&amp;2 employees retire and are replaced with Tier 3 &amp; 4 employees.  PERS Board projecting additional significant increases to occur in FY20 and FY22.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Institutional Expenses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$1.0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Debt, rent,</a:t>
                      </a:r>
                      <a:r>
                        <a:rPr lang="en-US" sz="1600" baseline="0" dirty="0" smtClean="0"/>
                        <a:t> utilities, insurance and assessments.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9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Strategic Investment Fund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$2.0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</a:t>
                      </a:r>
                      <a:r>
                        <a:rPr lang="en-US" sz="1600" baseline="0" dirty="0" smtClean="0"/>
                        <a:t> million pre-committed to tenure track faculty hires as part of cluster hires.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12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FY18 E&amp;G Fund Major Cost Drivers (continued)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44887"/>
              </p:ext>
            </p:extLst>
          </p:nvPr>
        </p:nvGraphicFramePr>
        <p:xfrm>
          <a:off x="609600" y="1594689"/>
          <a:ext cx="8001001" cy="39831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0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Cost Increase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</a:t>
                      </a:r>
                      <a:r>
                        <a:rPr lang="en-US" sz="1600" baseline="0" dirty="0" smtClean="0"/>
                        <a:t> Infrastructure Investments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Necessary Phase One investments.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to Minimum Wage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minimum wage law implemented.  Mostly</a:t>
                      </a:r>
                      <a:r>
                        <a:rPr lang="en-US" sz="1600" baseline="0" dirty="0" smtClean="0"/>
                        <a:t> affecting student workers at this point.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9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Investments in New Tenure Track Faculty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$1.5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128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– Major E&amp;G Fund Cost Drivers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221174"/>
              </p:ext>
            </p:extLst>
          </p:nvPr>
        </p:nvGraphicFramePr>
        <p:xfrm>
          <a:off x="458272" y="1011257"/>
          <a:ext cx="7771327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211">
                  <a:extLst>
                    <a:ext uri="{9D8B030D-6E8A-4147-A177-3AD203B41FA5}">
                      <a16:colId xmlns:a16="http://schemas.microsoft.com/office/drawing/2014/main" xmlns="" val="3781524584"/>
                    </a:ext>
                  </a:extLst>
                </a:gridCol>
                <a:gridCol w="2968116">
                  <a:extLst>
                    <a:ext uri="{9D8B030D-6E8A-4147-A177-3AD203B41FA5}">
                      <a16:colId xmlns:a16="http://schemas.microsoft.com/office/drawing/2014/main" xmlns="" val="275580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Driver 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Revised</a:t>
                      </a:r>
                      <a:r>
                        <a:rPr lang="en-US" sz="1600" baseline="0" dirty="0" smtClean="0"/>
                        <a:t> Estimates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FY18 Cost Increases</a:t>
                      </a:r>
                      <a:endParaRPr lang="en-US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3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Faculty and Staff Salary and Wages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$11.0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38594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GTF Salary and Wages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$800K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15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Medical Costs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$1.6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28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$7.1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5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70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Strategic Investments (includes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$1 million for new faculty)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$2.0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28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IT Infrastructure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Investments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211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Increase to Minimum Wage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TBD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69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Investments in Tenure Track Faculty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232D23"/>
                          </a:solidFill>
                        </a:rPr>
                        <a:t>$1.5 million</a:t>
                      </a:r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955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Total Project Cost Increases*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232D23"/>
                          </a:solidFill>
                        </a:rPr>
                        <a:t>$25.0</a:t>
                      </a:r>
                      <a:r>
                        <a:rPr lang="en-US" b="1" i="1" baseline="0" dirty="0" smtClean="0">
                          <a:solidFill>
                            <a:srgbClr val="232D23"/>
                          </a:solidFill>
                        </a:rPr>
                        <a:t> </a:t>
                      </a:r>
                      <a:r>
                        <a:rPr lang="en-US" b="1" i="1" dirty="0" smtClean="0">
                          <a:solidFill>
                            <a:srgbClr val="232D23"/>
                          </a:solidFill>
                        </a:rPr>
                        <a:t>million*</a:t>
                      </a:r>
                      <a:endParaRPr lang="en-US" b="1" i="1" dirty="0">
                        <a:solidFill>
                          <a:srgbClr val="232D23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9078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273" y="5456931"/>
            <a:ext cx="84729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1400" b="1" i="1" dirty="0" smtClean="0"/>
              <a:t>Does not include, increases to minimum wage, costs related to federal FLSA regulations changes regarding eligibility for overtime pay; further investments in diversity initiatives, or individual school/college/department investments.</a:t>
            </a:r>
            <a:endParaRPr lang="en-US" sz="1400" b="1" i="1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9067800" cy="51054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33400" y="524585"/>
            <a:ext cx="8229600" cy="7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Service Level Analysis</a:t>
            </a:r>
          </a:p>
          <a:p>
            <a:r>
              <a:rPr lang="en-US" sz="280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Figures Only for Easy Math</a:t>
            </a:r>
            <a:endParaRPr lang="en-US" sz="2800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713219" y="2661593"/>
          <a:ext cx="3718071" cy="291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1447800" y="1749083"/>
            <a:ext cx="3505200" cy="685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3200" b="0" i="0" kern="1200">
                <a:solidFill>
                  <a:srgbClr val="124734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800" b="0" i="0" kern="1200">
                <a:solidFill>
                  <a:srgbClr val="124734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400" b="0" i="0" kern="1200">
                <a:solidFill>
                  <a:srgbClr val="124734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000" b="0" i="0" kern="1200">
                <a:solidFill>
                  <a:srgbClr val="124734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100000"/>
              <a:buFontTx/>
              <a:buBlip>
                <a:blip r:embed="rId4"/>
              </a:buBlip>
              <a:defRPr sz="2000" b="0" i="0" kern="1200">
                <a:solidFill>
                  <a:srgbClr val="124734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FY16 / FY17 - $100 million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95400" y="1565868"/>
            <a:ext cx="3581400" cy="6680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7800" y="1565868"/>
            <a:ext cx="3276600" cy="6680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380999" y="2234863"/>
            <a:ext cx="727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3.0%</a:t>
            </a:r>
          </a:p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CSL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80998" y="4292717"/>
            <a:ext cx="86420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7.9%</a:t>
            </a:r>
          </a:p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8220" y="22098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$49 M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2098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$51M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20980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$50.5M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-1.0%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4249" y="2209800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FY2019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$52.5M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4.0%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0998" y="2362200"/>
            <a:ext cx="685801" cy="83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1000" y="4876800"/>
            <a:ext cx="6858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8220" y="4293122"/>
            <a:ext cx="99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$49 M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1" y="4286494"/>
            <a:ext cx="109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$51M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1" y="4296471"/>
            <a:ext cx="132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$52.9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3.8%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4924" y="4296471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FY2019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$55.1M</a:t>
            </a:r>
          </a:p>
          <a:p>
            <a:r>
              <a:rPr lang="en-US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4.2%</a:t>
            </a: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1598220" y="3952345"/>
            <a:ext cx="3469080" cy="4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FY16 / FY17 - $100 million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295399" y="3733800"/>
            <a:ext cx="3581401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488380" y="3952346"/>
            <a:ext cx="3505200" cy="4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/ FY19 - $108 million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3733800"/>
            <a:ext cx="32766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rgbClr val="232D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7830" y="1760181"/>
            <a:ext cx="310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232D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/ FY19 - $103 million</a:t>
            </a:r>
          </a:p>
        </p:txBody>
      </p:sp>
      <p:sp>
        <p:nvSpPr>
          <p:cNvPr id="30" name="Footer Placeholder 1"/>
          <p:cNvSpPr txBox="1">
            <a:spLocks/>
          </p:cNvSpPr>
          <p:nvPr/>
        </p:nvSpPr>
        <p:spPr>
          <a:xfrm>
            <a:off x="0" y="6383816"/>
            <a:ext cx="9144000" cy="470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232D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Agenda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endParaRPr lang="en-US" sz="1050" i="1" dirty="0" smtClean="0">
              <a:latin typeface="Arial" charset="0"/>
              <a:cs typeface="Arial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1447800" y="2286000"/>
            <a:ext cx="80010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Budget Information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Non-Resident Tuition Dependency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FY15, FY16 and FY17 Budget Issues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FY18 Projected Major Cost Drivers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672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12420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0309" y="304140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5072" y="1299922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1768" y="1286979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0309" y="387960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0309" y="471780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11709" y="1701862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69368" y="1700032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7968" y="303957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7968" y="387777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7968" y="471597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7968" y="5477979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921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State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19672"/>
            <a:ext cx="9144000" cy="36576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052024"/>
              </p:ext>
            </p:extLst>
          </p:nvPr>
        </p:nvGraphicFramePr>
        <p:xfrm>
          <a:off x="-590550" y="-38100"/>
          <a:ext cx="9734550" cy="720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5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" y="0"/>
            <a:ext cx="8607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0248"/>
            <a:ext cx="8046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Resources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FY2016 Major Revenue Streams (E&amp;G Fund)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125" y="2286581"/>
            <a:ext cx="685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State Appropriation          $64.8 million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3038" y="311776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 </a:t>
            </a:r>
            <a:r>
              <a:rPr lang="en-US" sz="2000" i="1" dirty="0"/>
              <a:t> </a:t>
            </a:r>
            <a:r>
              <a:rPr lang="en-US" sz="2000" dirty="0" smtClean="0"/>
              <a:t>Resident Tuition               $104.0 million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3150" y="3999600"/>
            <a:ext cx="685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  	</a:t>
            </a:r>
            <a:r>
              <a:rPr lang="en-US" sz="2000" dirty="0" smtClean="0"/>
              <a:t>Nonresident Tuition 	  $281.1 million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0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99394"/>
            <a:ext cx="84754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Increasing Dependence Upon Nonresident Tuition</a:t>
            </a:r>
            <a:endParaRPr lang="en-US" sz="2800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-1" y="6492875"/>
            <a:ext cx="914400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13219" y="2661593"/>
          <a:ext cx="3718071" cy="291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497575" y="2547737"/>
          <a:ext cx="3749723" cy="302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661" y="1809073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FY2004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Revenue Breakdown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4846" y="181299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FY2016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Revenue Breakdown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835021" y="3135410"/>
            <a:ext cx="1346580" cy="983059"/>
          </a:xfrm>
          <a:prstGeom prst="stripedRightArrow">
            <a:avLst>
              <a:gd name="adj1" fmla="val 55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1718"/>
            <a:ext cx="7010400" cy="81172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12420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296649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22500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21206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80469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64289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62694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62511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296466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80286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64106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40306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9067800" cy="51054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E&amp;G Fund - Characteristics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80% funded with tuition revenue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Funds majority of activity in schools and colleges and administrative units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80% invested in people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E&amp;G Fund – Recent History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FY15:  $10 million deficit ($6.5 million related to recurring issues)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FY16:  Balanced due to state investment and tuition increase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FY17:  Projections balanced due to tuition increase and cost containment efforts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06363"/>
            <a:ext cx="8610600" cy="8842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– E&amp;G Fund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9144001" cy="365125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 Professional Development                                                                                                                     http://odt.uoregon.edu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1223</Words>
  <Application>Microsoft Office PowerPoint</Application>
  <PresentationFormat>On-screen Show (4:3)</PresentationFormat>
  <Paragraphs>285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 University of Oregon Financial Briefing</vt:lpstr>
      <vt:lpstr>Agenda </vt:lpstr>
      <vt:lpstr>UO Budget Structure</vt:lpstr>
      <vt:lpstr>Decreased levels of State Appropriation</vt:lpstr>
      <vt:lpstr>PowerPoint Presentation</vt:lpstr>
      <vt:lpstr>PowerPoint Presentation</vt:lpstr>
      <vt:lpstr>PowerPoint Presentation</vt:lpstr>
      <vt:lpstr>UO Budget Structure</vt:lpstr>
      <vt:lpstr>Context – E&amp;G Fund </vt:lpstr>
      <vt:lpstr>Summary – Major E&amp;G Fund Cost Drivers</vt:lpstr>
      <vt:lpstr>FY18 E&amp;G Fund Major Cost Drivers</vt:lpstr>
      <vt:lpstr>FY18 E&amp;G Fund Major Cost Drivers (continued)</vt:lpstr>
      <vt:lpstr>FY18 E&amp;G Fund Major Cost Drivers (continued)</vt:lpstr>
      <vt:lpstr>Summary – Major E&amp;G Fund Cost Drivers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jsweeney</dc:creator>
  <cp:lastModifiedBy>J P Monroe</cp:lastModifiedBy>
  <cp:revision>174</cp:revision>
  <cp:lastPrinted>2016-11-15T21:05:31Z</cp:lastPrinted>
  <dcterms:created xsi:type="dcterms:W3CDTF">2009-04-17T18:52:26Z</dcterms:created>
  <dcterms:modified xsi:type="dcterms:W3CDTF">2016-11-28T17:29:11Z</dcterms:modified>
</cp:coreProperties>
</file>