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361" r:id="rId2"/>
    <p:sldId id="717" r:id="rId3"/>
    <p:sldId id="681" r:id="rId4"/>
    <p:sldId id="682" r:id="rId5"/>
    <p:sldId id="683" r:id="rId6"/>
    <p:sldId id="690" r:id="rId7"/>
    <p:sldId id="719" r:id="rId8"/>
    <p:sldId id="366" r:id="rId9"/>
    <p:sldId id="715" r:id="rId10"/>
    <p:sldId id="698" r:id="rId11"/>
    <p:sldId id="716" r:id="rId12"/>
    <p:sldId id="668" r:id="rId13"/>
    <p:sldId id="676" r:id="rId14"/>
    <p:sldId id="669" r:id="rId15"/>
    <p:sldId id="670" r:id="rId16"/>
    <p:sldId id="671" r:id="rId17"/>
    <p:sldId id="672" r:id="rId18"/>
    <p:sldId id="673" r:id="rId19"/>
    <p:sldId id="686" r:id="rId20"/>
    <p:sldId id="688" r:id="rId21"/>
    <p:sldId id="689" r:id="rId22"/>
    <p:sldId id="687" r:id="rId23"/>
    <p:sldId id="680" r:id="rId24"/>
  </p:sldIdLst>
  <p:sldSz cx="9144000" cy="6858000" type="screen4x3"/>
  <p:notesSz cx="9601200" cy="7315200"/>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0" userDrawn="1">
          <p15:clr>
            <a:srgbClr val="A4A3A4"/>
          </p15:clr>
        </p15:guide>
        <p15:guide id="3" pos="2209" userDrawn="1">
          <p15:clr>
            <a:srgbClr val="A4A3A4"/>
          </p15:clr>
        </p15:guide>
        <p15:guide id="4" orient="horz" pos="2305" userDrawn="1">
          <p15:clr>
            <a:srgbClr val="A4A3A4"/>
          </p15:clr>
        </p15:guide>
        <p15:guide id="5" pos="3013" userDrawn="1">
          <p15:clr>
            <a:srgbClr val="A4A3A4"/>
          </p15:clr>
        </p15:guide>
        <p15:guide id="6" pos="302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nnifer Winters Francois" initials="JWF" lastIdx="1" clrIdx="0"/>
  <p:cmAuthor id="1" name="Debbie Sharp" initials="DS" lastIdx="7" clrIdx="1">
    <p:extLst>
      <p:ext uri="{19B8F6BF-5375-455C-9EA6-DF929625EA0E}">
        <p15:presenceInfo xmlns:p15="http://schemas.microsoft.com/office/powerpoint/2012/main" userId="S-1-5-21-2613503727-1553357937-2150718590-2621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11B"/>
    <a:srgbClr val="009900"/>
    <a:srgbClr val="007434"/>
    <a:srgbClr val="FFFF66"/>
    <a:srgbClr val="003300"/>
    <a:srgbClr val="FF0000"/>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981092-22F7-46AD-A543-525B2050FF33}" v="10" dt="2023-01-14T18:40:47.6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48" autoAdjust="0"/>
    <p:restoredTop sz="85546" autoAdjust="0"/>
  </p:normalViewPr>
  <p:slideViewPr>
    <p:cSldViewPr>
      <p:cViewPr>
        <p:scale>
          <a:sx n="66" d="100"/>
          <a:sy n="66" d="100"/>
        </p:scale>
        <p:origin x="2358" y="70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105" d="100"/>
          <a:sy n="105" d="100"/>
        </p:scale>
        <p:origin x="1548" y="120"/>
      </p:cViewPr>
      <p:guideLst>
        <p:guide orient="horz" pos="2928"/>
        <p:guide pos="2200"/>
        <p:guide pos="2209"/>
        <p:guide orient="horz" pos="2305"/>
        <p:guide pos="3013"/>
        <p:guide pos="302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ie Moffitt" userId="cb409cd1-f42f-43de-b300-f6b3d1594240" providerId="ADAL" clId="{48981092-22F7-46AD-A543-525B2050FF33}"/>
    <pc:docChg chg="delSld modSld sldOrd">
      <pc:chgData name="Jamie Moffitt" userId="cb409cd1-f42f-43de-b300-f6b3d1594240" providerId="ADAL" clId="{48981092-22F7-46AD-A543-525B2050FF33}" dt="2023-01-14T21:13:21.123" v="70" actId="47"/>
      <pc:docMkLst>
        <pc:docMk/>
      </pc:docMkLst>
      <pc:sldChg chg="del">
        <pc:chgData name="Jamie Moffitt" userId="cb409cd1-f42f-43de-b300-f6b3d1594240" providerId="ADAL" clId="{48981092-22F7-46AD-A543-525B2050FF33}" dt="2023-01-14T21:13:21.123" v="70" actId="47"/>
        <pc:sldMkLst>
          <pc:docMk/>
          <pc:sldMk cId="2344366412" sldId="674"/>
        </pc:sldMkLst>
      </pc:sldChg>
      <pc:sldChg chg="modAnim">
        <pc:chgData name="Jamie Moffitt" userId="cb409cd1-f42f-43de-b300-f6b3d1594240" providerId="ADAL" clId="{48981092-22F7-46AD-A543-525B2050FF33}" dt="2023-01-14T18:37:52.280" v="40"/>
        <pc:sldMkLst>
          <pc:docMk/>
          <pc:sldMk cId="2210039055" sldId="678"/>
        </pc:sldMkLst>
      </pc:sldChg>
      <pc:sldChg chg="modSp mod">
        <pc:chgData name="Jamie Moffitt" userId="cb409cd1-f42f-43de-b300-f6b3d1594240" providerId="ADAL" clId="{48981092-22F7-46AD-A543-525B2050FF33}" dt="2023-01-14T18:33:56.674" v="34" actId="27614"/>
        <pc:sldMkLst>
          <pc:docMk/>
          <pc:sldMk cId="445153940" sldId="679"/>
        </pc:sldMkLst>
        <pc:picChg chg="mod">
          <ac:chgData name="Jamie Moffitt" userId="cb409cd1-f42f-43de-b300-f6b3d1594240" providerId="ADAL" clId="{48981092-22F7-46AD-A543-525B2050FF33}" dt="2023-01-14T18:33:56.674" v="34" actId="27614"/>
          <ac:picMkLst>
            <pc:docMk/>
            <pc:sldMk cId="445153940" sldId="679"/>
            <ac:picMk id="4" creationId="{DC032BAD-463B-7603-A419-D758A2FA5E9C}"/>
          </ac:picMkLst>
        </pc:picChg>
      </pc:sldChg>
      <pc:sldChg chg="modSp mod">
        <pc:chgData name="Jamie Moffitt" userId="cb409cd1-f42f-43de-b300-f6b3d1594240" providerId="ADAL" clId="{48981092-22F7-46AD-A543-525B2050FF33}" dt="2023-01-14T18:31:18.085" v="33" actId="1036"/>
        <pc:sldMkLst>
          <pc:docMk/>
          <pc:sldMk cId="3064605264" sldId="680"/>
        </pc:sldMkLst>
        <pc:spChg chg="mod">
          <ac:chgData name="Jamie Moffitt" userId="cb409cd1-f42f-43de-b300-f6b3d1594240" providerId="ADAL" clId="{48981092-22F7-46AD-A543-525B2050FF33}" dt="2023-01-14T18:31:18.085" v="33" actId="1036"/>
          <ac:spMkLst>
            <pc:docMk/>
            <pc:sldMk cId="3064605264" sldId="680"/>
            <ac:spMk id="2" creationId="{077DEC18-CEE1-473E-B412-EF3BBD98C266}"/>
          </ac:spMkLst>
        </pc:spChg>
        <pc:spChg chg="mod">
          <ac:chgData name="Jamie Moffitt" userId="cb409cd1-f42f-43de-b300-f6b3d1594240" providerId="ADAL" clId="{48981092-22F7-46AD-A543-525B2050FF33}" dt="2023-01-14T18:31:12.222" v="20" actId="20577"/>
          <ac:spMkLst>
            <pc:docMk/>
            <pc:sldMk cId="3064605264" sldId="680"/>
            <ac:spMk id="6" creationId="{00000000-0000-0000-0000-000000000000}"/>
          </ac:spMkLst>
        </pc:spChg>
      </pc:sldChg>
      <pc:sldChg chg="modSp mod ord">
        <pc:chgData name="Jamie Moffitt" userId="cb409cd1-f42f-43de-b300-f6b3d1594240" providerId="ADAL" clId="{48981092-22F7-46AD-A543-525B2050FF33}" dt="2023-01-14T18:38:45.865" v="55" actId="1035"/>
        <pc:sldMkLst>
          <pc:docMk/>
          <pc:sldMk cId="3530671150" sldId="690"/>
        </pc:sldMkLst>
        <pc:spChg chg="mod">
          <ac:chgData name="Jamie Moffitt" userId="cb409cd1-f42f-43de-b300-f6b3d1594240" providerId="ADAL" clId="{48981092-22F7-46AD-A543-525B2050FF33}" dt="2023-01-14T18:38:45.865" v="55" actId="1035"/>
          <ac:spMkLst>
            <pc:docMk/>
            <pc:sldMk cId="3530671150" sldId="690"/>
            <ac:spMk id="2" creationId="{077DEC18-CEE1-473E-B412-EF3BBD98C266}"/>
          </ac:spMkLst>
        </pc:spChg>
      </pc:sldChg>
      <pc:sldChg chg="modSp mod">
        <pc:chgData name="Jamie Moffitt" userId="cb409cd1-f42f-43de-b300-f6b3d1594240" providerId="ADAL" clId="{48981092-22F7-46AD-A543-525B2050FF33}" dt="2023-01-14T18:39:06.925" v="69" actId="1036"/>
        <pc:sldMkLst>
          <pc:docMk/>
          <pc:sldMk cId="1049037640" sldId="716"/>
        </pc:sldMkLst>
        <pc:spChg chg="mod">
          <ac:chgData name="Jamie Moffitt" userId="cb409cd1-f42f-43de-b300-f6b3d1594240" providerId="ADAL" clId="{48981092-22F7-46AD-A543-525B2050FF33}" dt="2023-01-14T18:39:06.925" v="69" actId="1036"/>
          <ac:spMkLst>
            <pc:docMk/>
            <pc:sldMk cId="1049037640" sldId="716"/>
            <ac:spMk id="2" creationId="{077DEC18-CEE1-473E-B412-EF3BBD98C266}"/>
          </ac:spMkLst>
        </pc:spChg>
      </pc:sldChg>
      <pc:sldChg chg="del ord">
        <pc:chgData name="Jamie Moffitt" userId="cb409cd1-f42f-43de-b300-f6b3d1594240" providerId="ADAL" clId="{48981092-22F7-46AD-A543-525B2050FF33}" dt="2023-01-14T18:38:47.710" v="56" actId="47"/>
        <pc:sldMkLst>
          <pc:docMk/>
          <pc:sldMk cId="4071432798" sldId="716"/>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865486893556596E-2"/>
          <c:y val="0.102321978041026"/>
          <c:w val="0.95769620483992601"/>
          <c:h val="0.77175758194855104"/>
        </c:manualLayout>
      </c:layout>
      <c:lineChart>
        <c:grouping val="standard"/>
        <c:varyColors val="0"/>
        <c:ser>
          <c:idx val="0"/>
          <c:order val="0"/>
          <c:tx>
            <c:strRef>
              <c:f>Sheet1!$B$1</c:f>
              <c:strCache>
                <c:ptCount val="1"/>
                <c:pt idx="0">
                  <c:v>Annual Increase Program</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2"/>
              <c:layout>
                <c:manualLayout>
                  <c:x val="-8.0981571777476793E-2"/>
                  <c:y val="-3.1903239233850002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89DB-4C6F-ADB6-5E0513B3171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FY 2020 = $232 per SCH</c:v>
                </c:pt>
                <c:pt idx="1">
                  <c:v>2021</c:v>
                </c:pt>
                <c:pt idx="2">
                  <c:v>2022</c:v>
                </c:pt>
                <c:pt idx="3">
                  <c:v>2023</c:v>
                </c:pt>
                <c:pt idx="4">
                  <c:v>2024</c:v>
                </c:pt>
              </c:strCache>
            </c:strRef>
          </c:cat>
          <c:val>
            <c:numRef>
              <c:f>Sheet1!$B$2:$B$6</c:f>
              <c:numCache>
                <c:formatCode>_(* #,##0_);_(* \(#,##0\);_(* "-"_);_(@_)</c:formatCode>
                <c:ptCount val="5"/>
                <c:pt idx="1">
                  <c:v>243.6</c:v>
                </c:pt>
                <c:pt idx="2">
                  <c:v>255.78</c:v>
                </c:pt>
                <c:pt idx="3">
                  <c:v>268.56900000000002</c:v>
                </c:pt>
                <c:pt idx="4">
                  <c:v>281.99745000000001</c:v>
                </c:pt>
              </c:numCache>
            </c:numRef>
          </c:val>
          <c:smooth val="0"/>
          <c:extLst>
            <c:ext xmlns:c16="http://schemas.microsoft.com/office/drawing/2014/chart" uri="{C3380CC4-5D6E-409C-BE32-E72D297353CC}">
              <c16:uniqueId val="{00000000-89DB-4C6F-ADB6-5E0513B3171E}"/>
            </c:ext>
          </c:extLst>
        </c:ser>
        <c:ser>
          <c:idx val="1"/>
          <c:order val="1"/>
          <c:tx>
            <c:strRef>
              <c:f>Sheet1!$C$1</c:f>
              <c:strCache>
                <c:ptCount val="1"/>
                <c:pt idx="0">
                  <c:v>Guaranteed Program</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FY 2020 = $232 per SCH</c:v>
                </c:pt>
                <c:pt idx="1">
                  <c:v>2021</c:v>
                </c:pt>
                <c:pt idx="2">
                  <c:v>2022</c:v>
                </c:pt>
                <c:pt idx="3">
                  <c:v>2023</c:v>
                </c:pt>
                <c:pt idx="4">
                  <c:v>2024</c:v>
                </c:pt>
              </c:strCache>
            </c:strRef>
          </c:cat>
          <c:val>
            <c:numRef>
              <c:f>Sheet1!$C$2:$C$6</c:f>
              <c:numCache>
                <c:formatCode>_(* #,##0_);_(* \(#,##0\);_(* "-"_);_(@_)</c:formatCode>
                <c:ptCount val="5"/>
                <c:pt idx="1">
                  <c:v>254.62</c:v>
                </c:pt>
                <c:pt idx="2">
                  <c:v>254.62</c:v>
                </c:pt>
                <c:pt idx="3">
                  <c:v>254.62</c:v>
                </c:pt>
                <c:pt idx="4">
                  <c:v>254.62</c:v>
                </c:pt>
              </c:numCache>
            </c:numRef>
          </c:val>
          <c:smooth val="0"/>
          <c:extLst>
            <c:ext xmlns:c16="http://schemas.microsoft.com/office/drawing/2014/chart" uri="{C3380CC4-5D6E-409C-BE32-E72D297353CC}">
              <c16:uniqueId val="{00000000-45DC-4828-84A0-4C91F4D39865}"/>
            </c:ext>
          </c:extLst>
        </c:ser>
        <c:dLbls>
          <c:showLegendKey val="0"/>
          <c:showVal val="0"/>
          <c:showCatName val="0"/>
          <c:showSerName val="0"/>
          <c:showPercent val="0"/>
          <c:showBubbleSize val="0"/>
        </c:dLbls>
        <c:marker val="1"/>
        <c:smooth val="0"/>
        <c:axId val="-2147474328"/>
        <c:axId val="-2147477912"/>
      </c:lineChart>
      <c:catAx>
        <c:axId val="-2147474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47477912"/>
        <c:crosses val="autoZero"/>
        <c:auto val="1"/>
        <c:lblAlgn val="ctr"/>
        <c:lblOffset val="100"/>
        <c:noMultiLvlLbl val="0"/>
      </c:catAx>
      <c:valAx>
        <c:axId val="-2147477912"/>
        <c:scaling>
          <c:orientation val="minMax"/>
          <c:max val="290"/>
          <c:min val="230"/>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47474328"/>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984406072834"/>
          <c:y val="0.14607848191901401"/>
          <c:w val="0.95769620483992601"/>
          <c:h val="0.73504091836367202"/>
        </c:manualLayout>
      </c:layout>
      <c:lineChart>
        <c:grouping val="standard"/>
        <c:varyColors val="0"/>
        <c:ser>
          <c:idx val="0"/>
          <c:order val="0"/>
          <c:tx>
            <c:strRef>
              <c:f>Sheet1!$B$1</c:f>
              <c:strCache>
                <c:ptCount val="1"/>
                <c:pt idx="0">
                  <c:v>Annual Increase Program</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
              <c:layout/>
              <c:dLblPos val="l"/>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89DB-4C6F-ADB6-5E0513B3171E}"/>
                </c:ext>
              </c:extLst>
            </c:dLbl>
            <c:dLbl>
              <c:idx val="2"/>
              <c:layout>
                <c:manualLayout>
                  <c:x val="-9.2822951988874899E-2"/>
                  <c:y val="-3.6716574545969702E-2"/>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6.1021456950364775E-2"/>
                      <c:h val="5.7400244873532603E-2"/>
                    </c:manualLayout>
                  </c15:layout>
                </c:ext>
                <c:ext xmlns:c16="http://schemas.microsoft.com/office/drawing/2014/chart" uri="{C3380CC4-5D6E-409C-BE32-E72D297353CC}">
                  <c16:uniqueId val="{00000008-89DB-4C6F-ADB6-5E0513B3171E}"/>
                </c:ext>
              </c:extLst>
            </c:dLbl>
            <c:dLbl>
              <c:idx val="3"/>
              <c:layout>
                <c:manualLayout>
                  <c:x val="-6.2209409972530501E-2"/>
                  <c:y val="-1.5298572727487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89DB-4C6F-ADB6-5E0513B3171E}"/>
                </c:ext>
              </c:extLst>
            </c:dLbl>
            <c:dLbl>
              <c:idx val="4"/>
              <c:layout/>
              <c:dLblPos val="l"/>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45DC-4828-84A0-4C91F4D39865}"/>
                </c:ext>
              </c:extLst>
            </c:dLbl>
            <c:dLbl>
              <c:idx val="5"/>
              <c:layout/>
              <c:dLblPos val="l"/>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B8F7-48AE-8534-EFA0063BB99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l"/>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FY 2020 = $232 per SCH</c:v>
                </c:pt>
                <c:pt idx="1">
                  <c:v>2021</c:v>
                </c:pt>
                <c:pt idx="2">
                  <c:v>2022</c:v>
                </c:pt>
                <c:pt idx="3">
                  <c:v>2023</c:v>
                </c:pt>
                <c:pt idx="4">
                  <c:v>2024</c:v>
                </c:pt>
                <c:pt idx="5">
                  <c:v>2025</c:v>
                </c:pt>
              </c:strCache>
            </c:strRef>
          </c:cat>
          <c:val>
            <c:numRef>
              <c:f>Sheet1!$B$2:$B$7</c:f>
              <c:numCache>
                <c:formatCode>"$"#,##0</c:formatCode>
                <c:ptCount val="6"/>
                <c:pt idx="1">
                  <c:v>243.6</c:v>
                </c:pt>
                <c:pt idx="2">
                  <c:v>255.78</c:v>
                </c:pt>
                <c:pt idx="3">
                  <c:v>268.56900000000002</c:v>
                </c:pt>
                <c:pt idx="4">
                  <c:v>281.99745000000001</c:v>
                </c:pt>
                <c:pt idx="5">
                  <c:v>296.09732250000002</c:v>
                </c:pt>
              </c:numCache>
            </c:numRef>
          </c:val>
          <c:smooth val="0"/>
          <c:extLst>
            <c:ext xmlns:c16="http://schemas.microsoft.com/office/drawing/2014/chart" uri="{C3380CC4-5D6E-409C-BE32-E72D297353CC}">
              <c16:uniqueId val="{00000000-89DB-4C6F-ADB6-5E0513B3171E}"/>
            </c:ext>
          </c:extLst>
        </c:ser>
        <c:ser>
          <c:idx val="1"/>
          <c:order val="1"/>
          <c:tx>
            <c:strRef>
              <c:f>Sheet1!$C$1</c:f>
              <c:strCache>
                <c:ptCount val="1"/>
                <c:pt idx="0">
                  <c:v>Guaranteed Program</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FY 2020 = $232 per SCH</c:v>
                </c:pt>
                <c:pt idx="1">
                  <c:v>2021</c:v>
                </c:pt>
                <c:pt idx="2">
                  <c:v>2022</c:v>
                </c:pt>
                <c:pt idx="3">
                  <c:v>2023</c:v>
                </c:pt>
                <c:pt idx="4">
                  <c:v>2024</c:v>
                </c:pt>
                <c:pt idx="5">
                  <c:v>2025</c:v>
                </c:pt>
              </c:strCache>
            </c:strRef>
          </c:cat>
          <c:val>
            <c:numRef>
              <c:f>Sheet1!$C$2:$C$7</c:f>
              <c:numCache>
                <c:formatCode>"$"#,##0</c:formatCode>
                <c:ptCount val="6"/>
                <c:pt idx="1">
                  <c:v>254.62</c:v>
                </c:pt>
                <c:pt idx="2">
                  <c:v>254.62</c:v>
                </c:pt>
                <c:pt idx="3">
                  <c:v>254.62</c:v>
                </c:pt>
                <c:pt idx="4">
                  <c:v>254.62</c:v>
                </c:pt>
                <c:pt idx="5">
                  <c:v>254.62</c:v>
                </c:pt>
              </c:numCache>
            </c:numRef>
          </c:val>
          <c:smooth val="0"/>
          <c:extLst>
            <c:ext xmlns:c16="http://schemas.microsoft.com/office/drawing/2014/chart" uri="{C3380CC4-5D6E-409C-BE32-E72D297353CC}">
              <c16:uniqueId val="{00000000-45DC-4828-84A0-4C91F4D39865}"/>
            </c:ext>
          </c:extLst>
        </c:ser>
        <c:dLbls>
          <c:showLegendKey val="0"/>
          <c:showVal val="0"/>
          <c:showCatName val="0"/>
          <c:showSerName val="0"/>
          <c:showPercent val="0"/>
          <c:showBubbleSize val="0"/>
        </c:dLbls>
        <c:marker val="1"/>
        <c:smooth val="0"/>
        <c:axId val="2123392168"/>
        <c:axId val="2123720824"/>
      </c:lineChart>
      <c:catAx>
        <c:axId val="2123392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23720824"/>
        <c:crosses val="autoZero"/>
        <c:auto val="1"/>
        <c:lblAlgn val="ctr"/>
        <c:lblOffset val="100"/>
        <c:noMultiLvlLbl val="0"/>
      </c:catAx>
      <c:valAx>
        <c:axId val="2123720824"/>
        <c:scaling>
          <c:orientation val="minMax"/>
          <c:max val="300"/>
          <c:min val="230"/>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23392168"/>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219495816350506E-2"/>
          <c:y val="8.5997092743737194E-2"/>
          <c:w val="0.96034966655545495"/>
          <c:h val="0.80758194333678401"/>
        </c:manualLayout>
      </c:layout>
      <c:lineChart>
        <c:grouping val="standard"/>
        <c:varyColors val="0"/>
        <c:ser>
          <c:idx val="0"/>
          <c:order val="0"/>
          <c:tx>
            <c:strRef>
              <c:f>Sheet1!$C$1</c:f>
              <c:strCache>
                <c:ptCount val="1"/>
                <c:pt idx="0">
                  <c:v>Annual Increase Program</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2"/>
              <c:layout>
                <c:manualLayout>
                  <c:x val="-7.3551368539631706E-2"/>
                  <c:y val="-6.6431144972539394E-2"/>
                </c:manualLayout>
              </c:layout>
              <c:spPr>
                <a:solidFill>
                  <a:schemeClr val="lt1"/>
                </a:solidFill>
                <a:ln>
                  <a:noFill/>
                </a:ln>
                <a:effectLst>
                  <a:outerShdw blurRad="50800" dist="50800" dir="5400000" algn="ctr" rotWithShape="0">
                    <a:schemeClr val="bg1"/>
                  </a:outerShdw>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ext>
                <c:ext xmlns:c16="http://schemas.microsoft.com/office/drawing/2014/chart" uri="{C3380CC4-5D6E-409C-BE32-E72D297353CC}">
                  <c16:uniqueId val="{00000003-52C2-47F9-9306-1C69E48DAD82}"/>
                </c:ext>
              </c:extLst>
            </c:dLbl>
            <c:spPr>
              <a:noFill/>
              <a:ln>
                <a:noFill/>
              </a:ln>
              <a:effectLst>
                <a:outerShdw blurRad="50800" dist="50800" dir="5400000" algn="ctr" rotWithShape="0">
                  <a:srgbClr val="FFFFFF"/>
                </a:outerShdw>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Sheet1!$B$2:$B$10</c:f>
              <c:strCache>
                <c:ptCount val="9"/>
                <c:pt idx="0">
                  <c:v>FY 2020 = $232 per SCH</c:v>
                </c:pt>
                <c:pt idx="1">
                  <c:v>2021</c:v>
                </c:pt>
                <c:pt idx="2">
                  <c:v>2022</c:v>
                </c:pt>
                <c:pt idx="3">
                  <c:v>2023</c:v>
                </c:pt>
                <c:pt idx="4">
                  <c:v>2024</c:v>
                </c:pt>
                <c:pt idx="5">
                  <c:v>2025</c:v>
                </c:pt>
                <c:pt idx="6">
                  <c:v>2026</c:v>
                </c:pt>
                <c:pt idx="7">
                  <c:v>2027</c:v>
                </c:pt>
                <c:pt idx="8">
                  <c:v>2028</c:v>
                </c:pt>
              </c:strCache>
            </c:strRef>
          </c:cat>
          <c:val>
            <c:numRef>
              <c:f>Sheet1!$C$2:$C$10</c:f>
              <c:numCache>
                <c:formatCode>"$"#,##0</c:formatCode>
                <c:ptCount val="9"/>
                <c:pt idx="1">
                  <c:v>243.6</c:v>
                </c:pt>
                <c:pt idx="2">
                  <c:v>255.78</c:v>
                </c:pt>
                <c:pt idx="3">
                  <c:v>268.56900000000002</c:v>
                </c:pt>
                <c:pt idx="4">
                  <c:v>281.99745000000001</c:v>
                </c:pt>
                <c:pt idx="5">
                  <c:v>296.09732250000002</c:v>
                </c:pt>
                <c:pt idx="6">
                  <c:v>310.90218862500001</c:v>
                </c:pt>
                <c:pt idx="7">
                  <c:v>326.44729805625002</c:v>
                </c:pt>
                <c:pt idx="8">
                  <c:v>342.7696629590626</c:v>
                </c:pt>
              </c:numCache>
            </c:numRef>
          </c:val>
          <c:smooth val="0"/>
          <c:extLst>
            <c:ext xmlns:c16="http://schemas.microsoft.com/office/drawing/2014/chart" uri="{C3380CC4-5D6E-409C-BE32-E72D297353CC}">
              <c16:uniqueId val="{00000000-52C2-47F9-9306-1C69E48DAD82}"/>
            </c:ext>
          </c:extLst>
        </c:ser>
        <c:ser>
          <c:idx val="1"/>
          <c:order val="1"/>
          <c:tx>
            <c:strRef>
              <c:f>Sheet1!$D$1</c:f>
              <c:strCache>
                <c:ptCount val="1"/>
                <c:pt idx="0">
                  <c:v>Guaranteed Program</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1"/>
              <c:layout>
                <c:manualLayout>
                  <c:x val="-9.8783398913433296E-2"/>
                  <c:y val="1.976843760428510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52C2-47F9-9306-1C69E48DAD8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Sheet1!$B$2:$B$10</c:f>
              <c:strCache>
                <c:ptCount val="9"/>
                <c:pt idx="0">
                  <c:v>FY 2020 = $232 per SCH</c:v>
                </c:pt>
                <c:pt idx="1">
                  <c:v>2021</c:v>
                </c:pt>
                <c:pt idx="2">
                  <c:v>2022</c:v>
                </c:pt>
                <c:pt idx="3">
                  <c:v>2023</c:v>
                </c:pt>
                <c:pt idx="4">
                  <c:v>2024</c:v>
                </c:pt>
                <c:pt idx="5">
                  <c:v>2025</c:v>
                </c:pt>
                <c:pt idx="6">
                  <c:v>2026</c:v>
                </c:pt>
                <c:pt idx="7">
                  <c:v>2027</c:v>
                </c:pt>
                <c:pt idx="8">
                  <c:v>2028</c:v>
                </c:pt>
              </c:strCache>
            </c:strRef>
          </c:cat>
          <c:val>
            <c:numRef>
              <c:f>Sheet1!$D$2:$D$10</c:f>
              <c:numCache>
                <c:formatCode>"$"#,##0</c:formatCode>
                <c:ptCount val="9"/>
                <c:pt idx="1">
                  <c:v>254.62</c:v>
                </c:pt>
                <c:pt idx="2">
                  <c:v>254.62</c:v>
                </c:pt>
                <c:pt idx="3">
                  <c:v>254.62</c:v>
                </c:pt>
                <c:pt idx="4">
                  <c:v>254.62</c:v>
                </c:pt>
                <c:pt idx="5">
                  <c:v>254.62</c:v>
                </c:pt>
                <c:pt idx="6">
                  <c:v>267.351</c:v>
                </c:pt>
                <c:pt idx="7">
                  <c:v>280.71854999999982</c:v>
                </c:pt>
                <c:pt idx="8">
                  <c:v>294.75447750000001</c:v>
                </c:pt>
              </c:numCache>
            </c:numRef>
          </c:val>
          <c:smooth val="0"/>
          <c:extLst>
            <c:ext xmlns:c16="http://schemas.microsoft.com/office/drawing/2014/chart" uri="{C3380CC4-5D6E-409C-BE32-E72D297353CC}">
              <c16:uniqueId val="{00000001-52C2-47F9-9306-1C69E48DAD82}"/>
            </c:ext>
          </c:extLst>
        </c:ser>
        <c:dLbls>
          <c:showLegendKey val="0"/>
          <c:showVal val="0"/>
          <c:showCatName val="0"/>
          <c:showSerName val="0"/>
          <c:showPercent val="0"/>
          <c:showBubbleSize val="0"/>
        </c:dLbls>
        <c:marker val="1"/>
        <c:smooth val="0"/>
        <c:axId val="2124344904"/>
        <c:axId val="2124338248"/>
      </c:lineChart>
      <c:catAx>
        <c:axId val="2124344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24338248"/>
        <c:crosses val="autoZero"/>
        <c:auto val="0"/>
        <c:lblAlgn val="ctr"/>
        <c:lblOffset val="100"/>
        <c:noMultiLvlLbl val="0"/>
      </c:catAx>
      <c:valAx>
        <c:axId val="2124338248"/>
        <c:scaling>
          <c:orientation val="minMax"/>
          <c:min val="230"/>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24344904"/>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160520" cy="365760"/>
          </a:xfrm>
          <a:prstGeom prst="rect">
            <a:avLst/>
          </a:prstGeom>
        </p:spPr>
        <p:txBody>
          <a:bodyPr vert="horz" lIns="95581" tIns="47790" rIns="95581" bIns="47790" rtlCol="0"/>
          <a:lstStyle>
            <a:lvl1pPr algn="l">
              <a:defRPr sz="1300"/>
            </a:lvl1pPr>
          </a:lstStyle>
          <a:p>
            <a:endParaRPr lang="en-US" dirty="0"/>
          </a:p>
        </p:txBody>
      </p:sp>
      <p:sp>
        <p:nvSpPr>
          <p:cNvPr id="3" name="Date Placeholder 2"/>
          <p:cNvSpPr>
            <a:spLocks noGrp="1"/>
          </p:cNvSpPr>
          <p:nvPr>
            <p:ph type="dt" sz="quarter" idx="1"/>
          </p:nvPr>
        </p:nvSpPr>
        <p:spPr>
          <a:xfrm>
            <a:off x="5438461" y="1"/>
            <a:ext cx="4160520" cy="365760"/>
          </a:xfrm>
          <a:prstGeom prst="rect">
            <a:avLst/>
          </a:prstGeom>
        </p:spPr>
        <p:txBody>
          <a:bodyPr vert="horz" lIns="95581" tIns="47790" rIns="95581" bIns="47790" rtlCol="0"/>
          <a:lstStyle>
            <a:lvl1pPr algn="r">
              <a:defRPr sz="1300"/>
            </a:lvl1pPr>
          </a:lstStyle>
          <a:p>
            <a:endParaRPr lang="en-US" dirty="0"/>
          </a:p>
        </p:txBody>
      </p:sp>
      <p:sp>
        <p:nvSpPr>
          <p:cNvPr id="4" name="Footer Placeholder 3"/>
          <p:cNvSpPr>
            <a:spLocks noGrp="1"/>
          </p:cNvSpPr>
          <p:nvPr>
            <p:ph type="ftr" sz="quarter" idx="2"/>
          </p:nvPr>
        </p:nvSpPr>
        <p:spPr>
          <a:xfrm>
            <a:off x="1" y="6948171"/>
            <a:ext cx="4160520" cy="365760"/>
          </a:xfrm>
          <a:prstGeom prst="rect">
            <a:avLst/>
          </a:prstGeom>
        </p:spPr>
        <p:txBody>
          <a:bodyPr vert="horz" lIns="95581" tIns="47790" rIns="95581" bIns="47790" rtlCol="0" anchor="b"/>
          <a:lstStyle>
            <a:lvl1pPr algn="l">
              <a:defRPr sz="1300"/>
            </a:lvl1pPr>
          </a:lstStyle>
          <a:p>
            <a:endParaRPr lang="en-US" dirty="0"/>
          </a:p>
        </p:txBody>
      </p:sp>
      <p:sp>
        <p:nvSpPr>
          <p:cNvPr id="5" name="Slide Number Placeholder 4"/>
          <p:cNvSpPr>
            <a:spLocks noGrp="1"/>
          </p:cNvSpPr>
          <p:nvPr>
            <p:ph type="sldNum" sz="quarter" idx="3"/>
          </p:nvPr>
        </p:nvSpPr>
        <p:spPr>
          <a:xfrm>
            <a:off x="5438461" y="6948171"/>
            <a:ext cx="4160520" cy="365760"/>
          </a:xfrm>
          <a:prstGeom prst="rect">
            <a:avLst/>
          </a:prstGeom>
        </p:spPr>
        <p:txBody>
          <a:bodyPr vert="horz" lIns="95581" tIns="47790" rIns="95581" bIns="47790" rtlCol="0" anchor="b"/>
          <a:lstStyle>
            <a:lvl1pPr algn="r">
              <a:defRPr sz="1300"/>
            </a:lvl1pPr>
          </a:lstStyle>
          <a:p>
            <a:endParaRPr lang="en-US" dirty="0"/>
          </a:p>
        </p:txBody>
      </p:sp>
    </p:spTree>
    <p:extLst>
      <p:ext uri="{BB962C8B-B14F-4D97-AF65-F5344CB8AC3E}">
        <p14:creationId xmlns:p14="http://schemas.microsoft.com/office/powerpoint/2010/main" val="310655478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1" y="1"/>
            <a:ext cx="4160520" cy="365760"/>
          </a:xfrm>
          <a:prstGeom prst="rect">
            <a:avLst/>
          </a:prstGeom>
          <a:noFill/>
          <a:ln w="9525">
            <a:noFill/>
            <a:miter lim="800000"/>
            <a:headEnd/>
            <a:tailEnd/>
          </a:ln>
          <a:effectLst/>
        </p:spPr>
        <p:txBody>
          <a:bodyPr vert="horz" wrap="square" lIns="95581" tIns="47790" rIns="95581" bIns="47790" numCol="1" anchor="t" anchorCtr="0" compatLnSpc="1">
            <a:prstTxWarp prst="textNoShape">
              <a:avLst/>
            </a:prstTxWarp>
          </a:bodyPr>
          <a:lstStyle>
            <a:lvl1pPr algn="l">
              <a:defRPr sz="1300"/>
            </a:lvl1pPr>
          </a:lstStyle>
          <a:p>
            <a:pPr>
              <a:defRPr/>
            </a:pPr>
            <a:endParaRPr lang="en-US" dirty="0"/>
          </a:p>
        </p:txBody>
      </p:sp>
      <p:sp>
        <p:nvSpPr>
          <p:cNvPr id="7171" name="Rectangle 3"/>
          <p:cNvSpPr>
            <a:spLocks noGrp="1" noChangeArrowheads="1"/>
          </p:cNvSpPr>
          <p:nvPr>
            <p:ph type="dt" idx="1"/>
          </p:nvPr>
        </p:nvSpPr>
        <p:spPr bwMode="auto">
          <a:xfrm>
            <a:off x="5438461" y="1"/>
            <a:ext cx="4160520" cy="365760"/>
          </a:xfrm>
          <a:prstGeom prst="rect">
            <a:avLst/>
          </a:prstGeom>
          <a:noFill/>
          <a:ln w="9525">
            <a:noFill/>
            <a:miter lim="800000"/>
            <a:headEnd/>
            <a:tailEnd/>
          </a:ln>
          <a:effectLst/>
        </p:spPr>
        <p:txBody>
          <a:bodyPr vert="horz" wrap="square" lIns="95581" tIns="47790" rIns="95581" bIns="47790" numCol="1" anchor="t" anchorCtr="0" compatLnSpc="1">
            <a:prstTxWarp prst="textNoShape">
              <a:avLst/>
            </a:prstTxWarp>
          </a:bodyPr>
          <a:lstStyle>
            <a:lvl1pPr algn="r">
              <a:defRPr sz="1300"/>
            </a:lvl1pPr>
          </a:lstStyle>
          <a:p>
            <a:pPr>
              <a:defRPr/>
            </a:pPr>
            <a:endParaRPr lang="en-US" dirty="0"/>
          </a:p>
        </p:txBody>
      </p:sp>
      <p:sp>
        <p:nvSpPr>
          <p:cNvPr id="26628" name="Rectangle 4"/>
          <p:cNvSpPr>
            <a:spLocks noGrp="1" noRot="1" noChangeAspect="1" noChangeArrowheads="1" noTextEdit="1"/>
          </p:cNvSpPr>
          <p:nvPr>
            <p:ph type="sldImg" idx="2"/>
          </p:nvPr>
        </p:nvSpPr>
        <p:spPr bwMode="auto">
          <a:xfrm>
            <a:off x="2971800" y="547688"/>
            <a:ext cx="3657600" cy="2744787"/>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960121" y="3474721"/>
            <a:ext cx="7680960" cy="3291840"/>
          </a:xfrm>
          <a:prstGeom prst="rect">
            <a:avLst/>
          </a:prstGeom>
          <a:noFill/>
          <a:ln w="9525">
            <a:noFill/>
            <a:miter lim="800000"/>
            <a:headEnd/>
            <a:tailEnd/>
          </a:ln>
          <a:effectLst/>
        </p:spPr>
        <p:txBody>
          <a:bodyPr vert="horz" wrap="square" lIns="95581" tIns="47790" rIns="95581" bIns="4779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1" y="6948171"/>
            <a:ext cx="4160520" cy="365760"/>
          </a:xfrm>
          <a:prstGeom prst="rect">
            <a:avLst/>
          </a:prstGeom>
          <a:noFill/>
          <a:ln w="9525">
            <a:noFill/>
            <a:miter lim="800000"/>
            <a:headEnd/>
            <a:tailEnd/>
          </a:ln>
          <a:effectLst/>
        </p:spPr>
        <p:txBody>
          <a:bodyPr vert="horz" wrap="square" lIns="95581" tIns="47790" rIns="95581" bIns="47790" numCol="1" anchor="b" anchorCtr="0" compatLnSpc="1">
            <a:prstTxWarp prst="textNoShape">
              <a:avLst/>
            </a:prstTxWarp>
          </a:bodyPr>
          <a:lstStyle>
            <a:lvl1pPr algn="l">
              <a:defRPr sz="1300"/>
            </a:lvl1pPr>
          </a:lstStyle>
          <a:p>
            <a:pPr>
              <a:defRPr/>
            </a:pPr>
            <a:endParaRPr lang="en-US" dirty="0"/>
          </a:p>
        </p:txBody>
      </p:sp>
      <p:sp>
        <p:nvSpPr>
          <p:cNvPr id="7175" name="Rectangle 7"/>
          <p:cNvSpPr>
            <a:spLocks noGrp="1" noChangeArrowheads="1"/>
          </p:cNvSpPr>
          <p:nvPr>
            <p:ph type="sldNum" sz="quarter" idx="5"/>
          </p:nvPr>
        </p:nvSpPr>
        <p:spPr bwMode="auto">
          <a:xfrm>
            <a:off x="5438461" y="6948171"/>
            <a:ext cx="4160520" cy="365760"/>
          </a:xfrm>
          <a:prstGeom prst="rect">
            <a:avLst/>
          </a:prstGeom>
          <a:noFill/>
          <a:ln w="9525">
            <a:noFill/>
            <a:miter lim="800000"/>
            <a:headEnd/>
            <a:tailEnd/>
          </a:ln>
          <a:effectLst/>
        </p:spPr>
        <p:txBody>
          <a:bodyPr vert="horz" wrap="square" lIns="95581" tIns="47790" rIns="95581" bIns="47790" numCol="1" anchor="b" anchorCtr="0" compatLnSpc="1">
            <a:prstTxWarp prst="textNoShape">
              <a:avLst/>
            </a:prstTxWarp>
          </a:bodyPr>
          <a:lstStyle>
            <a:lvl1pPr algn="r">
              <a:defRPr sz="1300"/>
            </a:lvl1pPr>
          </a:lstStyle>
          <a:p>
            <a:pPr>
              <a:defRPr/>
            </a:pPr>
            <a:fld id="{4F71E5C1-42FB-4DA5-8DE9-383A35A6BE86}" type="slidenum">
              <a:rPr lang="en-US"/>
              <a:pPr>
                <a:defRPr/>
              </a:pPr>
              <a:t>‹#›</a:t>
            </a:fld>
            <a:endParaRPr lang="en-US" dirty="0"/>
          </a:p>
        </p:txBody>
      </p:sp>
    </p:spTree>
    <p:extLst>
      <p:ext uri="{BB962C8B-B14F-4D97-AF65-F5344CB8AC3E}">
        <p14:creationId xmlns:p14="http://schemas.microsoft.com/office/powerpoint/2010/main" val="1222077929"/>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71800" y="614363"/>
            <a:ext cx="3657600" cy="27432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00380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596331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10369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16454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871304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8880858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2500" dirty="0"/>
          </a:p>
        </p:txBody>
      </p:sp>
    </p:spTree>
    <p:extLst>
      <p:ext uri="{BB962C8B-B14F-4D97-AF65-F5344CB8AC3E}">
        <p14:creationId xmlns:p14="http://schemas.microsoft.com/office/powerpoint/2010/main" val="8081640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575301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013242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685904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43541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476032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47975" y="506413"/>
            <a:ext cx="3402013" cy="2552700"/>
          </a:xfrm>
        </p:spPr>
      </p:sp>
      <p:sp>
        <p:nvSpPr>
          <p:cNvPr id="3" name="Notes Placeholder 2"/>
          <p:cNvSpPr>
            <a:spLocks noGrp="1"/>
          </p:cNvSpPr>
          <p:nvPr>
            <p:ph type="body" idx="1"/>
          </p:nvPr>
        </p:nvSpPr>
        <p:spPr>
          <a:xfrm>
            <a:off x="1384596" y="3227734"/>
            <a:ext cx="6527352" cy="3057849"/>
          </a:xfrm>
        </p:spPr>
        <p:txBody>
          <a:bodyPr/>
          <a:lstStyle/>
          <a:p>
            <a:endParaRPr lang="en-US" dirty="0"/>
          </a:p>
        </p:txBody>
      </p:sp>
      <p:sp>
        <p:nvSpPr>
          <p:cNvPr id="4" name="Slide Number Placeholder 3"/>
          <p:cNvSpPr>
            <a:spLocks noGrp="1"/>
          </p:cNvSpPr>
          <p:nvPr>
            <p:ph type="sldNum" sz="quarter" idx="10"/>
          </p:nvPr>
        </p:nvSpPr>
        <p:spPr/>
        <p:txBody>
          <a:bodyPr/>
          <a:lstStyle/>
          <a:p>
            <a:pPr>
              <a:defRPr/>
            </a:pPr>
            <a:fld id="{4F71E5C1-42FB-4DA5-8DE9-383A35A6BE86}" type="slidenum">
              <a:rPr lang="en-US" smtClean="0"/>
              <a:pPr>
                <a:defRPr/>
              </a:pPr>
              <a:t>3</a:t>
            </a:fld>
            <a:endParaRPr lang="en-US" dirty="0"/>
          </a:p>
        </p:txBody>
      </p:sp>
    </p:spTree>
    <p:extLst>
      <p:ext uri="{BB962C8B-B14F-4D97-AF65-F5344CB8AC3E}">
        <p14:creationId xmlns:p14="http://schemas.microsoft.com/office/powerpoint/2010/main" val="2065570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47975" y="506413"/>
            <a:ext cx="3402013" cy="2552700"/>
          </a:xfrm>
        </p:spPr>
      </p:sp>
      <p:sp>
        <p:nvSpPr>
          <p:cNvPr id="3" name="Notes Placeholder 2"/>
          <p:cNvSpPr>
            <a:spLocks noGrp="1"/>
          </p:cNvSpPr>
          <p:nvPr>
            <p:ph type="body" idx="1"/>
          </p:nvPr>
        </p:nvSpPr>
        <p:spPr>
          <a:xfrm>
            <a:off x="1384596" y="3227734"/>
            <a:ext cx="6527352" cy="3057849"/>
          </a:xfrm>
        </p:spPr>
        <p:txBody>
          <a:bodyPr/>
          <a:lstStyle/>
          <a:p>
            <a:endParaRPr lang="en-US" dirty="0"/>
          </a:p>
        </p:txBody>
      </p:sp>
      <p:sp>
        <p:nvSpPr>
          <p:cNvPr id="4" name="Slide Number Placeholder 3"/>
          <p:cNvSpPr>
            <a:spLocks noGrp="1"/>
          </p:cNvSpPr>
          <p:nvPr>
            <p:ph type="sldNum" sz="quarter" idx="10"/>
          </p:nvPr>
        </p:nvSpPr>
        <p:spPr/>
        <p:txBody>
          <a:bodyPr/>
          <a:lstStyle/>
          <a:p>
            <a:pPr>
              <a:defRPr/>
            </a:pPr>
            <a:fld id="{4F71E5C1-42FB-4DA5-8DE9-383A35A6BE86}" type="slidenum">
              <a:rPr lang="en-US" smtClean="0"/>
              <a:pPr>
                <a:defRPr/>
              </a:pPr>
              <a:t>4</a:t>
            </a:fld>
            <a:endParaRPr lang="en-US" dirty="0"/>
          </a:p>
        </p:txBody>
      </p:sp>
    </p:spTree>
    <p:extLst>
      <p:ext uri="{BB962C8B-B14F-4D97-AF65-F5344CB8AC3E}">
        <p14:creationId xmlns:p14="http://schemas.microsoft.com/office/powerpoint/2010/main" val="2150514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7350" y="533400"/>
            <a:ext cx="3543300" cy="2659063"/>
          </a:xfrm>
        </p:spPr>
      </p:sp>
      <p:sp>
        <p:nvSpPr>
          <p:cNvPr id="3" name="Notes Placeholder 2"/>
          <p:cNvSpPr>
            <a:spLocks noGrp="1"/>
          </p:cNvSpPr>
          <p:nvPr>
            <p:ph type="body" idx="1"/>
          </p:nvPr>
        </p:nvSpPr>
        <p:spPr>
          <a:xfrm>
            <a:off x="1429991" y="3368069"/>
            <a:ext cx="6741364" cy="3190799"/>
          </a:xfrm>
        </p:spPr>
        <p:txBody>
          <a:bodyPr/>
          <a:lstStyle/>
          <a:p>
            <a:pPr defTabSz="912135"/>
            <a:endParaRPr lang="en-US" dirty="0"/>
          </a:p>
        </p:txBody>
      </p:sp>
      <p:sp>
        <p:nvSpPr>
          <p:cNvPr id="4" name="Slide Number Placeholder 3"/>
          <p:cNvSpPr>
            <a:spLocks noGrp="1"/>
          </p:cNvSpPr>
          <p:nvPr>
            <p:ph type="sldNum" sz="quarter" idx="10"/>
          </p:nvPr>
        </p:nvSpPr>
        <p:spPr/>
        <p:txBody>
          <a:bodyPr/>
          <a:lstStyle/>
          <a:p>
            <a:pPr>
              <a:defRPr/>
            </a:pPr>
            <a:fld id="{4F71E5C1-42FB-4DA5-8DE9-383A35A6BE86}" type="slidenum">
              <a:rPr lang="en-US" smtClean="0"/>
              <a:pPr>
                <a:defRPr/>
              </a:pPr>
              <a:t>5</a:t>
            </a:fld>
            <a:endParaRPr lang="en-US" dirty="0"/>
          </a:p>
        </p:txBody>
      </p:sp>
    </p:spTree>
    <p:extLst>
      <p:ext uri="{BB962C8B-B14F-4D97-AF65-F5344CB8AC3E}">
        <p14:creationId xmlns:p14="http://schemas.microsoft.com/office/powerpoint/2010/main" val="265108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623625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5"/>
          </p:nvPr>
        </p:nvSpPr>
        <p:spPr/>
        <p:txBody>
          <a:bodyPr/>
          <a:lstStyle/>
          <a:p>
            <a:pPr>
              <a:defRPr/>
            </a:pPr>
            <a:fld id="{4F71E5C1-42FB-4DA5-8DE9-383A35A6BE86}" type="slidenum">
              <a:rPr lang="en-US" smtClean="0"/>
              <a:pPr>
                <a:defRPr/>
              </a:pPr>
              <a:t>8</a:t>
            </a:fld>
            <a:endParaRPr lang="en-US" dirty="0"/>
          </a:p>
        </p:txBody>
      </p:sp>
      <p:sp>
        <p:nvSpPr>
          <p:cNvPr id="5" name="Date Placeholder 4"/>
          <p:cNvSpPr>
            <a:spLocks noGrp="1"/>
          </p:cNvSpPr>
          <p:nvPr>
            <p:ph type="dt" idx="10"/>
          </p:nvPr>
        </p:nvSpPr>
        <p:spPr/>
        <p:txBody>
          <a:bodyPr/>
          <a:lstStyle/>
          <a:p>
            <a:pPr>
              <a:defRPr/>
            </a:pPr>
            <a:endParaRPr lang="en-US" dirty="0"/>
          </a:p>
        </p:txBody>
      </p:sp>
    </p:spTree>
    <p:extLst>
      <p:ext uri="{BB962C8B-B14F-4D97-AF65-F5344CB8AC3E}">
        <p14:creationId xmlns:p14="http://schemas.microsoft.com/office/powerpoint/2010/main" val="1771839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F71E5C1-42FB-4DA5-8DE9-383A35A6BE86}" type="slidenum">
              <a:rPr lang="en-US" smtClean="0"/>
              <a:pPr>
                <a:defRPr/>
              </a:pPr>
              <a:t>9</a:t>
            </a:fld>
            <a:endParaRPr lang="en-US" dirty="0"/>
          </a:p>
        </p:txBody>
      </p:sp>
    </p:spTree>
    <p:extLst>
      <p:ext uri="{BB962C8B-B14F-4D97-AF65-F5344CB8AC3E}">
        <p14:creationId xmlns:p14="http://schemas.microsoft.com/office/powerpoint/2010/main" val="1952578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621E89E-7B24-443C-BBAB-3D107AB78D84}" type="slidenum">
              <a:rPr lang="en-US" smtClean="0"/>
              <a:pPr>
                <a:defRPr/>
              </a:pPr>
              <a:t>10</a:t>
            </a:fld>
            <a:endParaRPr lang="en-US" dirty="0"/>
          </a:p>
        </p:txBody>
      </p:sp>
    </p:spTree>
    <p:extLst>
      <p:ext uri="{BB962C8B-B14F-4D97-AF65-F5344CB8AC3E}">
        <p14:creationId xmlns:p14="http://schemas.microsoft.com/office/powerpoint/2010/main" val="496865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DA29134-9C90-48A3-B02D-44654E51F794}"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2CECFAC-D7C9-4ABC-A4B9-E4E5A7FCF0ED}"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228603"/>
            <a:ext cx="2152651" cy="5897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1" y="228603"/>
            <a:ext cx="6305551" cy="5897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B433FB8-4483-4E29-B200-1AC5E4F49871}"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4800" y="228603"/>
            <a:ext cx="8610600" cy="5897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79CFA6B9-FB70-4F96-A900-AFFE0473BD8F}"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390916E-7EA6-4BEF-9563-501B04C7B244}"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BA50524-41E4-4599-BBF3-0280814CF9B3}"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8F69CE87-CDCF-4DD4-8D01-F3E4E97A8863}"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8A924EB-DF99-4028-85D9-83375C07342F}"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F63B4566-4705-4269-B889-F21F8A6ABE5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2248334-B94D-4D09-9074-E44A08B4551C}"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C613B09-8967-46B9-9E44-68461953ACB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304800" y="228600"/>
            <a:ext cx="8610600" cy="11128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457200" y="1600203"/>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3300"/>
                </a:solidFill>
              </a:defRPr>
            </a:lvl1pPr>
          </a:lstStyle>
          <a:p>
            <a:pPr>
              <a:defRPr/>
            </a:pPr>
            <a:endParaRPr lang="en-US" dirty="0"/>
          </a:p>
        </p:txBody>
      </p:sp>
      <p:sp>
        <p:nvSpPr>
          <p:cNvPr id="1030" name="Rectangle 6"/>
          <p:cNvSpPr>
            <a:spLocks noGrp="1" noChangeArrowheads="1"/>
          </p:cNvSpPr>
          <p:nvPr>
            <p:ph type="sldNum" sz="quarter" idx="4"/>
          </p:nvPr>
        </p:nvSpPr>
        <p:spPr bwMode="auto">
          <a:xfrm>
            <a:off x="7010400" y="65532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pPr>
              <a:defRPr/>
            </a:pPr>
            <a:fld id="{C8C45DBA-49FB-45B9-BFD9-B227A0A31F5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b="1">
          <a:solidFill>
            <a:srgbClr val="003300"/>
          </a:solidFill>
          <a:latin typeface="+mj-lt"/>
          <a:ea typeface="+mj-ea"/>
          <a:cs typeface="+mj-cs"/>
        </a:defRPr>
      </a:lvl1pPr>
      <a:lvl2pPr algn="ctr" rtl="0" eaLnBrk="0" fontAlgn="base" hangingPunct="0">
        <a:spcBef>
          <a:spcPct val="0"/>
        </a:spcBef>
        <a:spcAft>
          <a:spcPct val="0"/>
        </a:spcAft>
        <a:defRPr sz="4400" b="1">
          <a:solidFill>
            <a:srgbClr val="003300"/>
          </a:solidFill>
          <a:latin typeface="Arial" charset="0"/>
        </a:defRPr>
      </a:lvl2pPr>
      <a:lvl3pPr algn="ctr" rtl="0" eaLnBrk="0" fontAlgn="base" hangingPunct="0">
        <a:spcBef>
          <a:spcPct val="0"/>
        </a:spcBef>
        <a:spcAft>
          <a:spcPct val="0"/>
        </a:spcAft>
        <a:defRPr sz="4400" b="1">
          <a:solidFill>
            <a:srgbClr val="003300"/>
          </a:solidFill>
          <a:latin typeface="Arial" charset="0"/>
        </a:defRPr>
      </a:lvl3pPr>
      <a:lvl4pPr algn="ctr" rtl="0" eaLnBrk="0" fontAlgn="base" hangingPunct="0">
        <a:spcBef>
          <a:spcPct val="0"/>
        </a:spcBef>
        <a:spcAft>
          <a:spcPct val="0"/>
        </a:spcAft>
        <a:defRPr sz="4400" b="1">
          <a:solidFill>
            <a:srgbClr val="003300"/>
          </a:solidFill>
          <a:latin typeface="Arial" charset="0"/>
        </a:defRPr>
      </a:lvl4pPr>
      <a:lvl5pPr algn="ctr" rtl="0" eaLnBrk="0" fontAlgn="base" hangingPunct="0">
        <a:spcBef>
          <a:spcPct val="0"/>
        </a:spcBef>
        <a:spcAft>
          <a:spcPct val="0"/>
        </a:spcAft>
        <a:defRPr sz="4400" b="1">
          <a:solidFill>
            <a:srgbClr val="003300"/>
          </a:solidFill>
          <a:latin typeface="Arial" charset="0"/>
        </a:defRPr>
      </a:lvl5pPr>
      <a:lvl6pPr marL="457200" algn="ctr" rtl="0" fontAlgn="base">
        <a:spcBef>
          <a:spcPct val="0"/>
        </a:spcBef>
        <a:spcAft>
          <a:spcPct val="0"/>
        </a:spcAft>
        <a:defRPr sz="4400" b="1">
          <a:solidFill>
            <a:srgbClr val="003300"/>
          </a:solidFill>
          <a:latin typeface="Arial" charset="0"/>
        </a:defRPr>
      </a:lvl6pPr>
      <a:lvl7pPr marL="914400" algn="ctr" rtl="0" fontAlgn="base">
        <a:spcBef>
          <a:spcPct val="0"/>
        </a:spcBef>
        <a:spcAft>
          <a:spcPct val="0"/>
        </a:spcAft>
        <a:defRPr sz="4400" b="1">
          <a:solidFill>
            <a:srgbClr val="003300"/>
          </a:solidFill>
          <a:latin typeface="Arial" charset="0"/>
        </a:defRPr>
      </a:lvl7pPr>
      <a:lvl8pPr marL="1371600" algn="ctr" rtl="0" fontAlgn="base">
        <a:spcBef>
          <a:spcPct val="0"/>
        </a:spcBef>
        <a:spcAft>
          <a:spcPct val="0"/>
        </a:spcAft>
        <a:defRPr sz="4400" b="1">
          <a:solidFill>
            <a:srgbClr val="003300"/>
          </a:solidFill>
          <a:latin typeface="Arial" charset="0"/>
        </a:defRPr>
      </a:lvl8pPr>
      <a:lvl9pPr marL="1828800" algn="ctr" rtl="0" fontAlgn="base">
        <a:spcBef>
          <a:spcPct val="0"/>
        </a:spcBef>
        <a:spcAft>
          <a:spcPct val="0"/>
        </a:spcAft>
        <a:defRPr sz="4400" b="1">
          <a:solidFill>
            <a:srgbClr val="003300"/>
          </a:solidFill>
          <a:latin typeface="Arial" charset="0"/>
        </a:defRPr>
      </a:lvl9pPr>
    </p:titleStyle>
    <p:bodyStyle>
      <a:lvl1pPr marL="342900" indent="-342900" algn="l" rtl="0" eaLnBrk="0" fontAlgn="base" hangingPunct="0">
        <a:spcBef>
          <a:spcPct val="20000"/>
        </a:spcBef>
        <a:spcAft>
          <a:spcPct val="0"/>
        </a:spcAft>
        <a:buChar char="•"/>
        <a:defRPr sz="3200">
          <a:solidFill>
            <a:srgbClr val="003300"/>
          </a:solidFill>
          <a:latin typeface="+mn-lt"/>
          <a:ea typeface="+mn-ea"/>
          <a:cs typeface="+mn-cs"/>
        </a:defRPr>
      </a:lvl1pPr>
      <a:lvl2pPr marL="742950" indent="-285750" algn="l" rtl="0" eaLnBrk="0" fontAlgn="base" hangingPunct="0">
        <a:spcBef>
          <a:spcPct val="20000"/>
        </a:spcBef>
        <a:spcAft>
          <a:spcPct val="0"/>
        </a:spcAft>
        <a:buChar char="–"/>
        <a:defRPr sz="2800">
          <a:solidFill>
            <a:srgbClr val="003300"/>
          </a:solidFill>
          <a:latin typeface="+mn-lt"/>
        </a:defRPr>
      </a:lvl2pPr>
      <a:lvl3pPr marL="1143000" indent="-228600" algn="l" rtl="0" eaLnBrk="0" fontAlgn="base" hangingPunct="0">
        <a:spcBef>
          <a:spcPct val="20000"/>
        </a:spcBef>
        <a:spcAft>
          <a:spcPct val="0"/>
        </a:spcAft>
        <a:buChar char="•"/>
        <a:defRPr sz="2400">
          <a:solidFill>
            <a:srgbClr val="003300"/>
          </a:solidFill>
          <a:latin typeface="+mn-lt"/>
        </a:defRPr>
      </a:lvl3pPr>
      <a:lvl4pPr marL="1600200" indent="-228600" algn="l" rtl="0" eaLnBrk="0" fontAlgn="base" hangingPunct="0">
        <a:spcBef>
          <a:spcPct val="20000"/>
        </a:spcBef>
        <a:spcAft>
          <a:spcPct val="0"/>
        </a:spcAft>
        <a:buChar char="–"/>
        <a:defRPr sz="2000">
          <a:solidFill>
            <a:srgbClr val="003300"/>
          </a:solidFill>
          <a:latin typeface="+mn-lt"/>
        </a:defRPr>
      </a:lvl4pPr>
      <a:lvl5pPr marL="2057400" indent="-228600" algn="l" rtl="0" eaLnBrk="0" fontAlgn="base" hangingPunct="0">
        <a:spcBef>
          <a:spcPct val="20000"/>
        </a:spcBef>
        <a:spcAft>
          <a:spcPct val="0"/>
        </a:spcAft>
        <a:buChar char="»"/>
        <a:defRPr sz="2000">
          <a:solidFill>
            <a:srgbClr val="003300"/>
          </a:solidFill>
          <a:latin typeface="+mn-lt"/>
        </a:defRPr>
      </a:lvl5pPr>
      <a:lvl6pPr marL="2514600" indent="-228600" algn="l" rtl="0" fontAlgn="base">
        <a:spcBef>
          <a:spcPct val="20000"/>
        </a:spcBef>
        <a:spcAft>
          <a:spcPct val="0"/>
        </a:spcAft>
        <a:buChar char="»"/>
        <a:defRPr sz="2000">
          <a:solidFill>
            <a:srgbClr val="003300"/>
          </a:solidFill>
          <a:latin typeface="+mn-lt"/>
        </a:defRPr>
      </a:lvl6pPr>
      <a:lvl7pPr marL="2971800" indent="-228600" algn="l" rtl="0" fontAlgn="base">
        <a:spcBef>
          <a:spcPct val="20000"/>
        </a:spcBef>
        <a:spcAft>
          <a:spcPct val="0"/>
        </a:spcAft>
        <a:buChar char="»"/>
        <a:defRPr sz="2000">
          <a:solidFill>
            <a:srgbClr val="003300"/>
          </a:solidFill>
          <a:latin typeface="+mn-lt"/>
        </a:defRPr>
      </a:lvl7pPr>
      <a:lvl8pPr marL="3429000" indent="-228600" algn="l" rtl="0" fontAlgn="base">
        <a:spcBef>
          <a:spcPct val="20000"/>
        </a:spcBef>
        <a:spcAft>
          <a:spcPct val="0"/>
        </a:spcAft>
        <a:buChar char="»"/>
        <a:defRPr sz="2000">
          <a:solidFill>
            <a:srgbClr val="003300"/>
          </a:solidFill>
          <a:latin typeface="+mn-lt"/>
        </a:defRPr>
      </a:lvl8pPr>
      <a:lvl9pPr marL="3886200" indent="-228600" algn="l" rtl="0" fontAlgn="base">
        <a:spcBef>
          <a:spcPct val="20000"/>
        </a:spcBef>
        <a:spcAft>
          <a:spcPct val="0"/>
        </a:spcAft>
        <a:buChar char="»"/>
        <a:defRPr sz="2000">
          <a:solidFill>
            <a:srgbClr val="0033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tuition.uoregon.edu/"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hyperlink" Target="https://tuition.uoregon.edu/tfab-schedule"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p:cNvPicPr>
            <a:picLocks noChangeAspect="1" noChangeArrowheads="1"/>
          </p:cNvPicPr>
          <p:nvPr/>
        </p:nvPicPr>
        <p:blipFill>
          <a:blip r:embed="rId3" cstate="print"/>
          <a:srcRect/>
          <a:stretch>
            <a:fillRect/>
          </a:stretch>
        </p:blipFill>
        <p:spPr bwMode="auto">
          <a:xfrm>
            <a:off x="0" y="0"/>
            <a:ext cx="9144000" cy="1074738"/>
          </a:xfrm>
          <a:prstGeom prst="rect">
            <a:avLst/>
          </a:prstGeom>
          <a:noFill/>
          <a:ln w="9525">
            <a:noFill/>
            <a:miter lim="800000"/>
            <a:headEnd/>
            <a:tailEnd/>
          </a:ln>
        </p:spPr>
      </p:pic>
      <p:sp>
        <p:nvSpPr>
          <p:cNvPr id="3" name="Title 2"/>
          <p:cNvSpPr>
            <a:spLocks noGrp="1"/>
          </p:cNvSpPr>
          <p:nvPr>
            <p:ph type="ctrTitle"/>
          </p:nvPr>
        </p:nvSpPr>
        <p:spPr>
          <a:xfrm>
            <a:off x="685800" y="2339975"/>
            <a:ext cx="7772400" cy="1470025"/>
          </a:xfrm>
        </p:spPr>
        <p:txBody>
          <a:bodyPr/>
          <a:lstStyle/>
          <a:p>
            <a:r>
              <a:rPr lang="en-US" sz="3600" dirty="0"/>
              <a:t>Student Tuition Forum</a:t>
            </a:r>
            <a:br>
              <a:rPr lang="en-US" sz="3600" dirty="0"/>
            </a:br>
            <a:r>
              <a:rPr lang="en-US" sz="3600" dirty="0"/>
              <a:t>Financial Briefing</a:t>
            </a:r>
          </a:p>
        </p:txBody>
      </p:sp>
      <p:sp>
        <p:nvSpPr>
          <p:cNvPr id="2" name="Content Placeholder 1"/>
          <p:cNvSpPr>
            <a:spLocks noGrp="1"/>
          </p:cNvSpPr>
          <p:nvPr>
            <p:ph type="subTitle" idx="1"/>
          </p:nvPr>
        </p:nvSpPr>
        <p:spPr>
          <a:xfrm>
            <a:off x="1371600" y="4343400"/>
            <a:ext cx="6248400" cy="1752600"/>
          </a:xfrm>
        </p:spPr>
        <p:txBody>
          <a:bodyPr/>
          <a:lstStyle/>
          <a:p>
            <a:r>
              <a:rPr lang="en-US" sz="2800" b="1" dirty="0"/>
              <a:t>January 17th, 2023</a:t>
            </a:r>
          </a:p>
          <a:p>
            <a:endParaRPr lang="en-US"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de6" descr="Funding per Resident">
            <a:extLst>
              <a:ext uri="{FF2B5EF4-FFF2-40B4-BE49-F238E27FC236}">
                <a16:creationId xmlns:a16="http://schemas.microsoft.com/office/drawing/2014/main" id="{CE303FDC-A500-46AA-8DED-D571CB3D13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304800"/>
            <a:ext cx="8832381" cy="6248400"/>
          </a:xfrm>
          <a:prstGeom prst="rect">
            <a:avLst/>
          </a:prstGeom>
        </p:spPr>
      </p:pic>
    </p:spTree>
    <p:extLst>
      <p:ext uri="{BB962C8B-B14F-4D97-AF65-F5344CB8AC3E}">
        <p14:creationId xmlns:p14="http://schemas.microsoft.com/office/powerpoint/2010/main" val="1671480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1143000" y="1798637"/>
            <a:ext cx="8305800" cy="4983163"/>
          </a:xfrm>
        </p:spPr>
        <p:txBody>
          <a:bodyPr/>
          <a:lstStyle/>
          <a:p>
            <a:pPr>
              <a:spcBef>
                <a:spcPts val="0"/>
              </a:spcBef>
            </a:pPr>
            <a:r>
              <a:rPr lang="en-US" dirty="0"/>
              <a:t>Cost Drivers </a:t>
            </a:r>
          </a:p>
          <a:p>
            <a:pPr>
              <a:spcBef>
                <a:spcPts val="0"/>
              </a:spcBef>
            </a:pPr>
            <a:endParaRPr lang="en-US" dirty="0">
              <a:cs typeface="Arial"/>
            </a:endParaRPr>
          </a:p>
          <a:p>
            <a:pPr>
              <a:spcBef>
                <a:spcPts val="0"/>
              </a:spcBef>
            </a:pPr>
            <a:r>
              <a:rPr lang="en-US" dirty="0">
                <a:cs typeface="Arial"/>
              </a:rPr>
              <a:t>State Appropriation</a:t>
            </a:r>
          </a:p>
          <a:p>
            <a:pPr>
              <a:spcBef>
                <a:spcPts val="0"/>
              </a:spcBef>
            </a:pPr>
            <a:endParaRPr lang="en-US" dirty="0">
              <a:cs typeface="Arial"/>
            </a:endParaRPr>
          </a:p>
          <a:p>
            <a:pPr>
              <a:spcBef>
                <a:spcPts val="0"/>
              </a:spcBef>
            </a:pPr>
            <a:r>
              <a:rPr lang="en-US" dirty="0">
                <a:cs typeface="Arial"/>
              </a:rPr>
              <a:t>Guaranteed Tuition Program </a:t>
            </a:r>
          </a:p>
          <a:p>
            <a:pPr>
              <a:spcBef>
                <a:spcPts val="0"/>
              </a:spcBef>
            </a:pPr>
            <a:endParaRPr lang="en-US" dirty="0">
              <a:cs typeface="Arial"/>
            </a:endParaRPr>
          </a:p>
          <a:p>
            <a:pPr>
              <a:spcBef>
                <a:spcPts val="0"/>
              </a:spcBef>
            </a:pPr>
            <a:r>
              <a:rPr lang="en-US" dirty="0">
                <a:cs typeface="Arial"/>
              </a:rPr>
              <a:t>Info and Input on Tuition</a:t>
            </a:r>
          </a:p>
          <a:p>
            <a:pPr>
              <a:spcBef>
                <a:spcPts val="0"/>
              </a:spcBef>
            </a:pPr>
            <a:endParaRPr lang="en-US" dirty="0">
              <a:cs typeface="Arial"/>
            </a:endParaRPr>
          </a:p>
          <a:p>
            <a:pPr>
              <a:spcBef>
                <a:spcPts val="0"/>
              </a:spcBef>
            </a:pPr>
            <a:r>
              <a:rPr lang="en-US" dirty="0">
                <a:cs typeface="Arial"/>
              </a:rPr>
              <a:t>Small Group Discussion </a:t>
            </a:r>
          </a:p>
          <a:p>
            <a:pPr lvl="1">
              <a:spcBef>
                <a:spcPts val="0"/>
              </a:spcBef>
              <a:spcAft>
                <a:spcPts val="600"/>
              </a:spcAft>
            </a:pPr>
            <a:endParaRPr lang="en-US" sz="3600" dirty="0">
              <a:cs typeface="Arial"/>
            </a:endParaRPr>
          </a:p>
          <a:p>
            <a:pPr lvl="1">
              <a:spcBef>
                <a:spcPts val="0"/>
              </a:spcBef>
              <a:spcAft>
                <a:spcPts val="600"/>
              </a:spcAft>
            </a:pPr>
            <a:endParaRPr lang="en-US" sz="4000" dirty="0">
              <a:cs typeface="Arial"/>
            </a:endParaRPr>
          </a:p>
        </p:txBody>
      </p:sp>
      <p:sp>
        <p:nvSpPr>
          <p:cNvPr id="7" name="Title 1"/>
          <p:cNvSpPr txBox="1">
            <a:spLocks/>
          </p:cNvSpPr>
          <p:nvPr/>
        </p:nvSpPr>
        <p:spPr bwMode="auto">
          <a:xfrm>
            <a:off x="548054" y="533400"/>
            <a:ext cx="8824546" cy="75842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b="1">
                <a:solidFill>
                  <a:srgbClr val="003300"/>
                </a:solidFill>
                <a:latin typeface="+mj-lt"/>
                <a:ea typeface="+mj-ea"/>
                <a:cs typeface="+mj-cs"/>
              </a:defRPr>
            </a:lvl1pPr>
            <a:lvl2pPr algn="ctr" rtl="0" eaLnBrk="0" fontAlgn="base" hangingPunct="0">
              <a:spcBef>
                <a:spcPct val="0"/>
              </a:spcBef>
              <a:spcAft>
                <a:spcPct val="0"/>
              </a:spcAft>
              <a:defRPr sz="4400" b="1">
                <a:solidFill>
                  <a:srgbClr val="003300"/>
                </a:solidFill>
                <a:latin typeface="Arial" charset="0"/>
              </a:defRPr>
            </a:lvl2pPr>
            <a:lvl3pPr algn="ctr" rtl="0" eaLnBrk="0" fontAlgn="base" hangingPunct="0">
              <a:spcBef>
                <a:spcPct val="0"/>
              </a:spcBef>
              <a:spcAft>
                <a:spcPct val="0"/>
              </a:spcAft>
              <a:defRPr sz="4400" b="1">
                <a:solidFill>
                  <a:srgbClr val="003300"/>
                </a:solidFill>
                <a:latin typeface="Arial" charset="0"/>
              </a:defRPr>
            </a:lvl3pPr>
            <a:lvl4pPr algn="ctr" rtl="0" eaLnBrk="0" fontAlgn="base" hangingPunct="0">
              <a:spcBef>
                <a:spcPct val="0"/>
              </a:spcBef>
              <a:spcAft>
                <a:spcPct val="0"/>
              </a:spcAft>
              <a:defRPr sz="4400" b="1">
                <a:solidFill>
                  <a:srgbClr val="003300"/>
                </a:solidFill>
                <a:latin typeface="Arial" charset="0"/>
              </a:defRPr>
            </a:lvl4pPr>
            <a:lvl5pPr algn="ctr" rtl="0" eaLnBrk="0" fontAlgn="base" hangingPunct="0">
              <a:spcBef>
                <a:spcPct val="0"/>
              </a:spcBef>
              <a:spcAft>
                <a:spcPct val="0"/>
              </a:spcAft>
              <a:defRPr sz="4400" b="1">
                <a:solidFill>
                  <a:srgbClr val="003300"/>
                </a:solidFill>
                <a:latin typeface="Arial" charset="0"/>
              </a:defRPr>
            </a:lvl5pPr>
            <a:lvl6pPr marL="457200" algn="ctr" rtl="0" fontAlgn="base">
              <a:spcBef>
                <a:spcPct val="0"/>
              </a:spcBef>
              <a:spcAft>
                <a:spcPct val="0"/>
              </a:spcAft>
              <a:defRPr sz="4400" b="1">
                <a:solidFill>
                  <a:srgbClr val="003300"/>
                </a:solidFill>
                <a:latin typeface="Arial" charset="0"/>
              </a:defRPr>
            </a:lvl6pPr>
            <a:lvl7pPr marL="914400" algn="ctr" rtl="0" fontAlgn="base">
              <a:spcBef>
                <a:spcPct val="0"/>
              </a:spcBef>
              <a:spcAft>
                <a:spcPct val="0"/>
              </a:spcAft>
              <a:defRPr sz="4400" b="1">
                <a:solidFill>
                  <a:srgbClr val="003300"/>
                </a:solidFill>
                <a:latin typeface="Arial" charset="0"/>
              </a:defRPr>
            </a:lvl7pPr>
            <a:lvl8pPr marL="1371600" algn="ctr" rtl="0" fontAlgn="base">
              <a:spcBef>
                <a:spcPct val="0"/>
              </a:spcBef>
              <a:spcAft>
                <a:spcPct val="0"/>
              </a:spcAft>
              <a:defRPr sz="4400" b="1">
                <a:solidFill>
                  <a:srgbClr val="003300"/>
                </a:solidFill>
                <a:latin typeface="Arial" charset="0"/>
              </a:defRPr>
            </a:lvl8pPr>
            <a:lvl9pPr marL="1828800" algn="ctr" rtl="0" fontAlgn="base">
              <a:spcBef>
                <a:spcPct val="0"/>
              </a:spcBef>
              <a:spcAft>
                <a:spcPct val="0"/>
              </a:spcAft>
              <a:defRPr sz="4400" b="1">
                <a:solidFill>
                  <a:srgbClr val="003300"/>
                </a:solidFill>
                <a:latin typeface="Arial" charset="0"/>
              </a:defRPr>
            </a:lvl9pPr>
          </a:lstStyle>
          <a:p>
            <a:pPr algn="l"/>
            <a:r>
              <a:rPr lang="en-US" sz="4000" dirty="0"/>
              <a:t>Agenda</a:t>
            </a:r>
            <a:endParaRPr lang="en-US" sz="4000" kern="0" dirty="0">
              <a:latin typeface="Arial" panose="020B0604020202020204" pitchFamily="34" charset="0"/>
              <a:cs typeface="Arial" panose="020B0604020202020204" pitchFamily="34" charset="0"/>
            </a:endParaRPr>
          </a:p>
        </p:txBody>
      </p:sp>
      <p:sp>
        <p:nvSpPr>
          <p:cNvPr id="2" name="Arrow: Right 1">
            <a:extLst>
              <a:ext uri="{FF2B5EF4-FFF2-40B4-BE49-F238E27FC236}">
                <a16:creationId xmlns:a16="http://schemas.microsoft.com/office/drawing/2014/main" id="{077DEC18-CEE1-473E-B412-EF3BBD98C266}"/>
              </a:ext>
            </a:extLst>
          </p:cNvPr>
          <p:cNvSpPr/>
          <p:nvPr/>
        </p:nvSpPr>
        <p:spPr bwMode="auto">
          <a:xfrm>
            <a:off x="384048" y="3810000"/>
            <a:ext cx="609600" cy="484632"/>
          </a:xfrm>
          <a:prstGeom prst="rightArrow">
            <a:avLst/>
          </a:prstGeom>
          <a:solidFill>
            <a:srgbClr val="00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0490376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533400" y="1417637"/>
            <a:ext cx="8305800" cy="4983163"/>
          </a:xfrm>
        </p:spPr>
        <p:txBody>
          <a:bodyPr/>
          <a:lstStyle/>
          <a:p>
            <a:pPr>
              <a:spcBef>
                <a:spcPts val="0"/>
              </a:spcBef>
            </a:pPr>
            <a:r>
              <a:rPr lang="en-US" sz="2400" dirty="0"/>
              <a:t>For each entering class year, there is a set resident and non-resident tuition rate per student credit hour (SCH)</a:t>
            </a:r>
          </a:p>
          <a:p>
            <a:pPr>
              <a:spcBef>
                <a:spcPts val="0"/>
              </a:spcBef>
            </a:pPr>
            <a:endParaRPr lang="en-US" sz="2400" dirty="0"/>
          </a:p>
          <a:p>
            <a:pPr>
              <a:spcBef>
                <a:spcPts val="0"/>
              </a:spcBef>
            </a:pPr>
            <a:r>
              <a:rPr lang="en-US" sz="2400" dirty="0"/>
              <a:t>That rate is guaranteed or locked for five years - no matter what</a:t>
            </a:r>
          </a:p>
          <a:p>
            <a:pPr marL="0" indent="0">
              <a:spcBef>
                <a:spcPts val="0"/>
              </a:spcBef>
              <a:buNone/>
            </a:pPr>
            <a:endParaRPr lang="en-US" sz="2400" dirty="0"/>
          </a:p>
          <a:p>
            <a:pPr>
              <a:spcBef>
                <a:spcPts val="0"/>
              </a:spcBef>
            </a:pPr>
            <a:r>
              <a:rPr lang="en-US" sz="2400" dirty="0"/>
              <a:t>Other tuition and fees that are locked include administratively controlled mandatory fees, summer tuition, honors college differential tuition, business school differential tuition and the international student fee</a:t>
            </a:r>
          </a:p>
          <a:p>
            <a:pPr marL="0" indent="0">
              <a:spcBef>
                <a:spcPts val="0"/>
              </a:spcBef>
              <a:buNone/>
            </a:pPr>
            <a:endParaRPr lang="en-US" sz="2400" dirty="0"/>
          </a:p>
          <a:p>
            <a:pPr>
              <a:spcBef>
                <a:spcPts val="0"/>
              </a:spcBef>
            </a:pPr>
            <a:r>
              <a:rPr lang="en-US" sz="2400" dirty="0"/>
              <a:t>Students know the expected cost of their education before they decide to come to the University of Oregon</a:t>
            </a:r>
            <a:endParaRPr lang="en-US" sz="2400" dirty="0">
              <a:cs typeface="Arial"/>
            </a:endParaRPr>
          </a:p>
          <a:p>
            <a:pPr lvl="1">
              <a:spcBef>
                <a:spcPts val="0"/>
              </a:spcBef>
              <a:spcAft>
                <a:spcPts val="600"/>
              </a:spcAft>
            </a:pPr>
            <a:endParaRPr lang="en-US" sz="3600" dirty="0">
              <a:cs typeface="Arial"/>
            </a:endParaRPr>
          </a:p>
          <a:p>
            <a:pPr lvl="1">
              <a:spcBef>
                <a:spcPts val="0"/>
              </a:spcBef>
              <a:spcAft>
                <a:spcPts val="600"/>
              </a:spcAft>
            </a:pPr>
            <a:endParaRPr lang="en-US" sz="4000" dirty="0">
              <a:cs typeface="Arial"/>
            </a:endParaRPr>
          </a:p>
        </p:txBody>
      </p:sp>
      <p:sp>
        <p:nvSpPr>
          <p:cNvPr id="7" name="Title 1"/>
          <p:cNvSpPr txBox="1">
            <a:spLocks/>
          </p:cNvSpPr>
          <p:nvPr/>
        </p:nvSpPr>
        <p:spPr bwMode="auto">
          <a:xfrm>
            <a:off x="304800" y="304800"/>
            <a:ext cx="8824546" cy="75842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b="1">
                <a:solidFill>
                  <a:srgbClr val="003300"/>
                </a:solidFill>
                <a:latin typeface="+mj-lt"/>
                <a:ea typeface="+mj-ea"/>
                <a:cs typeface="+mj-cs"/>
              </a:defRPr>
            </a:lvl1pPr>
            <a:lvl2pPr algn="ctr" rtl="0" eaLnBrk="0" fontAlgn="base" hangingPunct="0">
              <a:spcBef>
                <a:spcPct val="0"/>
              </a:spcBef>
              <a:spcAft>
                <a:spcPct val="0"/>
              </a:spcAft>
              <a:defRPr sz="4400" b="1">
                <a:solidFill>
                  <a:srgbClr val="003300"/>
                </a:solidFill>
                <a:latin typeface="Arial" charset="0"/>
              </a:defRPr>
            </a:lvl2pPr>
            <a:lvl3pPr algn="ctr" rtl="0" eaLnBrk="0" fontAlgn="base" hangingPunct="0">
              <a:spcBef>
                <a:spcPct val="0"/>
              </a:spcBef>
              <a:spcAft>
                <a:spcPct val="0"/>
              </a:spcAft>
              <a:defRPr sz="4400" b="1">
                <a:solidFill>
                  <a:srgbClr val="003300"/>
                </a:solidFill>
                <a:latin typeface="Arial" charset="0"/>
              </a:defRPr>
            </a:lvl3pPr>
            <a:lvl4pPr algn="ctr" rtl="0" eaLnBrk="0" fontAlgn="base" hangingPunct="0">
              <a:spcBef>
                <a:spcPct val="0"/>
              </a:spcBef>
              <a:spcAft>
                <a:spcPct val="0"/>
              </a:spcAft>
              <a:defRPr sz="4400" b="1">
                <a:solidFill>
                  <a:srgbClr val="003300"/>
                </a:solidFill>
                <a:latin typeface="Arial" charset="0"/>
              </a:defRPr>
            </a:lvl4pPr>
            <a:lvl5pPr algn="ctr" rtl="0" eaLnBrk="0" fontAlgn="base" hangingPunct="0">
              <a:spcBef>
                <a:spcPct val="0"/>
              </a:spcBef>
              <a:spcAft>
                <a:spcPct val="0"/>
              </a:spcAft>
              <a:defRPr sz="4400" b="1">
                <a:solidFill>
                  <a:srgbClr val="003300"/>
                </a:solidFill>
                <a:latin typeface="Arial" charset="0"/>
              </a:defRPr>
            </a:lvl5pPr>
            <a:lvl6pPr marL="457200" algn="ctr" rtl="0" fontAlgn="base">
              <a:spcBef>
                <a:spcPct val="0"/>
              </a:spcBef>
              <a:spcAft>
                <a:spcPct val="0"/>
              </a:spcAft>
              <a:defRPr sz="4400" b="1">
                <a:solidFill>
                  <a:srgbClr val="003300"/>
                </a:solidFill>
                <a:latin typeface="Arial" charset="0"/>
              </a:defRPr>
            </a:lvl6pPr>
            <a:lvl7pPr marL="914400" algn="ctr" rtl="0" fontAlgn="base">
              <a:spcBef>
                <a:spcPct val="0"/>
              </a:spcBef>
              <a:spcAft>
                <a:spcPct val="0"/>
              </a:spcAft>
              <a:defRPr sz="4400" b="1">
                <a:solidFill>
                  <a:srgbClr val="003300"/>
                </a:solidFill>
                <a:latin typeface="Arial" charset="0"/>
              </a:defRPr>
            </a:lvl7pPr>
            <a:lvl8pPr marL="1371600" algn="ctr" rtl="0" fontAlgn="base">
              <a:spcBef>
                <a:spcPct val="0"/>
              </a:spcBef>
              <a:spcAft>
                <a:spcPct val="0"/>
              </a:spcAft>
              <a:defRPr sz="4400" b="1">
                <a:solidFill>
                  <a:srgbClr val="003300"/>
                </a:solidFill>
                <a:latin typeface="Arial" charset="0"/>
              </a:defRPr>
            </a:lvl8pPr>
            <a:lvl9pPr marL="1828800" algn="ctr" rtl="0" fontAlgn="base">
              <a:spcBef>
                <a:spcPct val="0"/>
              </a:spcBef>
              <a:spcAft>
                <a:spcPct val="0"/>
              </a:spcAft>
              <a:defRPr sz="4400" b="1">
                <a:solidFill>
                  <a:srgbClr val="003300"/>
                </a:solidFill>
                <a:latin typeface="Arial" charset="0"/>
              </a:defRPr>
            </a:lvl9pPr>
          </a:lstStyle>
          <a:p>
            <a:pPr algn="l"/>
            <a:r>
              <a:rPr lang="en-US" sz="2800" dirty="0"/>
              <a:t>Framework – Guaranteed Tuition Program </a:t>
            </a:r>
          </a:p>
          <a:p>
            <a:pPr algn="l"/>
            <a:r>
              <a:rPr lang="en-US" sz="2800" dirty="0"/>
              <a:t>for Undergraduate Students </a:t>
            </a:r>
            <a:endParaRPr lang="en-US" sz="2800" kern="0" dirty="0">
              <a:latin typeface="Arial" panose="020B0604020202020204" pitchFamily="34" charset="0"/>
              <a:cs typeface="Arial" panose="020B0604020202020204" pitchFamily="34" charset="0"/>
            </a:endParaRPr>
          </a:p>
        </p:txBody>
      </p:sp>
      <p:cxnSp>
        <p:nvCxnSpPr>
          <p:cNvPr id="4" name="Straight Connector 3"/>
          <p:cNvCxnSpPr/>
          <p:nvPr/>
        </p:nvCxnSpPr>
        <p:spPr bwMode="auto">
          <a:xfrm>
            <a:off x="304800" y="1143000"/>
            <a:ext cx="83058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42484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839196" cy="1746036"/>
          </a:xfrm>
        </p:spPr>
        <p:txBody>
          <a:bodyPr/>
          <a:lstStyle/>
          <a:p>
            <a:pPr algn="l"/>
            <a:r>
              <a:rPr lang="en-US" sz="2800" dirty="0"/>
              <a:t>Average Historical Annual Undergraduate Tuition Rate Increases – Analysis conducted in FY2020</a:t>
            </a:r>
          </a:p>
        </p:txBody>
      </p:sp>
      <p:sp>
        <p:nvSpPr>
          <p:cNvPr id="3" name="Content Placeholder 2"/>
          <p:cNvSpPr>
            <a:spLocks noGrp="1"/>
          </p:cNvSpPr>
          <p:nvPr>
            <p:ph idx="1"/>
          </p:nvPr>
        </p:nvSpPr>
        <p:spPr>
          <a:xfrm>
            <a:off x="856211" y="3304701"/>
            <a:ext cx="3059084" cy="644230"/>
          </a:xfrm>
        </p:spPr>
        <p:txBody>
          <a:bodyPr/>
          <a:lstStyle/>
          <a:p>
            <a:pPr marL="0" indent="0">
              <a:buNone/>
            </a:pPr>
            <a:r>
              <a:rPr lang="en-US" dirty="0"/>
              <a:t>Resident</a:t>
            </a:r>
          </a:p>
        </p:txBody>
      </p:sp>
      <p:sp>
        <p:nvSpPr>
          <p:cNvPr id="5" name="Content Placeholder 2"/>
          <p:cNvSpPr txBox="1">
            <a:spLocks/>
          </p:cNvSpPr>
          <p:nvPr/>
        </p:nvSpPr>
        <p:spPr bwMode="auto">
          <a:xfrm>
            <a:off x="856211" y="4664771"/>
            <a:ext cx="3059084" cy="6442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891" indent="-342891" algn="l" rtl="0" eaLnBrk="0" fontAlgn="base" hangingPunct="0">
              <a:spcBef>
                <a:spcPct val="20000"/>
              </a:spcBef>
              <a:spcAft>
                <a:spcPct val="0"/>
              </a:spcAft>
              <a:buChar char="•"/>
              <a:defRPr sz="3200">
                <a:solidFill>
                  <a:srgbClr val="003300"/>
                </a:solidFill>
                <a:latin typeface="+mn-lt"/>
                <a:ea typeface="+mn-ea"/>
                <a:cs typeface="+mn-cs"/>
              </a:defRPr>
            </a:lvl1pPr>
            <a:lvl2pPr marL="742932" indent="-285744" algn="l" rtl="0" eaLnBrk="0" fontAlgn="base" hangingPunct="0">
              <a:spcBef>
                <a:spcPct val="20000"/>
              </a:spcBef>
              <a:spcAft>
                <a:spcPct val="0"/>
              </a:spcAft>
              <a:buChar char="–"/>
              <a:defRPr sz="2800">
                <a:solidFill>
                  <a:srgbClr val="003300"/>
                </a:solidFill>
                <a:latin typeface="+mn-lt"/>
              </a:defRPr>
            </a:lvl2pPr>
            <a:lvl3pPr marL="1142971" indent="-228594" algn="l" rtl="0" eaLnBrk="0" fontAlgn="base" hangingPunct="0">
              <a:spcBef>
                <a:spcPct val="20000"/>
              </a:spcBef>
              <a:spcAft>
                <a:spcPct val="0"/>
              </a:spcAft>
              <a:buChar char="•"/>
              <a:defRPr sz="2400">
                <a:solidFill>
                  <a:srgbClr val="003300"/>
                </a:solidFill>
                <a:latin typeface="+mn-lt"/>
              </a:defRPr>
            </a:lvl3pPr>
            <a:lvl4pPr marL="1600160" indent="-228594" algn="l" rtl="0" eaLnBrk="0" fontAlgn="base" hangingPunct="0">
              <a:spcBef>
                <a:spcPct val="20000"/>
              </a:spcBef>
              <a:spcAft>
                <a:spcPct val="0"/>
              </a:spcAft>
              <a:buChar char="–"/>
              <a:defRPr sz="2000">
                <a:solidFill>
                  <a:srgbClr val="003300"/>
                </a:solidFill>
                <a:latin typeface="+mn-lt"/>
              </a:defRPr>
            </a:lvl4pPr>
            <a:lvl5pPr marL="2057349" indent="-228594" algn="l" rtl="0" eaLnBrk="0" fontAlgn="base" hangingPunct="0">
              <a:spcBef>
                <a:spcPct val="20000"/>
              </a:spcBef>
              <a:spcAft>
                <a:spcPct val="0"/>
              </a:spcAft>
              <a:buChar char="»"/>
              <a:defRPr sz="2000">
                <a:solidFill>
                  <a:srgbClr val="003300"/>
                </a:solidFill>
                <a:latin typeface="+mn-lt"/>
              </a:defRPr>
            </a:lvl5pPr>
            <a:lvl6pPr marL="2514537" indent="-228594" algn="l" rtl="0" fontAlgn="base">
              <a:spcBef>
                <a:spcPct val="20000"/>
              </a:spcBef>
              <a:spcAft>
                <a:spcPct val="0"/>
              </a:spcAft>
              <a:buChar char="»"/>
              <a:defRPr sz="2000">
                <a:solidFill>
                  <a:srgbClr val="003300"/>
                </a:solidFill>
                <a:latin typeface="+mn-lt"/>
              </a:defRPr>
            </a:lvl6pPr>
            <a:lvl7pPr marL="2971726" indent="-228594" algn="l" rtl="0" fontAlgn="base">
              <a:spcBef>
                <a:spcPct val="20000"/>
              </a:spcBef>
              <a:spcAft>
                <a:spcPct val="0"/>
              </a:spcAft>
              <a:buChar char="»"/>
              <a:defRPr sz="2000">
                <a:solidFill>
                  <a:srgbClr val="003300"/>
                </a:solidFill>
                <a:latin typeface="+mn-lt"/>
              </a:defRPr>
            </a:lvl7pPr>
            <a:lvl8pPr marL="3428914" indent="-228594" algn="l" rtl="0" fontAlgn="base">
              <a:spcBef>
                <a:spcPct val="20000"/>
              </a:spcBef>
              <a:spcAft>
                <a:spcPct val="0"/>
              </a:spcAft>
              <a:buChar char="»"/>
              <a:defRPr sz="2000">
                <a:solidFill>
                  <a:srgbClr val="003300"/>
                </a:solidFill>
                <a:latin typeface="+mn-lt"/>
              </a:defRPr>
            </a:lvl8pPr>
            <a:lvl9pPr marL="3886103" indent="-228594" algn="l" rtl="0" fontAlgn="base">
              <a:spcBef>
                <a:spcPct val="20000"/>
              </a:spcBef>
              <a:spcAft>
                <a:spcPct val="0"/>
              </a:spcAft>
              <a:buChar char="»"/>
              <a:defRPr sz="2000">
                <a:solidFill>
                  <a:srgbClr val="003300"/>
                </a:solidFill>
                <a:latin typeface="+mn-lt"/>
              </a:defRPr>
            </a:lvl9pPr>
          </a:lstStyle>
          <a:p>
            <a:pPr marL="0" indent="0">
              <a:buNone/>
            </a:pPr>
            <a:r>
              <a:rPr lang="en-US" kern="0" dirty="0"/>
              <a:t>Non-resident </a:t>
            </a:r>
          </a:p>
        </p:txBody>
      </p:sp>
      <p:sp>
        <p:nvSpPr>
          <p:cNvPr id="6" name="Content Placeholder 2"/>
          <p:cNvSpPr txBox="1">
            <a:spLocks/>
          </p:cNvSpPr>
          <p:nvPr/>
        </p:nvSpPr>
        <p:spPr bwMode="auto">
          <a:xfrm>
            <a:off x="4569435" y="2349792"/>
            <a:ext cx="1396537" cy="7744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891" indent="-342891" algn="l" rtl="0" eaLnBrk="0" fontAlgn="base" hangingPunct="0">
              <a:spcBef>
                <a:spcPct val="20000"/>
              </a:spcBef>
              <a:spcAft>
                <a:spcPct val="0"/>
              </a:spcAft>
              <a:buChar char="•"/>
              <a:defRPr sz="3200">
                <a:solidFill>
                  <a:srgbClr val="003300"/>
                </a:solidFill>
                <a:latin typeface="+mn-lt"/>
                <a:ea typeface="+mn-ea"/>
                <a:cs typeface="+mn-cs"/>
              </a:defRPr>
            </a:lvl1pPr>
            <a:lvl2pPr marL="742932" indent="-285744" algn="l" rtl="0" eaLnBrk="0" fontAlgn="base" hangingPunct="0">
              <a:spcBef>
                <a:spcPct val="20000"/>
              </a:spcBef>
              <a:spcAft>
                <a:spcPct val="0"/>
              </a:spcAft>
              <a:buChar char="–"/>
              <a:defRPr sz="2800">
                <a:solidFill>
                  <a:srgbClr val="003300"/>
                </a:solidFill>
                <a:latin typeface="+mn-lt"/>
              </a:defRPr>
            </a:lvl2pPr>
            <a:lvl3pPr marL="1142971" indent="-228594" algn="l" rtl="0" eaLnBrk="0" fontAlgn="base" hangingPunct="0">
              <a:spcBef>
                <a:spcPct val="20000"/>
              </a:spcBef>
              <a:spcAft>
                <a:spcPct val="0"/>
              </a:spcAft>
              <a:buChar char="•"/>
              <a:defRPr sz="2400">
                <a:solidFill>
                  <a:srgbClr val="003300"/>
                </a:solidFill>
                <a:latin typeface="+mn-lt"/>
              </a:defRPr>
            </a:lvl3pPr>
            <a:lvl4pPr marL="1600160" indent="-228594" algn="l" rtl="0" eaLnBrk="0" fontAlgn="base" hangingPunct="0">
              <a:spcBef>
                <a:spcPct val="20000"/>
              </a:spcBef>
              <a:spcAft>
                <a:spcPct val="0"/>
              </a:spcAft>
              <a:buChar char="–"/>
              <a:defRPr sz="2000">
                <a:solidFill>
                  <a:srgbClr val="003300"/>
                </a:solidFill>
                <a:latin typeface="+mn-lt"/>
              </a:defRPr>
            </a:lvl4pPr>
            <a:lvl5pPr marL="2057349" indent="-228594" algn="l" rtl="0" eaLnBrk="0" fontAlgn="base" hangingPunct="0">
              <a:spcBef>
                <a:spcPct val="20000"/>
              </a:spcBef>
              <a:spcAft>
                <a:spcPct val="0"/>
              </a:spcAft>
              <a:buChar char="»"/>
              <a:defRPr sz="2000">
                <a:solidFill>
                  <a:srgbClr val="003300"/>
                </a:solidFill>
                <a:latin typeface="+mn-lt"/>
              </a:defRPr>
            </a:lvl5pPr>
            <a:lvl6pPr marL="2514537" indent="-228594" algn="l" rtl="0" fontAlgn="base">
              <a:spcBef>
                <a:spcPct val="20000"/>
              </a:spcBef>
              <a:spcAft>
                <a:spcPct val="0"/>
              </a:spcAft>
              <a:buChar char="»"/>
              <a:defRPr sz="2000">
                <a:solidFill>
                  <a:srgbClr val="003300"/>
                </a:solidFill>
                <a:latin typeface="+mn-lt"/>
              </a:defRPr>
            </a:lvl6pPr>
            <a:lvl7pPr marL="2971726" indent="-228594" algn="l" rtl="0" fontAlgn="base">
              <a:spcBef>
                <a:spcPct val="20000"/>
              </a:spcBef>
              <a:spcAft>
                <a:spcPct val="0"/>
              </a:spcAft>
              <a:buChar char="»"/>
              <a:defRPr sz="2000">
                <a:solidFill>
                  <a:srgbClr val="003300"/>
                </a:solidFill>
                <a:latin typeface="+mn-lt"/>
              </a:defRPr>
            </a:lvl7pPr>
            <a:lvl8pPr marL="3428914" indent="-228594" algn="l" rtl="0" fontAlgn="base">
              <a:spcBef>
                <a:spcPct val="20000"/>
              </a:spcBef>
              <a:spcAft>
                <a:spcPct val="0"/>
              </a:spcAft>
              <a:buChar char="»"/>
              <a:defRPr sz="2000">
                <a:solidFill>
                  <a:srgbClr val="003300"/>
                </a:solidFill>
                <a:latin typeface="+mn-lt"/>
              </a:defRPr>
            </a:lvl8pPr>
            <a:lvl9pPr marL="3886103" indent="-228594" algn="l" rtl="0" fontAlgn="base">
              <a:spcBef>
                <a:spcPct val="20000"/>
              </a:spcBef>
              <a:spcAft>
                <a:spcPct val="0"/>
              </a:spcAft>
              <a:buChar char="»"/>
              <a:defRPr sz="2000">
                <a:solidFill>
                  <a:srgbClr val="003300"/>
                </a:solidFill>
                <a:latin typeface="+mn-lt"/>
              </a:defRPr>
            </a:lvl9pPr>
          </a:lstStyle>
          <a:p>
            <a:pPr marL="0" indent="0" algn="ctr">
              <a:buNone/>
            </a:pPr>
            <a:r>
              <a:rPr lang="en-US" sz="2400" u="sng" kern="0" dirty="0"/>
              <a:t>10 Year Average </a:t>
            </a:r>
          </a:p>
        </p:txBody>
      </p:sp>
      <p:sp>
        <p:nvSpPr>
          <p:cNvPr id="7" name="Content Placeholder 2"/>
          <p:cNvSpPr txBox="1">
            <a:spLocks/>
          </p:cNvSpPr>
          <p:nvPr/>
        </p:nvSpPr>
        <p:spPr bwMode="auto">
          <a:xfrm>
            <a:off x="6738848" y="2349792"/>
            <a:ext cx="1396537" cy="7744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891" indent="-342891" algn="l" rtl="0" eaLnBrk="0" fontAlgn="base" hangingPunct="0">
              <a:spcBef>
                <a:spcPct val="20000"/>
              </a:spcBef>
              <a:spcAft>
                <a:spcPct val="0"/>
              </a:spcAft>
              <a:buChar char="•"/>
              <a:defRPr sz="3200">
                <a:solidFill>
                  <a:srgbClr val="003300"/>
                </a:solidFill>
                <a:latin typeface="+mn-lt"/>
                <a:ea typeface="+mn-ea"/>
                <a:cs typeface="+mn-cs"/>
              </a:defRPr>
            </a:lvl1pPr>
            <a:lvl2pPr marL="742932" indent="-285744" algn="l" rtl="0" eaLnBrk="0" fontAlgn="base" hangingPunct="0">
              <a:spcBef>
                <a:spcPct val="20000"/>
              </a:spcBef>
              <a:spcAft>
                <a:spcPct val="0"/>
              </a:spcAft>
              <a:buChar char="–"/>
              <a:defRPr sz="2800">
                <a:solidFill>
                  <a:srgbClr val="003300"/>
                </a:solidFill>
                <a:latin typeface="+mn-lt"/>
              </a:defRPr>
            </a:lvl2pPr>
            <a:lvl3pPr marL="1142971" indent="-228594" algn="l" rtl="0" eaLnBrk="0" fontAlgn="base" hangingPunct="0">
              <a:spcBef>
                <a:spcPct val="20000"/>
              </a:spcBef>
              <a:spcAft>
                <a:spcPct val="0"/>
              </a:spcAft>
              <a:buChar char="•"/>
              <a:defRPr sz="2400">
                <a:solidFill>
                  <a:srgbClr val="003300"/>
                </a:solidFill>
                <a:latin typeface="+mn-lt"/>
              </a:defRPr>
            </a:lvl3pPr>
            <a:lvl4pPr marL="1600160" indent="-228594" algn="l" rtl="0" eaLnBrk="0" fontAlgn="base" hangingPunct="0">
              <a:spcBef>
                <a:spcPct val="20000"/>
              </a:spcBef>
              <a:spcAft>
                <a:spcPct val="0"/>
              </a:spcAft>
              <a:buChar char="–"/>
              <a:defRPr sz="2000">
                <a:solidFill>
                  <a:srgbClr val="003300"/>
                </a:solidFill>
                <a:latin typeface="+mn-lt"/>
              </a:defRPr>
            </a:lvl4pPr>
            <a:lvl5pPr marL="2057349" indent="-228594" algn="l" rtl="0" eaLnBrk="0" fontAlgn="base" hangingPunct="0">
              <a:spcBef>
                <a:spcPct val="20000"/>
              </a:spcBef>
              <a:spcAft>
                <a:spcPct val="0"/>
              </a:spcAft>
              <a:buChar char="»"/>
              <a:defRPr sz="2000">
                <a:solidFill>
                  <a:srgbClr val="003300"/>
                </a:solidFill>
                <a:latin typeface="+mn-lt"/>
              </a:defRPr>
            </a:lvl5pPr>
            <a:lvl6pPr marL="2514537" indent="-228594" algn="l" rtl="0" fontAlgn="base">
              <a:spcBef>
                <a:spcPct val="20000"/>
              </a:spcBef>
              <a:spcAft>
                <a:spcPct val="0"/>
              </a:spcAft>
              <a:buChar char="»"/>
              <a:defRPr sz="2000">
                <a:solidFill>
                  <a:srgbClr val="003300"/>
                </a:solidFill>
                <a:latin typeface="+mn-lt"/>
              </a:defRPr>
            </a:lvl6pPr>
            <a:lvl7pPr marL="2971726" indent="-228594" algn="l" rtl="0" fontAlgn="base">
              <a:spcBef>
                <a:spcPct val="20000"/>
              </a:spcBef>
              <a:spcAft>
                <a:spcPct val="0"/>
              </a:spcAft>
              <a:buChar char="»"/>
              <a:defRPr sz="2000">
                <a:solidFill>
                  <a:srgbClr val="003300"/>
                </a:solidFill>
                <a:latin typeface="+mn-lt"/>
              </a:defRPr>
            </a:lvl7pPr>
            <a:lvl8pPr marL="3428914" indent="-228594" algn="l" rtl="0" fontAlgn="base">
              <a:spcBef>
                <a:spcPct val="20000"/>
              </a:spcBef>
              <a:spcAft>
                <a:spcPct val="0"/>
              </a:spcAft>
              <a:buChar char="»"/>
              <a:defRPr sz="2000">
                <a:solidFill>
                  <a:srgbClr val="003300"/>
                </a:solidFill>
                <a:latin typeface="+mn-lt"/>
              </a:defRPr>
            </a:lvl8pPr>
            <a:lvl9pPr marL="3886103" indent="-228594" algn="l" rtl="0" fontAlgn="base">
              <a:spcBef>
                <a:spcPct val="20000"/>
              </a:spcBef>
              <a:spcAft>
                <a:spcPct val="0"/>
              </a:spcAft>
              <a:buChar char="»"/>
              <a:defRPr sz="2000">
                <a:solidFill>
                  <a:srgbClr val="003300"/>
                </a:solidFill>
                <a:latin typeface="+mn-lt"/>
              </a:defRPr>
            </a:lvl9pPr>
          </a:lstStyle>
          <a:p>
            <a:pPr marL="0" indent="0" algn="ctr">
              <a:buNone/>
            </a:pPr>
            <a:r>
              <a:rPr lang="en-US" sz="2400" u="sng" kern="0" dirty="0"/>
              <a:t>5 Year Average </a:t>
            </a:r>
          </a:p>
        </p:txBody>
      </p:sp>
      <p:sp>
        <p:nvSpPr>
          <p:cNvPr id="8" name="TextBox 7"/>
          <p:cNvSpPr txBox="1"/>
          <p:nvPr/>
        </p:nvSpPr>
        <p:spPr>
          <a:xfrm>
            <a:off x="4739843" y="3442150"/>
            <a:ext cx="1055717" cy="461665"/>
          </a:xfrm>
          <a:prstGeom prst="rect">
            <a:avLst/>
          </a:prstGeom>
          <a:noFill/>
        </p:spPr>
        <p:txBody>
          <a:bodyPr wrap="square" rtlCol="0">
            <a:spAutoFit/>
          </a:bodyPr>
          <a:lstStyle/>
          <a:p>
            <a:pPr algn="ctr"/>
            <a:r>
              <a:rPr lang="en-US" sz="2400" dirty="0"/>
              <a:t>5.4%</a:t>
            </a:r>
          </a:p>
        </p:txBody>
      </p:sp>
      <p:sp>
        <p:nvSpPr>
          <p:cNvPr id="9" name="TextBox 8"/>
          <p:cNvSpPr txBox="1"/>
          <p:nvPr/>
        </p:nvSpPr>
        <p:spPr>
          <a:xfrm>
            <a:off x="4739844" y="4802220"/>
            <a:ext cx="1055717" cy="461665"/>
          </a:xfrm>
          <a:prstGeom prst="rect">
            <a:avLst/>
          </a:prstGeom>
          <a:noFill/>
        </p:spPr>
        <p:txBody>
          <a:bodyPr wrap="square" rtlCol="0">
            <a:spAutoFit/>
          </a:bodyPr>
          <a:lstStyle/>
          <a:p>
            <a:pPr algn="ctr"/>
            <a:r>
              <a:rPr lang="en-US" sz="2400" dirty="0"/>
              <a:t>4.4%</a:t>
            </a:r>
          </a:p>
        </p:txBody>
      </p:sp>
      <p:sp>
        <p:nvSpPr>
          <p:cNvPr id="10" name="TextBox 9"/>
          <p:cNvSpPr txBox="1"/>
          <p:nvPr/>
        </p:nvSpPr>
        <p:spPr>
          <a:xfrm>
            <a:off x="6960516" y="3442150"/>
            <a:ext cx="1055717" cy="461665"/>
          </a:xfrm>
          <a:prstGeom prst="rect">
            <a:avLst/>
          </a:prstGeom>
          <a:noFill/>
        </p:spPr>
        <p:txBody>
          <a:bodyPr wrap="square" rtlCol="0">
            <a:spAutoFit/>
          </a:bodyPr>
          <a:lstStyle/>
          <a:p>
            <a:pPr algn="ctr"/>
            <a:r>
              <a:rPr lang="en-US" sz="2400" dirty="0"/>
              <a:t>5.0%</a:t>
            </a:r>
          </a:p>
        </p:txBody>
      </p:sp>
      <p:sp>
        <p:nvSpPr>
          <p:cNvPr id="11" name="TextBox 10"/>
          <p:cNvSpPr txBox="1"/>
          <p:nvPr/>
        </p:nvSpPr>
        <p:spPr>
          <a:xfrm>
            <a:off x="6960517" y="4802220"/>
            <a:ext cx="1055717" cy="461665"/>
          </a:xfrm>
          <a:prstGeom prst="rect">
            <a:avLst/>
          </a:prstGeom>
          <a:noFill/>
        </p:spPr>
        <p:txBody>
          <a:bodyPr wrap="square" rtlCol="0">
            <a:spAutoFit/>
          </a:bodyPr>
          <a:lstStyle/>
          <a:p>
            <a:pPr algn="ctr"/>
            <a:r>
              <a:rPr lang="en-US" sz="2400" dirty="0"/>
              <a:t>3.3%</a:t>
            </a:r>
          </a:p>
        </p:txBody>
      </p:sp>
      <p:cxnSp>
        <p:nvCxnSpPr>
          <p:cNvPr id="12" name="Straight Connector 11"/>
          <p:cNvCxnSpPr/>
          <p:nvPr/>
        </p:nvCxnSpPr>
        <p:spPr bwMode="auto">
          <a:xfrm>
            <a:off x="304800" y="1143000"/>
            <a:ext cx="83058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0194225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862" y="381000"/>
            <a:ext cx="8459638" cy="1342733"/>
          </a:xfrm>
        </p:spPr>
        <p:txBody>
          <a:bodyPr/>
          <a:lstStyle/>
          <a:p>
            <a:r>
              <a:rPr lang="en-US" sz="2000" dirty="0"/>
              <a:t/>
            </a:r>
            <a:br>
              <a:rPr lang="en-US" sz="2000" dirty="0"/>
            </a:br>
            <a:r>
              <a:rPr lang="en-US" sz="2000" dirty="0"/>
              <a:t>New Resident Undergraduate Students </a:t>
            </a:r>
            <a:br>
              <a:rPr lang="en-US" sz="2000" dirty="0"/>
            </a:br>
            <a:r>
              <a:rPr lang="en-US" sz="2000" dirty="0"/>
              <a:t>Graduation Time 4 </a:t>
            </a:r>
            <a:r>
              <a:rPr lang="en-US" sz="2000" dirty="0" err="1"/>
              <a:t>yrs</a:t>
            </a:r>
            <a:r>
              <a:rPr lang="en-US" sz="2000" dirty="0"/>
              <a:t/>
            </a:r>
            <a:br>
              <a:rPr lang="en-US" sz="2000" dirty="0"/>
            </a:br>
            <a:r>
              <a:rPr lang="en-US" sz="2000" dirty="0"/>
              <a:t>Analysis Conducted in FY2020</a:t>
            </a:r>
            <a:br>
              <a:rPr lang="en-US" sz="2000" dirty="0"/>
            </a:br>
            <a:r>
              <a:rPr lang="en-US" sz="2000" dirty="0"/>
              <a:t>Assumed Annual Increases 5% - Average 5 Year Historical Rate</a:t>
            </a:r>
            <a:br>
              <a:rPr lang="en-US" sz="2000" dirty="0"/>
            </a:br>
            <a:r>
              <a:rPr lang="en-US" sz="2000" dirty="0"/>
              <a:t>5 year Guaranteed rate $254.62 per SCH (9.75% increase)</a:t>
            </a:r>
            <a:br>
              <a:rPr lang="en-US" sz="2000" dirty="0"/>
            </a:br>
            <a:endParaRPr lang="en-US" sz="2000" dirty="0"/>
          </a:p>
        </p:txBody>
      </p:sp>
      <p:graphicFrame>
        <p:nvGraphicFramePr>
          <p:cNvPr id="6" name="Content Placeholder 5"/>
          <p:cNvGraphicFramePr>
            <a:graphicFrameLocks noGrp="1"/>
          </p:cNvGraphicFramePr>
          <p:nvPr>
            <p:ph idx="1"/>
          </p:nvPr>
        </p:nvGraphicFramePr>
        <p:xfrm>
          <a:off x="1084417" y="2255504"/>
          <a:ext cx="6788989" cy="3980787"/>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p:cNvSpPr/>
          <p:nvPr/>
        </p:nvSpPr>
        <p:spPr>
          <a:xfrm>
            <a:off x="7560208" y="4114800"/>
            <a:ext cx="1290598" cy="1200329"/>
          </a:xfrm>
          <a:prstGeom prst="rect">
            <a:avLst/>
          </a:prstGeom>
        </p:spPr>
        <p:txBody>
          <a:bodyPr wrap="square">
            <a:spAutoFit/>
          </a:bodyPr>
          <a:lstStyle/>
          <a:p>
            <a:pPr algn="ctr"/>
            <a:r>
              <a:rPr lang="en-US" dirty="0"/>
              <a:t>Total Tuition</a:t>
            </a:r>
          </a:p>
          <a:p>
            <a:pPr algn="ctr"/>
            <a:r>
              <a:rPr lang="en-US" dirty="0"/>
              <a:t>Paid</a:t>
            </a:r>
          </a:p>
          <a:p>
            <a:pPr algn="ctr"/>
            <a:r>
              <a:rPr lang="en-US" dirty="0"/>
              <a:t>$1,018</a:t>
            </a:r>
          </a:p>
        </p:txBody>
      </p:sp>
      <p:sp>
        <p:nvSpPr>
          <p:cNvPr id="3" name="Rectangle 2"/>
          <p:cNvSpPr/>
          <p:nvPr/>
        </p:nvSpPr>
        <p:spPr>
          <a:xfrm>
            <a:off x="7560208" y="2255504"/>
            <a:ext cx="1290598" cy="1200329"/>
          </a:xfrm>
          <a:prstGeom prst="rect">
            <a:avLst/>
          </a:prstGeom>
        </p:spPr>
        <p:txBody>
          <a:bodyPr wrap="square">
            <a:spAutoFit/>
          </a:bodyPr>
          <a:lstStyle/>
          <a:p>
            <a:pPr algn="ctr"/>
            <a:r>
              <a:rPr lang="en-US" dirty="0"/>
              <a:t>Total Tuition</a:t>
            </a:r>
          </a:p>
          <a:p>
            <a:pPr algn="ctr"/>
            <a:r>
              <a:rPr lang="en-US" dirty="0"/>
              <a:t>Paid</a:t>
            </a:r>
          </a:p>
          <a:p>
            <a:pPr algn="ctr"/>
            <a:r>
              <a:rPr lang="en-US" dirty="0"/>
              <a:t>$1,050</a:t>
            </a:r>
          </a:p>
        </p:txBody>
      </p:sp>
    </p:spTree>
    <p:extLst>
      <p:ext uri="{BB962C8B-B14F-4D97-AF65-F5344CB8AC3E}">
        <p14:creationId xmlns:p14="http://schemas.microsoft.com/office/powerpoint/2010/main" val="668876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chart seriesIdx="1" categoryIdx="-4" bldStep="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P spid="9"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621859" y="1974757"/>
          <a:ext cx="6788989" cy="4150714"/>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p:cNvSpPr/>
          <p:nvPr/>
        </p:nvSpPr>
        <p:spPr>
          <a:xfrm>
            <a:off x="7162800" y="4062814"/>
            <a:ext cx="1258700" cy="1200329"/>
          </a:xfrm>
          <a:prstGeom prst="rect">
            <a:avLst/>
          </a:prstGeom>
        </p:spPr>
        <p:txBody>
          <a:bodyPr wrap="square">
            <a:spAutoFit/>
          </a:bodyPr>
          <a:lstStyle/>
          <a:p>
            <a:pPr algn="ctr"/>
            <a:r>
              <a:rPr lang="en-US" dirty="0"/>
              <a:t>Total Tuition</a:t>
            </a:r>
          </a:p>
          <a:p>
            <a:pPr algn="ctr"/>
            <a:r>
              <a:rPr lang="en-US" dirty="0"/>
              <a:t>Paid</a:t>
            </a:r>
          </a:p>
          <a:p>
            <a:pPr algn="ctr"/>
            <a:r>
              <a:rPr lang="en-US" dirty="0"/>
              <a:t>$1,273 </a:t>
            </a:r>
          </a:p>
        </p:txBody>
      </p:sp>
      <p:sp>
        <p:nvSpPr>
          <p:cNvPr id="3" name="Rectangle 2"/>
          <p:cNvSpPr/>
          <p:nvPr/>
        </p:nvSpPr>
        <p:spPr>
          <a:xfrm>
            <a:off x="7266050" y="2133600"/>
            <a:ext cx="1052201" cy="1200329"/>
          </a:xfrm>
          <a:prstGeom prst="rect">
            <a:avLst/>
          </a:prstGeom>
        </p:spPr>
        <p:txBody>
          <a:bodyPr wrap="square">
            <a:spAutoFit/>
          </a:bodyPr>
          <a:lstStyle/>
          <a:p>
            <a:pPr algn="ctr"/>
            <a:r>
              <a:rPr lang="en-US" dirty="0"/>
              <a:t>Total Tuition</a:t>
            </a:r>
          </a:p>
          <a:p>
            <a:pPr algn="ctr"/>
            <a:r>
              <a:rPr lang="en-US" dirty="0"/>
              <a:t>Paid</a:t>
            </a:r>
          </a:p>
          <a:p>
            <a:pPr algn="ctr"/>
            <a:r>
              <a:rPr lang="en-US" dirty="0"/>
              <a:t>$1,346</a:t>
            </a:r>
          </a:p>
        </p:txBody>
      </p:sp>
      <p:sp>
        <p:nvSpPr>
          <p:cNvPr id="7" name="Title 1"/>
          <p:cNvSpPr>
            <a:spLocks noGrp="1"/>
          </p:cNvSpPr>
          <p:nvPr>
            <p:ph type="title"/>
          </p:nvPr>
        </p:nvSpPr>
        <p:spPr>
          <a:xfrm>
            <a:off x="302862" y="381000"/>
            <a:ext cx="8459638" cy="1342733"/>
          </a:xfrm>
        </p:spPr>
        <p:txBody>
          <a:bodyPr/>
          <a:lstStyle/>
          <a:p>
            <a:r>
              <a:rPr lang="en-US" sz="2000" dirty="0"/>
              <a:t/>
            </a:r>
            <a:br>
              <a:rPr lang="en-US" sz="2000" dirty="0"/>
            </a:br>
            <a:r>
              <a:rPr lang="en-US" sz="2000" dirty="0"/>
              <a:t>New Resident Undergraduate Students </a:t>
            </a:r>
            <a:br>
              <a:rPr lang="en-US" sz="2000" dirty="0"/>
            </a:br>
            <a:r>
              <a:rPr lang="en-US" sz="2000" dirty="0"/>
              <a:t>Graduation Time 5 </a:t>
            </a:r>
            <a:r>
              <a:rPr lang="en-US" sz="2000" dirty="0" err="1"/>
              <a:t>yrs</a:t>
            </a:r>
            <a:r>
              <a:rPr lang="en-US" sz="2000" dirty="0"/>
              <a:t/>
            </a:r>
            <a:br>
              <a:rPr lang="en-US" sz="2000" dirty="0"/>
            </a:br>
            <a:r>
              <a:rPr lang="en-US" sz="2000" dirty="0"/>
              <a:t>Analysis Conducted in FY2020</a:t>
            </a:r>
            <a:br>
              <a:rPr lang="en-US" sz="2000" dirty="0"/>
            </a:br>
            <a:r>
              <a:rPr lang="en-US" sz="2000" dirty="0"/>
              <a:t>Assumed Annual Increases 5% - Average 5 Year Historical Rate</a:t>
            </a:r>
            <a:br>
              <a:rPr lang="en-US" sz="2000" dirty="0"/>
            </a:br>
            <a:r>
              <a:rPr lang="en-US" sz="2000" dirty="0"/>
              <a:t>5 year Guaranteed rate $254.62 per SCH (9.75% increase)</a:t>
            </a:r>
            <a:br>
              <a:rPr lang="en-US" sz="2000" dirty="0"/>
            </a:br>
            <a:endParaRPr lang="en-US" sz="2000" dirty="0"/>
          </a:p>
        </p:txBody>
      </p:sp>
    </p:spTree>
    <p:extLst>
      <p:ext uri="{BB962C8B-B14F-4D97-AF65-F5344CB8AC3E}">
        <p14:creationId xmlns:p14="http://schemas.microsoft.com/office/powerpoint/2010/main" val="382694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chart seriesIdx="1" categoryIdx="-4" bldStep="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P spid="9"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423292" y="4114800"/>
            <a:ext cx="1030602" cy="1200329"/>
          </a:xfrm>
          <a:prstGeom prst="rect">
            <a:avLst/>
          </a:prstGeom>
        </p:spPr>
        <p:txBody>
          <a:bodyPr wrap="square">
            <a:spAutoFit/>
          </a:bodyPr>
          <a:lstStyle/>
          <a:p>
            <a:pPr algn="ctr"/>
            <a:r>
              <a:rPr lang="en-US" dirty="0"/>
              <a:t>Total Tuition</a:t>
            </a:r>
          </a:p>
          <a:p>
            <a:pPr algn="ctr"/>
            <a:r>
              <a:rPr lang="en-US" dirty="0"/>
              <a:t>Paid</a:t>
            </a:r>
          </a:p>
          <a:p>
            <a:pPr algn="ctr"/>
            <a:r>
              <a:rPr lang="en-US" dirty="0"/>
              <a:t>$2,116 </a:t>
            </a:r>
          </a:p>
        </p:txBody>
      </p:sp>
      <p:sp>
        <p:nvSpPr>
          <p:cNvPr id="3" name="Rectangle 2"/>
          <p:cNvSpPr/>
          <p:nvPr/>
        </p:nvSpPr>
        <p:spPr>
          <a:xfrm>
            <a:off x="7391400" y="1854119"/>
            <a:ext cx="1062494" cy="1200329"/>
          </a:xfrm>
          <a:prstGeom prst="rect">
            <a:avLst/>
          </a:prstGeom>
        </p:spPr>
        <p:txBody>
          <a:bodyPr wrap="square">
            <a:spAutoFit/>
          </a:bodyPr>
          <a:lstStyle/>
          <a:p>
            <a:pPr algn="ctr"/>
            <a:r>
              <a:rPr lang="en-US" dirty="0"/>
              <a:t>Total Tuition</a:t>
            </a:r>
          </a:p>
          <a:p>
            <a:pPr algn="ctr"/>
            <a:r>
              <a:rPr lang="en-US" dirty="0"/>
              <a:t>Paid</a:t>
            </a:r>
          </a:p>
          <a:p>
            <a:pPr algn="ctr"/>
            <a:r>
              <a:rPr lang="en-US" dirty="0"/>
              <a:t>$2,326</a:t>
            </a:r>
          </a:p>
        </p:txBody>
      </p:sp>
      <p:graphicFrame>
        <p:nvGraphicFramePr>
          <p:cNvPr id="8" name="Content Placeholder 7"/>
          <p:cNvGraphicFramePr>
            <a:graphicFrameLocks noGrp="1"/>
          </p:cNvGraphicFramePr>
          <p:nvPr>
            <p:ph idx="1"/>
          </p:nvPr>
        </p:nvGraphicFramePr>
        <p:xfrm>
          <a:off x="457199" y="1957066"/>
          <a:ext cx="7046599" cy="4419975"/>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p:cNvSpPr>
            <a:spLocks noGrp="1"/>
          </p:cNvSpPr>
          <p:nvPr>
            <p:ph type="title"/>
          </p:nvPr>
        </p:nvSpPr>
        <p:spPr>
          <a:xfrm>
            <a:off x="302862" y="381000"/>
            <a:ext cx="8459638" cy="1342733"/>
          </a:xfrm>
        </p:spPr>
        <p:txBody>
          <a:bodyPr/>
          <a:lstStyle/>
          <a:p>
            <a:r>
              <a:rPr lang="en-US" sz="2000" dirty="0"/>
              <a:t/>
            </a:r>
            <a:br>
              <a:rPr lang="en-US" sz="2000" dirty="0"/>
            </a:br>
            <a:r>
              <a:rPr lang="en-US" sz="2000" dirty="0"/>
              <a:t>New Resident Undergraduate Students </a:t>
            </a:r>
            <a:br>
              <a:rPr lang="en-US" sz="2000" dirty="0"/>
            </a:br>
            <a:r>
              <a:rPr lang="en-US" sz="2000" dirty="0"/>
              <a:t>Graduation Time 8 </a:t>
            </a:r>
            <a:r>
              <a:rPr lang="en-US" sz="2000" dirty="0" err="1"/>
              <a:t>yrs</a:t>
            </a:r>
            <a:r>
              <a:rPr lang="en-US" sz="2000" dirty="0"/>
              <a:t/>
            </a:r>
            <a:br>
              <a:rPr lang="en-US" sz="2000" dirty="0"/>
            </a:br>
            <a:r>
              <a:rPr lang="en-US" sz="2000" dirty="0"/>
              <a:t>Analysis Conducted in FY2020</a:t>
            </a:r>
            <a:br>
              <a:rPr lang="en-US" sz="2000" dirty="0"/>
            </a:br>
            <a:r>
              <a:rPr lang="en-US" sz="2000" dirty="0"/>
              <a:t>Assumed Annual Increases 5% - Average 5 Year Historical Rate</a:t>
            </a:r>
            <a:br>
              <a:rPr lang="en-US" sz="2000" dirty="0"/>
            </a:br>
            <a:r>
              <a:rPr lang="en-US" sz="2000" dirty="0"/>
              <a:t>5 year Guaranteed rate $254.62 per SCH (9.75% increase)</a:t>
            </a:r>
            <a:br>
              <a:rPr lang="en-US" sz="2000" dirty="0"/>
            </a:br>
            <a:endParaRPr lang="en-US" sz="2000" dirty="0"/>
          </a:p>
        </p:txBody>
      </p:sp>
    </p:spTree>
    <p:extLst>
      <p:ext uri="{BB962C8B-B14F-4D97-AF65-F5344CB8AC3E}">
        <p14:creationId xmlns:p14="http://schemas.microsoft.com/office/powerpoint/2010/main" val="242374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8">
                                            <p:graphicEl>
                                              <a:chart seriesIdx="1" categoryIdx="-4" bldStep="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Graphic spid="8" grpId="0" uiExpand="1">
        <p:bldSub>
          <a:bldChart bld="series"/>
        </p:bldSub>
      </p:bldGraphic>
      <p:bldGraphic spid="8" grpId="1" uiExpand="1">
        <p:bldSub>
          <a:bldChart bld="series"/>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5052" y="1493837"/>
            <a:ext cx="7651173" cy="4983163"/>
          </a:xfrm>
        </p:spPr>
        <p:txBody>
          <a:bodyPr/>
          <a:lstStyle/>
          <a:p>
            <a:r>
              <a:rPr lang="en-US" sz="2000" b="1" i="1" dirty="0">
                <a:cs typeface="Arial"/>
              </a:rPr>
              <a:t>Financial Predictability:  </a:t>
            </a:r>
            <a:r>
              <a:rPr lang="en-US" sz="2000" dirty="0">
                <a:cs typeface="Arial"/>
              </a:rPr>
              <a:t>Tuition rates are locked in for five years – students and their families know ahead of time exactly what they are going to pay for their education.</a:t>
            </a:r>
          </a:p>
          <a:p>
            <a:pPr marL="0" indent="0">
              <a:buNone/>
            </a:pPr>
            <a:endParaRPr lang="en-US" sz="2000" dirty="0">
              <a:cs typeface="Arial"/>
            </a:endParaRPr>
          </a:p>
          <a:p>
            <a:r>
              <a:rPr lang="en-US" sz="2000" b="1" i="1" dirty="0">
                <a:cs typeface="Arial"/>
              </a:rPr>
              <a:t>Peace of Mind:  </a:t>
            </a:r>
            <a:r>
              <a:rPr lang="en-US" sz="2000" dirty="0">
                <a:cs typeface="Arial"/>
              </a:rPr>
              <a:t>The guaranteed tuition program functions as a insurance policy for students.  Regardless of what happens to state funding or other costs, their tuition rates are guaranteed for five years.</a:t>
            </a:r>
          </a:p>
          <a:p>
            <a:pPr marL="0" indent="0">
              <a:buNone/>
            </a:pPr>
            <a:endParaRPr lang="en-US" sz="2000" dirty="0">
              <a:cs typeface="Arial"/>
            </a:endParaRPr>
          </a:p>
          <a:p>
            <a:r>
              <a:rPr lang="en-US" sz="2000" b="1" i="1" dirty="0">
                <a:cs typeface="Arial"/>
              </a:rPr>
              <a:t>Protection of Scholarship Value</a:t>
            </a:r>
            <a:r>
              <a:rPr lang="en-US" sz="2000" dirty="0">
                <a:cs typeface="Arial"/>
              </a:rPr>
              <a:t>:  Many scholarships are currently fixed dollar amounts.  Under a guaranteed tuition program, the value of these scholarships remains the same over their college career.</a:t>
            </a:r>
          </a:p>
          <a:p>
            <a:pPr lvl="1">
              <a:spcBef>
                <a:spcPts val="0"/>
              </a:spcBef>
              <a:spcAft>
                <a:spcPts val="600"/>
              </a:spcAft>
            </a:pPr>
            <a:endParaRPr lang="en-US" sz="3600" dirty="0">
              <a:cs typeface="Arial"/>
            </a:endParaRPr>
          </a:p>
          <a:p>
            <a:pPr lvl="1">
              <a:spcBef>
                <a:spcPts val="0"/>
              </a:spcBef>
              <a:spcAft>
                <a:spcPts val="600"/>
              </a:spcAft>
            </a:pPr>
            <a:endParaRPr lang="en-US" sz="4000" dirty="0">
              <a:cs typeface="Arial"/>
            </a:endParaRPr>
          </a:p>
        </p:txBody>
      </p:sp>
      <p:sp>
        <p:nvSpPr>
          <p:cNvPr id="6" name="Title 5"/>
          <p:cNvSpPr>
            <a:spLocks noGrp="1"/>
          </p:cNvSpPr>
          <p:nvPr>
            <p:ph type="title"/>
          </p:nvPr>
        </p:nvSpPr>
        <p:spPr>
          <a:xfrm>
            <a:off x="304800" y="76200"/>
            <a:ext cx="8610600" cy="1112838"/>
          </a:xfrm>
        </p:spPr>
        <p:txBody>
          <a:bodyPr/>
          <a:lstStyle/>
          <a:p>
            <a:pPr algn="l"/>
            <a:r>
              <a:rPr lang="en-US" sz="2800" dirty="0"/>
              <a:t>Advantages of Guaranteed Tuition Program</a:t>
            </a:r>
            <a:br>
              <a:rPr lang="en-US" sz="2800" dirty="0"/>
            </a:br>
            <a:r>
              <a:rPr lang="en-US" sz="2800" dirty="0"/>
              <a:t>for Students</a:t>
            </a:r>
          </a:p>
        </p:txBody>
      </p:sp>
      <p:cxnSp>
        <p:nvCxnSpPr>
          <p:cNvPr id="4" name="Straight Connector 3"/>
          <p:cNvCxnSpPr/>
          <p:nvPr/>
        </p:nvCxnSpPr>
        <p:spPr bwMode="auto">
          <a:xfrm>
            <a:off x="304800" y="1143000"/>
            <a:ext cx="83058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1064539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5052" y="1461744"/>
            <a:ext cx="7786948" cy="4983163"/>
          </a:xfrm>
        </p:spPr>
        <p:txBody>
          <a:bodyPr/>
          <a:lstStyle/>
          <a:p>
            <a:r>
              <a:rPr lang="en-US" sz="2000" b="1" i="1" dirty="0">
                <a:cs typeface="Arial"/>
              </a:rPr>
              <a:t>Recruiting:  </a:t>
            </a:r>
            <a:r>
              <a:rPr lang="en-US" sz="2000" dirty="0">
                <a:cs typeface="Arial"/>
              </a:rPr>
              <a:t>The stronger value proposition of a locked-in rate should be very attractive to new students.  This should help support the institution’s enrollment growth initiative.</a:t>
            </a:r>
          </a:p>
          <a:p>
            <a:pPr marL="0" indent="0">
              <a:buNone/>
            </a:pPr>
            <a:endParaRPr lang="en-US" sz="2000" dirty="0">
              <a:cs typeface="Arial"/>
            </a:endParaRPr>
          </a:p>
          <a:p>
            <a:r>
              <a:rPr lang="en-US" sz="2000" b="1" i="1" dirty="0">
                <a:cs typeface="Arial"/>
              </a:rPr>
              <a:t>Retention:  </a:t>
            </a:r>
            <a:r>
              <a:rPr lang="en-US" sz="2000" dirty="0">
                <a:cs typeface="Arial"/>
              </a:rPr>
              <a:t>One of the main reasons students cite for dropping out of school is financial pressure.  This can often be linked to students not anticipating tuition increases throughout their college career.  Having a locked rate for tuition should help with this issue.</a:t>
            </a:r>
          </a:p>
          <a:p>
            <a:pPr marL="0" indent="0">
              <a:buNone/>
            </a:pPr>
            <a:endParaRPr lang="en-US" sz="2000" dirty="0">
              <a:cs typeface="Arial"/>
            </a:endParaRPr>
          </a:p>
          <a:p>
            <a:r>
              <a:rPr lang="en-US" sz="2000" b="1" i="1" dirty="0">
                <a:cs typeface="Arial"/>
              </a:rPr>
              <a:t>Campus Climate:  </a:t>
            </a:r>
            <a:r>
              <a:rPr lang="en-US" sz="2000" dirty="0">
                <a:cs typeface="Arial"/>
              </a:rPr>
              <a:t>Concern about continually rising tuition rates affects students, faculty and staff, and directs time, energy and focus away from other important educational issues.</a:t>
            </a:r>
            <a:endParaRPr lang="en-US" sz="2400" dirty="0">
              <a:cs typeface="Arial"/>
            </a:endParaRPr>
          </a:p>
          <a:p>
            <a:pPr lvl="1">
              <a:spcBef>
                <a:spcPts val="0"/>
              </a:spcBef>
              <a:spcAft>
                <a:spcPts val="600"/>
              </a:spcAft>
            </a:pPr>
            <a:endParaRPr lang="en-US" sz="3600" dirty="0">
              <a:cs typeface="Arial"/>
            </a:endParaRPr>
          </a:p>
          <a:p>
            <a:pPr lvl="1">
              <a:spcBef>
                <a:spcPts val="0"/>
              </a:spcBef>
              <a:spcAft>
                <a:spcPts val="600"/>
              </a:spcAft>
            </a:pPr>
            <a:endParaRPr lang="en-US" sz="4000" dirty="0">
              <a:cs typeface="Arial"/>
            </a:endParaRPr>
          </a:p>
        </p:txBody>
      </p:sp>
      <p:sp>
        <p:nvSpPr>
          <p:cNvPr id="6" name="Title 5"/>
          <p:cNvSpPr>
            <a:spLocks noGrp="1"/>
          </p:cNvSpPr>
          <p:nvPr>
            <p:ph type="title"/>
          </p:nvPr>
        </p:nvSpPr>
        <p:spPr>
          <a:xfrm>
            <a:off x="304800" y="76200"/>
            <a:ext cx="8686800" cy="1112838"/>
          </a:xfrm>
        </p:spPr>
        <p:txBody>
          <a:bodyPr/>
          <a:lstStyle/>
          <a:p>
            <a:pPr algn="l"/>
            <a:r>
              <a:rPr lang="en-US" sz="2800" dirty="0"/>
              <a:t>Advantages of Guaranteed Tuition Program</a:t>
            </a:r>
            <a:br>
              <a:rPr lang="en-US" sz="2800" dirty="0"/>
            </a:br>
            <a:r>
              <a:rPr lang="en-US" sz="2800" dirty="0"/>
              <a:t>for Institution</a:t>
            </a:r>
          </a:p>
        </p:txBody>
      </p:sp>
      <p:cxnSp>
        <p:nvCxnSpPr>
          <p:cNvPr id="4" name="Straight Connector 3"/>
          <p:cNvCxnSpPr/>
          <p:nvPr/>
        </p:nvCxnSpPr>
        <p:spPr bwMode="auto">
          <a:xfrm>
            <a:off x="304800" y="1143000"/>
            <a:ext cx="83058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4157370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5052" y="1447800"/>
            <a:ext cx="8091748" cy="1371600"/>
          </a:xfrm>
        </p:spPr>
        <p:txBody>
          <a:bodyPr/>
          <a:lstStyle/>
          <a:p>
            <a:pPr>
              <a:buFont typeface="Arial" panose="020B0604020202020204" pitchFamily="34" charset="0"/>
              <a:buChar char="•"/>
            </a:pPr>
            <a:r>
              <a:rPr lang="en-US" sz="2400" dirty="0"/>
              <a:t>Annual tuition increases for undergraduate students who started prior to the Guaranteed Tuition Program will be locked at 3.0% per year through FY2024</a:t>
            </a:r>
          </a:p>
        </p:txBody>
      </p:sp>
      <p:sp>
        <p:nvSpPr>
          <p:cNvPr id="6" name="Title 5"/>
          <p:cNvSpPr>
            <a:spLocks noGrp="1"/>
          </p:cNvSpPr>
          <p:nvPr>
            <p:ph type="title"/>
          </p:nvPr>
        </p:nvSpPr>
        <p:spPr/>
        <p:txBody>
          <a:bodyPr/>
          <a:lstStyle/>
          <a:p>
            <a:pPr algn="l"/>
            <a:r>
              <a:rPr lang="en-US" sz="2800" dirty="0"/>
              <a:t>Students who started prior to the Tuition Guarantee Program </a:t>
            </a:r>
          </a:p>
        </p:txBody>
      </p:sp>
      <p:graphicFrame>
        <p:nvGraphicFramePr>
          <p:cNvPr id="2" name="Table 1"/>
          <p:cNvGraphicFramePr>
            <a:graphicFrameLocks noGrp="1"/>
          </p:cNvGraphicFramePr>
          <p:nvPr/>
        </p:nvGraphicFramePr>
        <p:xfrm>
          <a:off x="685800" y="3124200"/>
          <a:ext cx="8001000" cy="2804160"/>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3158028882"/>
                    </a:ext>
                  </a:extLst>
                </a:gridCol>
                <a:gridCol w="1371600">
                  <a:extLst>
                    <a:ext uri="{9D8B030D-6E8A-4147-A177-3AD203B41FA5}">
                      <a16:colId xmlns:a16="http://schemas.microsoft.com/office/drawing/2014/main" val="1122125401"/>
                    </a:ext>
                  </a:extLst>
                </a:gridCol>
                <a:gridCol w="1447800">
                  <a:extLst>
                    <a:ext uri="{9D8B030D-6E8A-4147-A177-3AD203B41FA5}">
                      <a16:colId xmlns:a16="http://schemas.microsoft.com/office/drawing/2014/main" val="2017590486"/>
                    </a:ext>
                  </a:extLst>
                </a:gridCol>
                <a:gridCol w="1447800">
                  <a:extLst>
                    <a:ext uri="{9D8B030D-6E8A-4147-A177-3AD203B41FA5}">
                      <a16:colId xmlns:a16="http://schemas.microsoft.com/office/drawing/2014/main" val="2595260008"/>
                    </a:ext>
                  </a:extLst>
                </a:gridCol>
                <a:gridCol w="1600200">
                  <a:extLst>
                    <a:ext uri="{9D8B030D-6E8A-4147-A177-3AD203B41FA5}">
                      <a16:colId xmlns:a16="http://schemas.microsoft.com/office/drawing/2014/main" val="2375900650"/>
                    </a:ext>
                  </a:extLst>
                </a:gridCol>
              </a:tblGrid>
              <a:tr h="628650">
                <a:tc gridSpan="5">
                  <a:txBody>
                    <a:bodyPr/>
                    <a:lstStyle/>
                    <a:p>
                      <a:pPr algn="ctr"/>
                      <a:r>
                        <a:rPr lang="en-US" sz="2000" b="0" dirty="0">
                          <a:solidFill>
                            <a:schemeClr val="bg1"/>
                          </a:solidFill>
                        </a:rPr>
                        <a:t>ANNUAL TUITION</a:t>
                      </a:r>
                      <a:r>
                        <a:rPr lang="en-US" sz="2000" b="0" baseline="0" dirty="0">
                          <a:solidFill>
                            <a:schemeClr val="bg1"/>
                          </a:solidFill>
                        </a:rPr>
                        <a:t> INCREASES FOR CURRENT STUDENTS </a:t>
                      </a:r>
                    </a:p>
                    <a:p>
                      <a:pPr algn="ctr"/>
                      <a:r>
                        <a:rPr lang="en-US" sz="2000" b="0" baseline="0" dirty="0">
                          <a:solidFill>
                            <a:schemeClr val="bg1"/>
                          </a:solidFill>
                        </a:rPr>
                        <a:t>LOCKED AT 3.0% PER YEAR</a:t>
                      </a:r>
                      <a:endParaRPr lang="en-US" sz="2000" b="0" dirty="0">
                        <a:solidFill>
                          <a:schemeClr val="bg1"/>
                        </a:solidFill>
                      </a:endParaRPr>
                    </a:p>
                  </a:txBody>
                  <a:tcPr>
                    <a:solidFill>
                      <a:schemeClr val="tx1"/>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788269104"/>
                  </a:ext>
                </a:extLst>
              </a:tr>
              <a:tr h="628650">
                <a:tc>
                  <a:txBody>
                    <a:bodyPr/>
                    <a:lstStyle/>
                    <a:p>
                      <a:pPr algn="ctr"/>
                      <a:endParaRPr lang="en-US" sz="2000" dirty="0"/>
                    </a:p>
                  </a:txBody>
                  <a:tcPr anchor="ctr">
                    <a:solidFill>
                      <a:schemeClr val="bg1">
                        <a:lumMod val="75000"/>
                      </a:schemeClr>
                    </a:solidFill>
                  </a:tcPr>
                </a:tc>
                <a:tc>
                  <a:txBody>
                    <a:bodyPr/>
                    <a:lstStyle/>
                    <a:p>
                      <a:pPr algn="ctr"/>
                      <a:r>
                        <a:rPr lang="en-US" sz="2000" dirty="0"/>
                        <a:t>FY2021</a:t>
                      </a:r>
                    </a:p>
                    <a:p>
                      <a:pPr algn="ctr"/>
                      <a:r>
                        <a:rPr lang="en-US" sz="2000" dirty="0"/>
                        <a:t>SCH Rate</a:t>
                      </a:r>
                    </a:p>
                  </a:txBody>
                  <a:tcPr anchor="ctr">
                    <a:solidFill>
                      <a:schemeClr val="bg1">
                        <a:lumMod val="75000"/>
                      </a:schemeClr>
                    </a:solidFill>
                  </a:tcPr>
                </a:tc>
                <a:tc>
                  <a:txBody>
                    <a:bodyPr/>
                    <a:lstStyle/>
                    <a:p>
                      <a:pPr algn="ctr"/>
                      <a:r>
                        <a:rPr lang="en-US" sz="2000" dirty="0"/>
                        <a:t>FY2022</a:t>
                      </a:r>
                    </a:p>
                    <a:p>
                      <a:pPr algn="ctr"/>
                      <a:r>
                        <a:rPr lang="en-US" sz="2000" dirty="0"/>
                        <a:t>SCH Rate</a:t>
                      </a:r>
                    </a:p>
                  </a:txBody>
                  <a:tcPr anchor="ctr">
                    <a:solidFill>
                      <a:schemeClr val="bg1">
                        <a:lumMod val="75000"/>
                      </a:schemeClr>
                    </a:solidFill>
                  </a:tcPr>
                </a:tc>
                <a:tc>
                  <a:txBody>
                    <a:bodyPr/>
                    <a:lstStyle/>
                    <a:p>
                      <a:pPr algn="ctr"/>
                      <a:r>
                        <a:rPr lang="en-US" sz="2000" dirty="0"/>
                        <a:t>FY2023</a:t>
                      </a:r>
                    </a:p>
                    <a:p>
                      <a:pPr algn="ctr"/>
                      <a:r>
                        <a:rPr lang="en-US" sz="2000" dirty="0"/>
                        <a:t>SCH Rate</a:t>
                      </a:r>
                    </a:p>
                  </a:txBody>
                  <a:tcPr anchor="ctr">
                    <a:solidFill>
                      <a:schemeClr val="bg1">
                        <a:lumMod val="75000"/>
                      </a:schemeClr>
                    </a:solidFill>
                  </a:tcPr>
                </a:tc>
                <a:tc>
                  <a:txBody>
                    <a:bodyPr/>
                    <a:lstStyle/>
                    <a:p>
                      <a:pPr algn="ctr"/>
                      <a:r>
                        <a:rPr lang="en-US" sz="2000" dirty="0"/>
                        <a:t>FY2024</a:t>
                      </a:r>
                      <a:r>
                        <a:rPr lang="en-US" sz="2000" baseline="0" dirty="0"/>
                        <a:t> </a:t>
                      </a:r>
                    </a:p>
                    <a:p>
                      <a:pPr algn="ctr"/>
                      <a:r>
                        <a:rPr lang="en-US" sz="2000" baseline="0" dirty="0"/>
                        <a:t>SCH Rate</a:t>
                      </a:r>
                      <a:endParaRPr lang="en-US" sz="2000" dirty="0"/>
                    </a:p>
                  </a:txBody>
                  <a:tcPr anchor="ctr">
                    <a:solidFill>
                      <a:schemeClr val="bg1">
                        <a:lumMod val="75000"/>
                      </a:schemeClr>
                    </a:solidFill>
                  </a:tcPr>
                </a:tc>
                <a:extLst>
                  <a:ext uri="{0D108BD9-81ED-4DB2-BD59-A6C34878D82A}">
                    <a16:rowId xmlns:a16="http://schemas.microsoft.com/office/drawing/2014/main" val="915566466"/>
                  </a:ext>
                </a:extLst>
              </a:tr>
              <a:tr h="628650">
                <a:tc>
                  <a:txBody>
                    <a:bodyPr/>
                    <a:lstStyle/>
                    <a:p>
                      <a:pPr algn="ctr"/>
                      <a:r>
                        <a:rPr lang="en-US" sz="2000" dirty="0"/>
                        <a:t>Resident Undergraduates</a:t>
                      </a:r>
                    </a:p>
                  </a:txBody>
                  <a:tcPr anchor="ctr">
                    <a:solidFill>
                      <a:schemeClr val="bg1">
                        <a:lumMod val="85000"/>
                      </a:schemeClr>
                    </a:solidFill>
                  </a:tcPr>
                </a:tc>
                <a:tc>
                  <a:txBody>
                    <a:bodyPr/>
                    <a:lstStyle/>
                    <a:p>
                      <a:pPr algn="ctr"/>
                      <a:r>
                        <a:rPr lang="en-US" sz="2000" dirty="0"/>
                        <a:t>$238.96</a:t>
                      </a:r>
                    </a:p>
                  </a:txBody>
                  <a:tcPr anchor="ctr">
                    <a:solidFill>
                      <a:schemeClr val="bg1">
                        <a:lumMod val="85000"/>
                      </a:schemeClr>
                    </a:solidFill>
                  </a:tcPr>
                </a:tc>
                <a:tc>
                  <a:txBody>
                    <a:bodyPr/>
                    <a:lstStyle/>
                    <a:p>
                      <a:pPr algn="ctr"/>
                      <a:r>
                        <a:rPr lang="en-US" sz="2000" dirty="0"/>
                        <a:t>$246.13</a:t>
                      </a:r>
                    </a:p>
                  </a:txBody>
                  <a:tcPr anchor="ctr">
                    <a:solidFill>
                      <a:schemeClr val="bg1">
                        <a:lumMod val="85000"/>
                      </a:schemeClr>
                    </a:solidFill>
                  </a:tcPr>
                </a:tc>
                <a:tc>
                  <a:txBody>
                    <a:bodyPr/>
                    <a:lstStyle/>
                    <a:p>
                      <a:pPr algn="ctr"/>
                      <a:r>
                        <a:rPr lang="en-US" sz="2000" dirty="0"/>
                        <a:t>$253.51</a:t>
                      </a:r>
                    </a:p>
                  </a:txBody>
                  <a:tcPr anchor="ctr">
                    <a:solidFill>
                      <a:schemeClr val="bg1">
                        <a:lumMod val="85000"/>
                      </a:schemeClr>
                    </a:solidFill>
                  </a:tcPr>
                </a:tc>
                <a:tc>
                  <a:txBody>
                    <a:bodyPr/>
                    <a:lstStyle/>
                    <a:p>
                      <a:pPr algn="ctr"/>
                      <a:r>
                        <a:rPr lang="en-US" sz="2000" dirty="0"/>
                        <a:t>$261.12</a:t>
                      </a:r>
                    </a:p>
                  </a:txBody>
                  <a:tcPr anchor="ctr">
                    <a:solidFill>
                      <a:schemeClr val="bg1">
                        <a:lumMod val="85000"/>
                      </a:schemeClr>
                    </a:solidFill>
                  </a:tcPr>
                </a:tc>
                <a:extLst>
                  <a:ext uri="{0D108BD9-81ED-4DB2-BD59-A6C34878D82A}">
                    <a16:rowId xmlns:a16="http://schemas.microsoft.com/office/drawing/2014/main" val="2441574392"/>
                  </a:ext>
                </a:extLst>
              </a:tr>
              <a:tr h="628650">
                <a:tc>
                  <a:txBody>
                    <a:bodyPr/>
                    <a:lstStyle/>
                    <a:p>
                      <a:pPr algn="ctr"/>
                      <a:r>
                        <a:rPr lang="en-US" sz="2000" dirty="0"/>
                        <a:t>Non-resident Undergraduates</a:t>
                      </a:r>
                    </a:p>
                  </a:txBody>
                  <a:tcPr anchor="ctr">
                    <a:solidFill>
                      <a:schemeClr val="bg1">
                        <a:lumMod val="75000"/>
                      </a:schemeClr>
                    </a:solidFill>
                  </a:tcPr>
                </a:tc>
                <a:tc>
                  <a:txBody>
                    <a:bodyPr/>
                    <a:lstStyle/>
                    <a:p>
                      <a:pPr algn="ctr"/>
                      <a:r>
                        <a:rPr lang="en-US" sz="2000" dirty="0"/>
                        <a:t>$785.89</a:t>
                      </a:r>
                    </a:p>
                  </a:txBody>
                  <a:tcPr anchor="ctr">
                    <a:solidFill>
                      <a:schemeClr val="bg1">
                        <a:lumMod val="75000"/>
                      </a:schemeClr>
                    </a:solidFill>
                  </a:tcPr>
                </a:tc>
                <a:tc>
                  <a:txBody>
                    <a:bodyPr/>
                    <a:lstStyle/>
                    <a:p>
                      <a:pPr algn="ctr"/>
                      <a:r>
                        <a:rPr lang="en-US" sz="2000" dirty="0"/>
                        <a:t>$809.47</a:t>
                      </a:r>
                    </a:p>
                  </a:txBody>
                  <a:tcPr anchor="ctr">
                    <a:solidFill>
                      <a:schemeClr val="bg1">
                        <a:lumMod val="75000"/>
                      </a:schemeClr>
                    </a:solidFill>
                  </a:tcPr>
                </a:tc>
                <a:tc>
                  <a:txBody>
                    <a:bodyPr/>
                    <a:lstStyle/>
                    <a:p>
                      <a:pPr algn="ctr"/>
                      <a:r>
                        <a:rPr lang="en-US" sz="2000" dirty="0"/>
                        <a:t>$833.75</a:t>
                      </a:r>
                    </a:p>
                  </a:txBody>
                  <a:tcPr anchor="ctr">
                    <a:solidFill>
                      <a:schemeClr val="bg1">
                        <a:lumMod val="75000"/>
                      </a:schemeClr>
                    </a:solidFill>
                  </a:tcPr>
                </a:tc>
                <a:tc>
                  <a:txBody>
                    <a:bodyPr/>
                    <a:lstStyle/>
                    <a:p>
                      <a:pPr algn="ctr"/>
                      <a:r>
                        <a:rPr lang="en-US" sz="2000" dirty="0"/>
                        <a:t>$858.76</a:t>
                      </a:r>
                    </a:p>
                  </a:txBody>
                  <a:tcPr anchor="ctr">
                    <a:solidFill>
                      <a:schemeClr val="bg1">
                        <a:lumMod val="75000"/>
                      </a:schemeClr>
                    </a:solidFill>
                  </a:tcPr>
                </a:tc>
                <a:extLst>
                  <a:ext uri="{0D108BD9-81ED-4DB2-BD59-A6C34878D82A}">
                    <a16:rowId xmlns:a16="http://schemas.microsoft.com/office/drawing/2014/main" val="1830304261"/>
                  </a:ext>
                </a:extLst>
              </a:tr>
            </a:tbl>
          </a:graphicData>
        </a:graphic>
      </p:graphicFrame>
      <p:cxnSp>
        <p:nvCxnSpPr>
          <p:cNvPr id="5" name="Straight Connector 4"/>
          <p:cNvCxnSpPr/>
          <p:nvPr/>
        </p:nvCxnSpPr>
        <p:spPr bwMode="auto">
          <a:xfrm>
            <a:off x="304800" y="1371600"/>
            <a:ext cx="83058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06328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548054" y="533400"/>
            <a:ext cx="8824546" cy="75842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b="1">
                <a:solidFill>
                  <a:srgbClr val="003300"/>
                </a:solidFill>
                <a:latin typeface="+mj-lt"/>
                <a:ea typeface="+mj-ea"/>
                <a:cs typeface="+mj-cs"/>
              </a:defRPr>
            </a:lvl1pPr>
            <a:lvl2pPr algn="ctr" rtl="0" eaLnBrk="0" fontAlgn="base" hangingPunct="0">
              <a:spcBef>
                <a:spcPct val="0"/>
              </a:spcBef>
              <a:spcAft>
                <a:spcPct val="0"/>
              </a:spcAft>
              <a:defRPr sz="4400" b="1">
                <a:solidFill>
                  <a:srgbClr val="003300"/>
                </a:solidFill>
                <a:latin typeface="Arial" charset="0"/>
              </a:defRPr>
            </a:lvl2pPr>
            <a:lvl3pPr algn="ctr" rtl="0" eaLnBrk="0" fontAlgn="base" hangingPunct="0">
              <a:spcBef>
                <a:spcPct val="0"/>
              </a:spcBef>
              <a:spcAft>
                <a:spcPct val="0"/>
              </a:spcAft>
              <a:defRPr sz="4400" b="1">
                <a:solidFill>
                  <a:srgbClr val="003300"/>
                </a:solidFill>
                <a:latin typeface="Arial" charset="0"/>
              </a:defRPr>
            </a:lvl3pPr>
            <a:lvl4pPr algn="ctr" rtl="0" eaLnBrk="0" fontAlgn="base" hangingPunct="0">
              <a:spcBef>
                <a:spcPct val="0"/>
              </a:spcBef>
              <a:spcAft>
                <a:spcPct val="0"/>
              </a:spcAft>
              <a:defRPr sz="4400" b="1">
                <a:solidFill>
                  <a:srgbClr val="003300"/>
                </a:solidFill>
                <a:latin typeface="Arial" charset="0"/>
              </a:defRPr>
            </a:lvl4pPr>
            <a:lvl5pPr algn="ctr" rtl="0" eaLnBrk="0" fontAlgn="base" hangingPunct="0">
              <a:spcBef>
                <a:spcPct val="0"/>
              </a:spcBef>
              <a:spcAft>
                <a:spcPct val="0"/>
              </a:spcAft>
              <a:defRPr sz="4400" b="1">
                <a:solidFill>
                  <a:srgbClr val="003300"/>
                </a:solidFill>
                <a:latin typeface="Arial" charset="0"/>
              </a:defRPr>
            </a:lvl5pPr>
            <a:lvl6pPr marL="457200" algn="ctr" rtl="0" fontAlgn="base">
              <a:spcBef>
                <a:spcPct val="0"/>
              </a:spcBef>
              <a:spcAft>
                <a:spcPct val="0"/>
              </a:spcAft>
              <a:defRPr sz="4400" b="1">
                <a:solidFill>
                  <a:srgbClr val="003300"/>
                </a:solidFill>
                <a:latin typeface="Arial" charset="0"/>
              </a:defRPr>
            </a:lvl6pPr>
            <a:lvl7pPr marL="914400" algn="ctr" rtl="0" fontAlgn="base">
              <a:spcBef>
                <a:spcPct val="0"/>
              </a:spcBef>
              <a:spcAft>
                <a:spcPct val="0"/>
              </a:spcAft>
              <a:defRPr sz="4400" b="1">
                <a:solidFill>
                  <a:srgbClr val="003300"/>
                </a:solidFill>
                <a:latin typeface="Arial" charset="0"/>
              </a:defRPr>
            </a:lvl7pPr>
            <a:lvl8pPr marL="1371600" algn="ctr" rtl="0" fontAlgn="base">
              <a:spcBef>
                <a:spcPct val="0"/>
              </a:spcBef>
              <a:spcAft>
                <a:spcPct val="0"/>
              </a:spcAft>
              <a:defRPr sz="4400" b="1">
                <a:solidFill>
                  <a:srgbClr val="003300"/>
                </a:solidFill>
                <a:latin typeface="Arial" charset="0"/>
              </a:defRPr>
            </a:lvl8pPr>
            <a:lvl9pPr marL="1828800" algn="ctr" rtl="0" fontAlgn="base">
              <a:spcBef>
                <a:spcPct val="0"/>
              </a:spcBef>
              <a:spcAft>
                <a:spcPct val="0"/>
              </a:spcAft>
              <a:defRPr sz="4400" b="1">
                <a:solidFill>
                  <a:srgbClr val="003300"/>
                </a:solidFill>
                <a:latin typeface="Arial" charset="0"/>
              </a:defRPr>
            </a:lvl9pPr>
          </a:lstStyle>
          <a:p>
            <a:pPr algn="l"/>
            <a:r>
              <a:rPr lang="en-US" sz="4000" dirty="0"/>
              <a:t>Agenda</a:t>
            </a:r>
            <a:endParaRPr lang="en-US" sz="4000" kern="0" dirty="0">
              <a:latin typeface="Arial" panose="020B0604020202020204" pitchFamily="34" charset="0"/>
              <a:cs typeface="Arial" panose="020B0604020202020204" pitchFamily="34" charset="0"/>
            </a:endParaRPr>
          </a:p>
        </p:txBody>
      </p:sp>
      <p:sp>
        <p:nvSpPr>
          <p:cNvPr id="6" name="Content Placeholder 2"/>
          <p:cNvSpPr>
            <a:spLocks noGrp="1"/>
          </p:cNvSpPr>
          <p:nvPr>
            <p:ph idx="1"/>
          </p:nvPr>
        </p:nvSpPr>
        <p:spPr>
          <a:xfrm>
            <a:off x="1143000" y="1798637"/>
            <a:ext cx="8305800" cy="4983163"/>
          </a:xfrm>
        </p:spPr>
        <p:txBody>
          <a:bodyPr/>
          <a:lstStyle/>
          <a:p>
            <a:pPr>
              <a:spcBef>
                <a:spcPts val="0"/>
              </a:spcBef>
            </a:pPr>
            <a:r>
              <a:rPr lang="en-US" dirty="0"/>
              <a:t>Cost Drivers</a:t>
            </a:r>
          </a:p>
          <a:p>
            <a:pPr>
              <a:spcBef>
                <a:spcPts val="0"/>
              </a:spcBef>
            </a:pPr>
            <a:endParaRPr lang="en-US" dirty="0"/>
          </a:p>
          <a:p>
            <a:pPr>
              <a:spcBef>
                <a:spcPts val="0"/>
              </a:spcBef>
            </a:pPr>
            <a:r>
              <a:rPr lang="en-US" dirty="0"/>
              <a:t>State Appropriation </a:t>
            </a:r>
          </a:p>
          <a:p>
            <a:pPr>
              <a:spcBef>
                <a:spcPts val="0"/>
              </a:spcBef>
            </a:pPr>
            <a:endParaRPr lang="en-US" dirty="0">
              <a:cs typeface="Arial"/>
            </a:endParaRPr>
          </a:p>
          <a:p>
            <a:pPr>
              <a:spcBef>
                <a:spcPts val="0"/>
              </a:spcBef>
            </a:pPr>
            <a:r>
              <a:rPr lang="en-US" dirty="0">
                <a:cs typeface="Arial"/>
              </a:rPr>
              <a:t>Guaranteed Tuition Program </a:t>
            </a:r>
          </a:p>
          <a:p>
            <a:pPr>
              <a:spcBef>
                <a:spcPts val="0"/>
              </a:spcBef>
            </a:pPr>
            <a:endParaRPr lang="en-US" dirty="0">
              <a:cs typeface="Arial"/>
            </a:endParaRPr>
          </a:p>
          <a:p>
            <a:pPr>
              <a:spcBef>
                <a:spcPts val="0"/>
              </a:spcBef>
            </a:pPr>
            <a:r>
              <a:rPr lang="en-US" dirty="0">
                <a:cs typeface="Arial"/>
              </a:rPr>
              <a:t>Info and Input on Tuition</a:t>
            </a:r>
          </a:p>
          <a:p>
            <a:pPr>
              <a:spcBef>
                <a:spcPts val="0"/>
              </a:spcBef>
            </a:pPr>
            <a:endParaRPr lang="en-US" dirty="0">
              <a:cs typeface="Arial"/>
            </a:endParaRPr>
          </a:p>
          <a:p>
            <a:pPr>
              <a:spcBef>
                <a:spcPts val="0"/>
              </a:spcBef>
            </a:pPr>
            <a:r>
              <a:rPr lang="en-US" dirty="0">
                <a:cs typeface="Arial"/>
              </a:rPr>
              <a:t>Small Group Discussion </a:t>
            </a:r>
          </a:p>
          <a:p>
            <a:pPr lvl="1">
              <a:spcBef>
                <a:spcPts val="0"/>
              </a:spcBef>
              <a:spcAft>
                <a:spcPts val="600"/>
              </a:spcAft>
            </a:pPr>
            <a:endParaRPr lang="en-US" sz="3600" dirty="0">
              <a:cs typeface="Arial"/>
            </a:endParaRPr>
          </a:p>
          <a:p>
            <a:pPr lvl="1">
              <a:spcBef>
                <a:spcPts val="0"/>
              </a:spcBef>
              <a:spcAft>
                <a:spcPts val="600"/>
              </a:spcAft>
            </a:pPr>
            <a:endParaRPr lang="en-US" sz="4000" dirty="0">
              <a:cs typeface="Arial"/>
            </a:endParaRPr>
          </a:p>
        </p:txBody>
      </p:sp>
    </p:spTree>
    <p:extLst>
      <p:ext uri="{BB962C8B-B14F-4D97-AF65-F5344CB8AC3E}">
        <p14:creationId xmlns:p14="http://schemas.microsoft.com/office/powerpoint/2010/main" val="32391636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sz="2800" dirty="0"/>
              <a:t>Tuition and Fee Advisory Board (TFAB) Process</a:t>
            </a:r>
          </a:p>
        </p:txBody>
      </p:sp>
      <p:sp>
        <p:nvSpPr>
          <p:cNvPr id="6" name="Slide Number Placeholder 3"/>
          <p:cNvSpPr>
            <a:spLocks noGrp="1"/>
          </p:cNvSpPr>
          <p:nvPr>
            <p:ph type="sldNum" sz="quarter" idx="12"/>
          </p:nvPr>
        </p:nvSpPr>
        <p:spPr>
          <a:xfrm>
            <a:off x="7010400" y="6553200"/>
            <a:ext cx="2133600" cy="304800"/>
          </a:xfrm>
        </p:spPr>
        <p:txBody>
          <a:bodyPr/>
          <a:lstStyle/>
          <a:p>
            <a:pPr>
              <a:defRPr/>
            </a:pPr>
            <a:fld id="{9CC6899E-5337-4D3D-A914-C1463440860A}" type="slidenum">
              <a:rPr lang="en-US" smtClean="0"/>
              <a:pPr>
                <a:defRPr/>
              </a:pPr>
              <a:t>20</a:t>
            </a:fld>
            <a:endParaRPr lang="en-US" dirty="0"/>
          </a:p>
        </p:txBody>
      </p:sp>
      <p:cxnSp>
        <p:nvCxnSpPr>
          <p:cNvPr id="7" name="Straight Connector 6"/>
          <p:cNvCxnSpPr/>
          <p:nvPr/>
        </p:nvCxnSpPr>
        <p:spPr bwMode="auto">
          <a:xfrm>
            <a:off x="304800" y="1143000"/>
            <a:ext cx="83058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12" name="Content Placeholder 2"/>
          <p:cNvSpPr txBox="1">
            <a:spLocks/>
          </p:cNvSpPr>
          <p:nvPr/>
        </p:nvSpPr>
        <p:spPr>
          <a:xfrm>
            <a:off x="-76200" y="1342274"/>
            <a:ext cx="8610600" cy="5363325"/>
          </a:xfrm>
          <a:prstGeom prst="rect">
            <a:avLst/>
          </a:prstGeom>
        </p:spPr>
        <p:txBody>
          <a:bodyPr>
            <a:noAutofit/>
          </a:bodyPr>
          <a:lstStyle>
            <a:lvl1pPr marL="342900" indent="-342900" algn="l" rtl="0" eaLnBrk="0" fontAlgn="base" hangingPunct="0">
              <a:spcBef>
                <a:spcPct val="20000"/>
              </a:spcBef>
              <a:spcAft>
                <a:spcPct val="0"/>
              </a:spcAft>
              <a:buChar char="•"/>
              <a:defRPr sz="3200">
                <a:solidFill>
                  <a:srgbClr val="003300"/>
                </a:solidFill>
                <a:latin typeface="+mn-lt"/>
                <a:ea typeface="+mn-ea"/>
                <a:cs typeface="+mn-cs"/>
              </a:defRPr>
            </a:lvl1pPr>
            <a:lvl2pPr marL="742950" indent="-285750" algn="l" rtl="0" eaLnBrk="0" fontAlgn="base" hangingPunct="0">
              <a:spcBef>
                <a:spcPct val="20000"/>
              </a:spcBef>
              <a:spcAft>
                <a:spcPct val="0"/>
              </a:spcAft>
              <a:buChar char="–"/>
              <a:defRPr sz="2800">
                <a:solidFill>
                  <a:srgbClr val="003300"/>
                </a:solidFill>
                <a:latin typeface="+mn-lt"/>
              </a:defRPr>
            </a:lvl2pPr>
            <a:lvl3pPr marL="1143000" indent="-228600" algn="l" rtl="0" eaLnBrk="0" fontAlgn="base" hangingPunct="0">
              <a:spcBef>
                <a:spcPct val="20000"/>
              </a:spcBef>
              <a:spcAft>
                <a:spcPct val="0"/>
              </a:spcAft>
              <a:buChar char="•"/>
              <a:defRPr sz="2400">
                <a:solidFill>
                  <a:srgbClr val="003300"/>
                </a:solidFill>
                <a:latin typeface="+mn-lt"/>
              </a:defRPr>
            </a:lvl3pPr>
            <a:lvl4pPr marL="1600200" indent="-228600" algn="l" rtl="0" eaLnBrk="0" fontAlgn="base" hangingPunct="0">
              <a:spcBef>
                <a:spcPct val="20000"/>
              </a:spcBef>
              <a:spcAft>
                <a:spcPct val="0"/>
              </a:spcAft>
              <a:buChar char="–"/>
              <a:defRPr sz="2000">
                <a:solidFill>
                  <a:srgbClr val="003300"/>
                </a:solidFill>
                <a:latin typeface="+mn-lt"/>
              </a:defRPr>
            </a:lvl4pPr>
            <a:lvl5pPr marL="2057400" indent="-228600" algn="l" rtl="0" eaLnBrk="0" fontAlgn="base" hangingPunct="0">
              <a:spcBef>
                <a:spcPct val="20000"/>
              </a:spcBef>
              <a:spcAft>
                <a:spcPct val="0"/>
              </a:spcAft>
              <a:buChar char="»"/>
              <a:defRPr sz="2000">
                <a:solidFill>
                  <a:srgbClr val="003300"/>
                </a:solidFill>
                <a:latin typeface="+mn-lt"/>
              </a:defRPr>
            </a:lvl5pPr>
            <a:lvl6pPr marL="2514600" indent="-228600" algn="l" rtl="0" fontAlgn="base">
              <a:spcBef>
                <a:spcPct val="20000"/>
              </a:spcBef>
              <a:spcAft>
                <a:spcPct val="0"/>
              </a:spcAft>
              <a:buChar char="»"/>
              <a:defRPr sz="2000">
                <a:solidFill>
                  <a:srgbClr val="003300"/>
                </a:solidFill>
                <a:latin typeface="+mn-lt"/>
              </a:defRPr>
            </a:lvl6pPr>
            <a:lvl7pPr marL="2971800" indent="-228600" algn="l" rtl="0" fontAlgn="base">
              <a:spcBef>
                <a:spcPct val="20000"/>
              </a:spcBef>
              <a:spcAft>
                <a:spcPct val="0"/>
              </a:spcAft>
              <a:buChar char="»"/>
              <a:defRPr sz="2000">
                <a:solidFill>
                  <a:srgbClr val="003300"/>
                </a:solidFill>
                <a:latin typeface="+mn-lt"/>
              </a:defRPr>
            </a:lvl7pPr>
            <a:lvl8pPr marL="3429000" indent="-228600" algn="l" rtl="0" fontAlgn="base">
              <a:spcBef>
                <a:spcPct val="20000"/>
              </a:spcBef>
              <a:spcAft>
                <a:spcPct val="0"/>
              </a:spcAft>
              <a:buChar char="»"/>
              <a:defRPr sz="2000">
                <a:solidFill>
                  <a:srgbClr val="003300"/>
                </a:solidFill>
                <a:latin typeface="+mn-lt"/>
              </a:defRPr>
            </a:lvl8pPr>
            <a:lvl9pPr marL="3886200" indent="-228600" algn="l" rtl="0" fontAlgn="base">
              <a:spcBef>
                <a:spcPct val="20000"/>
              </a:spcBef>
              <a:spcAft>
                <a:spcPct val="0"/>
              </a:spcAft>
              <a:buChar char="»"/>
              <a:defRPr sz="2000">
                <a:solidFill>
                  <a:srgbClr val="003300"/>
                </a:solidFill>
                <a:latin typeface="+mn-lt"/>
              </a:defRPr>
            </a:lvl9pPr>
          </a:lstStyle>
          <a:p>
            <a:pPr lvl="1">
              <a:spcBef>
                <a:spcPts val="450"/>
              </a:spcBef>
              <a:spcAft>
                <a:spcPts val="0"/>
              </a:spcAft>
              <a:buFont typeface="Arial" panose="020B0604020202020204" pitchFamily="34" charset="0"/>
              <a:buChar char="•"/>
            </a:pPr>
            <a:r>
              <a:rPr lang="en-US" sz="2400" dirty="0">
                <a:cs typeface="Arial" panose="020B0604020202020204" pitchFamily="34" charset="0"/>
              </a:rPr>
              <a:t>Fall term: TFAB was provided with training on</a:t>
            </a:r>
          </a:p>
          <a:p>
            <a:pPr lvl="2">
              <a:spcBef>
                <a:spcPts val="450"/>
              </a:spcBef>
              <a:spcAft>
                <a:spcPts val="0"/>
              </a:spcAft>
              <a:buFont typeface="Courier New" panose="02070309020205020404" pitchFamily="49" charset="0"/>
              <a:buChar char="o"/>
            </a:pPr>
            <a:r>
              <a:rPr lang="en-US" sz="2000" dirty="0">
                <a:cs typeface="Arial" panose="020B0604020202020204" pitchFamily="34" charset="0"/>
              </a:rPr>
              <a:t>Historical and comparative data and UO budget information</a:t>
            </a:r>
          </a:p>
          <a:p>
            <a:pPr lvl="2">
              <a:spcBef>
                <a:spcPts val="450"/>
              </a:spcBef>
              <a:spcAft>
                <a:spcPts val="0"/>
              </a:spcAft>
              <a:buFont typeface="Courier New" panose="02070309020205020404" pitchFamily="49" charset="0"/>
              <a:buChar char="o"/>
            </a:pPr>
            <a:r>
              <a:rPr lang="en-US" sz="2000" dirty="0">
                <a:cs typeface="Arial" panose="020B0604020202020204" pitchFamily="34" charset="0"/>
              </a:rPr>
              <a:t>Background on the Public University Support Fund (PUSF)</a:t>
            </a:r>
          </a:p>
          <a:p>
            <a:pPr lvl="2">
              <a:spcBef>
                <a:spcPts val="450"/>
              </a:spcBef>
              <a:spcAft>
                <a:spcPts val="0"/>
              </a:spcAft>
              <a:buFont typeface="Courier New" panose="02070309020205020404" pitchFamily="49" charset="0"/>
              <a:buChar char="o"/>
            </a:pPr>
            <a:r>
              <a:rPr lang="en-US" sz="2000" dirty="0">
                <a:cs typeface="Arial" panose="020B0604020202020204" pitchFamily="34" charset="0"/>
              </a:rPr>
              <a:t>Impact of COVID-19, Guaranteed Tuition Program, cost drivers, long-term financials, and a plan for cost management</a:t>
            </a:r>
            <a:endParaRPr lang="en-US" sz="500" dirty="0">
              <a:cs typeface="Arial" panose="020B0604020202020204" pitchFamily="34" charset="0"/>
            </a:endParaRPr>
          </a:p>
          <a:p>
            <a:pPr lvl="1">
              <a:spcBef>
                <a:spcPts val="450"/>
              </a:spcBef>
              <a:spcAft>
                <a:spcPts val="0"/>
              </a:spcAft>
              <a:buFont typeface="Arial" panose="020B0604020202020204" pitchFamily="34" charset="0"/>
              <a:buChar char="•"/>
            </a:pPr>
            <a:r>
              <a:rPr lang="en-US" sz="2400" dirty="0">
                <a:cs typeface="Arial" panose="020B0604020202020204" pitchFamily="34" charset="0"/>
              </a:rPr>
              <a:t>Winter term:</a:t>
            </a:r>
          </a:p>
          <a:p>
            <a:pPr lvl="2">
              <a:spcBef>
                <a:spcPts val="450"/>
              </a:spcBef>
              <a:spcAft>
                <a:spcPts val="0"/>
              </a:spcAft>
              <a:buFont typeface="Arial" panose="020B0604020202020204" pitchFamily="34" charset="0"/>
              <a:buChar char="•"/>
            </a:pPr>
            <a:r>
              <a:rPr lang="en-US" sz="2000" dirty="0">
                <a:cs typeface="Arial" panose="020B0604020202020204" pitchFamily="34" charset="0"/>
              </a:rPr>
              <a:t>Student Forum on tuition (co-hosted with ASUO)</a:t>
            </a:r>
          </a:p>
          <a:p>
            <a:pPr lvl="2">
              <a:spcBef>
                <a:spcPts val="450"/>
              </a:spcBef>
              <a:spcAft>
                <a:spcPts val="0"/>
              </a:spcAft>
              <a:buFont typeface="Arial" panose="020B0604020202020204" pitchFamily="34" charset="0"/>
              <a:buChar char="•"/>
            </a:pPr>
            <a:r>
              <a:rPr lang="en-US" sz="2000" dirty="0">
                <a:cs typeface="Arial" panose="020B0604020202020204" pitchFamily="34" charset="0"/>
              </a:rPr>
              <a:t>TFAB reviews proposals: administratively-controlled mandatory fees (EMU, recreation center, health </a:t>
            </a:r>
            <a:r>
              <a:rPr lang="en-US" sz="2000" dirty="0" smtClean="0">
                <a:cs typeface="Arial" panose="020B0604020202020204" pitchFamily="34" charset="0"/>
              </a:rPr>
              <a:t>services, tech fee), </a:t>
            </a:r>
            <a:r>
              <a:rPr lang="en-US" sz="2000" dirty="0">
                <a:cs typeface="Arial" panose="020B0604020202020204" pitchFamily="34" charset="0"/>
              </a:rPr>
              <a:t>course fees, housing, graduate programs, </a:t>
            </a:r>
            <a:r>
              <a:rPr lang="en-US" sz="2000" dirty="0" smtClean="0">
                <a:cs typeface="Arial" panose="020B0604020202020204" pitchFamily="34" charset="0"/>
              </a:rPr>
              <a:t>and other </a:t>
            </a:r>
            <a:r>
              <a:rPr lang="en-US" sz="2000" dirty="0">
                <a:cs typeface="Arial" panose="020B0604020202020204" pitchFamily="34" charset="0"/>
              </a:rPr>
              <a:t>proposals received</a:t>
            </a:r>
          </a:p>
          <a:p>
            <a:pPr lvl="2">
              <a:spcBef>
                <a:spcPts val="450"/>
              </a:spcBef>
              <a:spcAft>
                <a:spcPts val="0"/>
              </a:spcAft>
              <a:buFont typeface="Arial" panose="020B0604020202020204" pitchFamily="34" charset="0"/>
              <a:buChar char="•"/>
            </a:pPr>
            <a:r>
              <a:rPr lang="en-US" sz="2000" dirty="0">
                <a:cs typeface="Arial" panose="020B0604020202020204" pitchFamily="34" charset="0"/>
              </a:rPr>
              <a:t>TFAB makes recommendations to the president</a:t>
            </a:r>
          </a:p>
          <a:p>
            <a:pPr lvl="2">
              <a:spcBef>
                <a:spcPts val="450"/>
              </a:spcBef>
              <a:spcAft>
                <a:spcPts val="0"/>
              </a:spcAft>
              <a:buFont typeface="Arial" panose="020B0604020202020204" pitchFamily="34" charset="0"/>
              <a:buChar char="•"/>
            </a:pPr>
            <a:r>
              <a:rPr lang="en-US" sz="2000" dirty="0">
                <a:cs typeface="Arial" panose="020B0604020202020204" pitchFamily="34" charset="0"/>
              </a:rPr>
              <a:t>President receives input at the President’s tuition forum</a:t>
            </a:r>
          </a:p>
          <a:p>
            <a:pPr lvl="2">
              <a:spcBef>
                <a:spcPts val="450"/>
              </a:spcBef>
              <a:spcAft>
                <a:spcPts val="0"/>
              </a:spcAft>
              <a:buFont typeface="Arial" panose="020B0604020202020204" pitchFamily="34" charset="0"/>
              <a:buChar char="•"/>
            </a:pPr>
            <a:r>
              <a:rPr lang="en-US" sz="2000" dirty="0">
                <a:cs typeface="Arial" panose="020B0604020202020204" pitchFamily="34" charset="0"/>
              </a:rPr>
              <a:t>President’s tuition recommendations posted for community comment</a:t>
            </a:r>
          </a:p>
          <a:p>
            <a:pPr lvl="2">
              <a:spcBef>
                <a:spcPts val="450"/>
              </a:spcBef>
              <a:spcAft>
                <a:spcPts val="0"/>
              </a:spcAft>
              <a:buFont typeface="Arial" panose="020B0604020202020204" pitchFamily="34" charset="0"/>
              <a:buChar char="•"/>
            </a:pPr>
            <a:r>
              <a:rPr lang="en-US" sz="2000" dirty="0">
                <a:cs typeface="Arial" panose="020B0604020202020204" pitchFamily="34" charset="0"/>
              </a:rPr>
              <a:t>President finalizes recommendations for March Board meeting</a:t>
            </a:r>
          </a:p>
        </p:txBody>
      </p:sp>
    </p:spTree>
    <p:extLst>
      <p:ext uri="{BB962C8B-B14F-4D97-AF65-F5344CB8AC3E}">
        <p14:creationId xmlns:p14="http://schemas.microsoft.com/office/powerpoint/2010/main" val="1773850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sz="2800" dirty="0"/>
              <a:t>Opportunities for Learning and Input</a:t>
            </a:r>
          </a:p>
        </p:txBody>
      </p:sp>
      <p:sp>
        <p:nvSpPr>
          <p:cNvPr id="6" name="Slide Number Placeholder 3"/>
          <p:cNvSpPr>
            <a:spLocks noGrp="1"/>
          </p:cNvSpPr>
          <p:nvPr>
            <p:ph type="sldNum" sz="quarter" idx="12"/>
          </p:nvPr>
        </p:nvSpPr>
        <p:spPr>
          <a:xfrm>
            <a:off x="7010400" y="6553200"/>
            <a:ext cx="2133600" cy="304800"/>
          </a:xfrm>
        </p:spPr>
        <p:txBody>
          <a:bodyPr/>
          <a:lstStyle/>
          <a:p>
            <a:pPr>
              <a:defRPr/>
            </a:pPr>
            <a:fld id="{9CC6899E-5337-4D3D-A914-C1463440860A}" type="slidenum">
              <a:rPr lang="en-US" smtClean="0"/>
              <a:pPr>
                <a:defRPr/>
              </a:pPr>
              <a:t>21</a:t>
            </a:fld>
            <a:endParaRPr lang="en-US" dirty="0"/>
          </a:p>
        </p:txBody>
      </p:sp>
      <p:cxnSp>
        <p:nvCxnSpPr>
          <p:cNvPr id="7" name="Straight Connector 6"/>
          <p:cNvCxnSpPr/>
          <p:nvPr/>
        </p:nvCxnSpPr>
        <p:spPr bwMode="auto">
          <a:xfrm>
            <a:off x="304800" y="1143000"/>
            <a:ext cx="83058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12" name="Content Placeholder 2"/>
          <p:cNvSpPr txBox="1">
            <a:spLocks/>
          </p:cNvSpPr>
          <p:nvPr/>
        </p:nvSpPr>
        <p:spPr>
          <a:xfrm>
            <a:off x="381000" y="1342275"/>
            <a:ext cx="8077200" cy="4372726"/>
          </a:xfrm>
          <a:prstGeom prst="rect">
            <a:avLst/>
          </a:prstGeom>
        </p:spPr>
        <p:txBody>
          <a:bodyPr>
            <a:noAutofit/>
          </a:bodyPr>
          <a:lstStyle>
            <a:lvl1pPr marL="342900" indent="-342900" algn="l" rtl="0" eaLnBrk="0" fontAlgn="base" hangingPunct="0">
              <a:spcBef>
                <a:spcPct val="20000"/>
              </a:spcBef>
              <a:spcAft>
                <a:spcPct val="0"/>
              </a:spcAft>
              <a:buChar char="•"/>
              <a:defRPr sz="3200">
                <a:solidFill>
                  <a:srgbClr val="003300"/>
                </a:solidFill>
                <a:latin typeface="+mn-lt"/>
                <a:ea typeface="+mn-ea"/>
                <a:cs typeface="+mn-cs"/>
              </a:defRPr>
            </a:lvl1pPr>
            <a:lvl2pPr marL="742950" indent="-285750" algn="l" rtl="0" eaLnBrk="0" fontAlgn="base" hangingPunct="0">
              <a:spcBef>
                <a:spcPct val="20000"/>
              </a:spcBef>
              <a:spcAft>
                <a:spcPct val="0"/>
              </a:spcAft>
              <a:buChar char="–"/>
              <a:defRPr sz="2800">
                <a:solidFill>
                  <a:srgbClr val="003300"/>
                </a:solidFill>
                <a:latin typeface="+mn-lt"/>
              </a:defRPr>
            </a:lvl2pPr>
            <a:lvl3pPr marL="1143000" indent="-228600" algn="l" rtl="0" eaLnBrk="0" fontAlgn="base" hangingPunct="0">
              <a:spcBef>
                <a:spcPct val="20000"/>
              </a:spcBef>
              <a:spcAft>
                <a:spcPct val="0"/>
              </a:spcAft>
              <a:buChar char="•"/>
              <a:defRPr sz="2400">
                <a:solidFill>
                  <a:srgbClr val="003300"/>
                </a:solidFill>
                <a:latin typeface="+mn-lt"/>
              </a:defRPr>
            </a:lvl3pPr>
            <a:lvl4pPr marL="1600200" indent="-228600" algn="l" rtl="0" eaLnBrk="0" fontAlgn="base" hangingPunct="0">
              <a:spcBef>
                <a:spcPct val="20000"/>
              </a:spcBef>
              <a:spcAft>
                <a:spcPct val="0"/>
              </a:spcAft>
              <a:buChar char="–"/>
              <a:defRPr sz="2000">
                <a:solidFill>
                  <a:srgbClr val="003300"/>
                </a:solidFill>
                <a:latin typeface="+mn-lt"/>
              </a:defRPr>
            </a:lvl4pPr>
            <a:lvl5pPr marL="2057400" indent="-228600" algn="l" rtl="0" eaLnBrk="0" fontAlgn="base" hangingPunct="0">
              <a:spcBef>
                <a:spcPct val="20000"/>
              </a:spcBef>
              <a:spcAft>
                <a:spcPct val="0"/>
              </a:spcAft>
              <a:buChar char="»"/>
              <a:defRPr sz="2000">
                <a:solidFill>
                  <a:srgbClr val="003300"/>
                </a:solidFill>
                <a:latin typeface="+mn-lt"/>
              </a:defRPr>
            </a:lvl5pPr>
            <a:lvl6pPr marL="2514600" indent="-228600" algn="l" rtl="0" fontAlgn="base">
              <a:spcBef>
                <a:spcPct val="20000"/>
              </a:spcBef>
              <a:spcAft>
                <a:spcPct val="0"/>
              </a:spcAft>
              <a:buChar char="»"/>
              <a:defRPr sz="2000">
                <a:solidFill>
                  <a:srgbClr val="003300"/>
                </a:solidFill>
                <a:latin typeface="+mn-lt"/>
              </a:defRPr>
            </a:lvl6pPr>
            <a:lvl7pPr marL="2971800" indent="-228600" algn="l" rtl="0" fontAlgn="base">
              <a:spcBef>
                <a:spcPct val="20000"/>
              </a:spcBef>
              <a:spcAft>
                <a:spcPct val="0"/>
              </a:spcAft>
              <a:buChar char="»"/>
              <a:defRPr sz="2000">
                <a:solidFill>
                  <a:srgbClr val="003300"/>
                </a:solidFill>
                <a:latin typeface="+mn-lt"/>
              </a:defRPr>
            </a:lvl7pPr>
            <a:lvl8pPr marL="3429000" indent="-228600" algn="l" rtl="0" fontAlgn="base">
              <a:spcBef>
                <a:spcPct val="20000"/>
              </a:spcBef>
              <a:spcAft>
                <a:spcPct val="0"/>
              </a:spcAft>
              <a:buChar char="»"/>
              <a:defRPr sz="2000">
                <a:solidFill>
                  <a:srgbClr val="003300"/>
                </a:solidFill>
                <a:latin typeface="+mn-lt"/>
              </a:defRPr>
            </a:lvl8pPr>
            <a:lvl9pPr marL="3886200" indent="-228600" algn="l" rtl="0" fontAlgn="base">
              <a:spcBef>
                <a:spcPct val="20000"/>
              </a:spcBef>
              <a:spcAft>
                <a:spcPct val="0"/>
              </a:spcAft>
              <a:buChar char="»"/>
              <a:defRPr sz="2000">
                <a:solidFill>
                  <a:srgbClr val="003300"/>
                </a:solidFill>
                <a:latin typeface="+mn-lt"/>
              </a:defRPr>
            </a:lvl9pPr>
          </a:lstStyle>
          <a:p>
            <a:pPr>
              <a:buFont typeface="Arial" panose="020B0604020202020204" pitchFamily="34" charset="0"/>
              <a:buChar char="•"/>
            </a:pPr>
            <a:r>
              <a:rPr lang="en-US" sz="2400" dirty="0"/>
              <a:t>UO tuition website: </a:t>
            </a:r>
            <a:r>
              <a:rPr lang="en-US" sz="2400" u="sng" dirty="0">
                <a:hlinkClick r:id="rId3"/>
              </a:rPr>
              <a:t>https://tuition.uoregon.edu</a:t>
            </a:r>
            <a:endParaRPr lang="en-US" sz="2400" u="sng" dirty="0"/>
          </a:p>
          <a:p>
            <a:pPr>
              <a:buFont typeface="Arial" panose="020B0604020202020204" pitchFamily="34" charset="0"/>
              <a:buChar char="•"/>
            </a:pPr>
            <a:endParaRPr lang="en-US" sz="1200" dirty="0"/>
          </a:p>
          <a:p>
            <a:pPr>
              <a:buFont typeface="Arial" panose="020B0604020202020204" pitchFamily="34" charset="0"/>
              <a:buChar char="•"/>
            </a:pPr>
            <a:r>
              <a:rPr lang="en-US" sz="2400" dirty="0"/>
              <a:t>Input to TFAB during meetings (all open to the public): </a:t>
            </a:r>
            <a:r>
              <a:rPr lang="en-US" sz="2400" u="sng" dirty="0">
                <a:hlinkClick r:id="rId4"/>
              </a:rPr>
              <a:t>https://tuition.uoregon.edu/tfab-schedule</a:t>
            </a:r>
            <a:endParaRPr lang="en-US" sz="2400" u="sng" dirty="0"/>
          </a:p>
          <a:p>
            <a:pPr marL="0" indent="0">
              <a:buNone/>
            </a:pPr>
            <a:endParaRPr lang="en-US" sz="1200" dirty="0"/>
          </a:p>
          <a:p>
            <a:pPr>
              <a:buFont typeface="Arial" panose="020B0604020202020204" pitchFamily="34" charset="0"/>
              <a:buChar char="•"/>
            </a:pPr>
            <a:r>
              <a:rPr lang="en-US" sz="2400" dirty="0"/>
              <a:t>Input to ASUO</a:t>
            </a:r>
          </a:p>
          <a:p>
            <a:pPr marL="0" indent="0">
              <a:buNone/>
            </a:pPr>
            <a:endParaRPr lang="en-US" sz="1200" dirty="0"/>
          </a:p>
          <a:p>
            <a:pPr>
              <a:buFont typeface="Arial" panose="020B0604020202020204" pitchFamily="34" charset="0"/>
              <a:buChar char="•"/>
            </a:pPr>
            <a:r>
              <a:rPr lang="en-US" sz="2400" dirty="0"/>
              <a:t>President’s forum in February to receive input on tuition recommendations</a:t>
            </a:r>
          </a:p>
          <a:p>
            <a:pPr marL="0" indent="0">
              <a:buNone/>
            </a:pPr>
            <a:endParaRPr lang="en-US" sz="1200" dirty="0"/>
          </a:p>
          <a:p>
            <a:pPr>
              <a:buFont typeface="Arial" panose="020B0604020202020204" pitchFamily="34" charset="0"/>
              <a:buChar char="•"/>
            </a:pPr>
            <a:r>
              <a:rPr lang="en-US" sz="2400" dirty="0"/>
              <a:t>Community survey input to the President following release of TFAB recommendations in Feb                      </a:t>
            </a:r>
          </a:p>
        </p:txBody>
      </p:sp>
    </p:spTree>
    <p:extLst>
      <p:ext uri="{BB962C8B-B14F-4D97-AF65-F5344CB8AC3E}">
        <p14:creationId xmlns:p14="http://schemas.microsoft.com/office/powerpoint/2010/main" val="2472348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sz="2800" dirty="0"/>
              <a:t>Tuition Website</a:t>
            </a:r>
          </a:p>
        </p:txBody>
      </p:sp>
      <p:sp>
        <p:nvSpPr>
          <p:cNvPr id="6" name="Slide Number Placeholder 3"/>
          <p:cNvSpPr>
            <a:spLocks noGrp="1"/>
          </p:cNvSpPr>
          <p:nvPr>
            <p:ph type="sldNum" sz="quarter" idx="12"/>
          </p:nvPr>
        </p:nvSpPr>
        <p:spPr>
          <a:xfrm>
            <a:off x="7010400" y="6553200"/>
            <a:ext cx="2133600" cy="304800"/>
          </a:xfrm>
        </p:spPr>
        <p:txBody>
          <a:bodyPr/>
          <a:lstStyle/>
          <a:p>
            <a:pPr>
              <a:defRPr/>
            </a:pPr>
            <a:fld id="{9CC6899E-5337-4D3D-A914-C1463440860A}" type="slidenum">
              <a:rPr lang="en-US" smtClean="0"/>
              <a:pPr>
                <a:defRPr/>
              </a:pPr>
              <a:t>22</a:t>
            </a:fld>
            <a:endParaRPr lang="en-US" dirty="0"/>
          </a:p>
        </p:txBody>
      </p:sp>
      <p:cxnSp>
        <p:nvCxnSpPr>
          <p:cNvPr id="7" name="Straight Connector 6"/>
          <p:cNvCxnSpPr/>
          <p:nvPr/>
        </p:nvCxnSpPr>
        <p:spPr bwMode="auto">
          <a:xfrm>
            <a:off x="304800" y="1143000"/>
            <a:ext cx="83058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pic>
        <p:nvPicPr>
          <p:cNvPr id="2" name="Picture 1"/>
          <p:cNvPicPr>
            <a:picLocks noChangeAspect="1"/>
          </p:cNvPicPr>
          <p:nvPr/>
        </p:nvPicPr>
        <p:blipFill>
          <a:blip r:embed="rId3"/>
          <a:stretch>
            <a:fillRect/>
          </a:stretch>
        </p:blipFill>
        <p:spPr>
          <a:xfrm>
            <a:off x="5223426" y="1447839"/>
            <a:ext cx="3691974" cy="3455769"/>
          </a:xfrm>
          <a:prstGeom prst="rect">
            <a:avLst/>
          </a:prstGeom>
          <a:ln>
            <a:solidFill>
              <a:srgbClr val="003300"/>
            </a:solidFill>
          </a:ln>
        </p:spPr>
      </p:pic>
      <p:pic>
        <p:nvPicPr>
          <p:cNvPr id="5" name="Picture 4"/>
          <p:cNvPicPr>
            <a:picLocks noChangeAspect="1"/>
          </p:cNvPicPr>
          <p:nvPr/>
        </p:nvPicPr>
        <p:blipFill>
          <a:blip r:embed="rId4"/>
          <a:stretch>
            <a:fillRect/>
          </a:stretch>
        </p:blipFill>
        <p:spPr>
          <a:xfrm>
            <a:off x="304800" y="1229464"/>
            <a:ext cx="4846376" cy="5501472"/>
          </a:xfrm>
          <a:prstGeom prst="rect">
            <a:avLst/>
          </a:prstGeom>
          <a:ln>
            <a:solidFill>
              <a:srgbClr val="003300"/>
            </a:solidFill>
          </a:ln>
        </p:spPr>
      </p:pic>
      <p:pic>
        <p:nvPicPr>
          <p:cNvPr id="3" name="Picture 2"/>
          <p:cNvPicPr>
            <a:picLocks noChangeAspect="1"/>
          </p:cNvPicPr>
          <p:nvPr/>
        </p:nvPicPr>
        <p:blipFill>
          <a:blip r:embed="rId5"/>
          <a:stretch>
            <a:fillRect/>
          </a:stretch>
        </p:blipFill>
        <p:spPr>
          <a:xfrm>
            <a:off x="5223426" y="5010009"/>
            <a:ext cx="3686482" cy="1344754"/>
          </a:xfrm>
          <a:prstGeom prst="rect">
            <a:avLst/>
          </a:prstGeom>
          <a:ln>
            <a:solidFill>
              <a:srgbClr val="003300"/>
            </a:solidFill>
          </a:ln>
        </p:spPr>
      </p:pic>
    </p:spTree>
    <p:extLst>
      <p:ext uri="{BB962C8B-B14F-4D97-AF65-F5344CB8AC3E}">
        <p14:creationId xmlns:p14="http://schemas.microsoft.com/office/powerpoint/2010/main" val="20596412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548054" y="533400"/>
            <a:ext cx="8824546" cy="75842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b="1">
                <a:solidFill>
                  <a:srgbClr val="003300"/>
                </a:solidFill>
                <a:latin typeface="+mj-lt"/>
                <a:ea typeface="+mj-ea"/>
                <a:cs typeface="+mj-cs"/>
              </a:defRPr>
            </a:lvl1pPr>
            <a:lvl2pPr algn="ctr" rtl="0" eaLnBrk="0" fontAlgn="base" hangingPunct="0">
              <a:spcBef>
                <a:spcPct val="0"/>
              </a:spcBef>
              <a:spcAft>
                <a:spcPct val="0"/>
              </a:spcAft>
              <a:defRPr sz="4400" b="1">
                <a:solidFill>
                  <a:srgbClr val="003300"/>
                </a:solidFill>
                <a:latin typeface="Arial" charset="0"/>
              </a:defRPr>
            </a:lvl2pPr>
            <a:lvl3pPr algn="ctr" rtl="0" eaLnBrk="0" fontAlgn="base" hangingPunct="0">
              <a:spcBef>
                <a:spcPct val="0"/>
              </a:spcBef>
              <a:spcAft>
                <a:spcPct val="0"/>
              </a:spcAft>
              <a:defRPr sz="4400" b="1">
                <a:solidFill>
                  <a:srgbClr val="003300"/>
                </a:solidFill>
                <a:latin typeface="Arial" charset="0"/>
              </a:defRPr>
            </a:lvl3pPr>
            <a:lvl4pPr algn="ctr" rtl="0" eaLnBrk="0" fontAlgn="base" hangingPunct="0">
              <a:spcBef>
                <a:spcPct val="0"/>
              </a:spcBef>
              <a:spcAft>
                <a:spcPct val="0"/>
              </a:spcAft>
              <a:defRPr sz="4400" b="1">
                <a:solidFill>
                  <a:srgbClr val="003300"/>
                </a:solidFill>
                <a:latin typeface="Arial" charset="0"/>
              </a:defRPr>
            </a:lvl4pPr>
            <a:lvl5pPr algn="ctr" rtl="0" eaLnBrk="0" fontAlgn="base" hangingPunct="0">
              <a:spcBef>
                <a:spcPct val="0"/>
              </a:spcBef>
              <a:spcAft>
                <a:spcPct val="0"/>
              </a:spcAft>
              <a:defRPr sz="4400" b="1">
                <a:solidFill>
                  <a:srgbClr val="003300"/>
                </a:solidFill>
                <a:latin typeface="Arial" charset="0"/>
              </a:defRPr>
            </a:lvl5pPr>
            <a:lvl6pPr marL="457200" algn="ctr" rtl="0" fontAlgn="base">
              <a:spcBef>
                <a:spcPct val="0"/>
              </a:spcBef>
              <a:spcAft>
                <a:spcPct val="0"/>
              </a:spcAft>
              <a:defRPr sz="4400" b="1">
                <a:solidFill>
                  <a:srgbClr val="003300"/>
                </a:solidFill>
                <a:latin typeface="Arial" charset="0"/>
              </a:defRPr>
            </a:lvl6pPr>
            <a:lvl7pPr marL="914400" algn="ctr" rtl="0" fontAlgn="base">
              <a:spcBef>
                <a:spcPct val="0"/>
              </a:spcBef>
              <a:spcAft>
                <a:spcPct val="0"/>
              </a:spcAft>
              <a:defRPr sz="4400" b="1">
                <a:solidFill>
                  <a:srgbClr val="003300"/>
                </a:solidFill>
                <a:latin typeface="Arial" charset="0"/>
              </a:defRPr>
            </a:lvl7pPr>
            <a:lvl8pPr marL="1371600" algn="ctr" rtl="0" fontAlgn="base">
              <a:spcBef>
                <a:spcPct val="0"/>
              </a:spcBef>
              <a:spcAft>
                <a:spcPct val="0"/>
              </a:spcAft>
              <a:defRPr sz="4400" b="1">
                <a:solidFill>
                  <a:srgbClr val="003300"/>
                </a:solidFill>
                <a:latin typeface="Arial" charset="0"/>
              </a:defRPr>
            </a:lvl8pPr>
            <a:lvl9pPr marL="1828800" algn="ctr" rtl="0" fontAlgn="base">
              <a:spcBef>
                <a:spcPct val="0"/>
              </a:spcBef>
              <a:spcAft>
                <a:spcPct val="0"/>
              </a:spcAft>
              <a:defRPr sz="4400" b="1">
                <a:solidFill>
                  <a:srgbClr val="003300"/>
                </a:solidFill>
                <a:latin typeface="Arial" charset="0"/>
              </a:defRPr>
            </a:lvl9pPr>
          </a:lstStyle>
          <a:p>
            <a:pPr algn="l"/>
            <a:r>
              <a:rPr lang="en-US" sz="4000" dirty="0"/>
              <a:t>Agenda</a:t>
            </a:r>
            <a:endParaRPr lang="en-US" sz="4000" kern="0" dirty="0">
              <a:latin typeface="Arial" panose="020B0604020202020204" pitchFamily="34" charset="0"/>
              <a:cs typeface="Arial" panose="020B0604020202020204" pitchFamily="34" charset="0"/>
            </a:endParaRPr>
          </a:p>
        </p:txBody>
      </p:sp>
      <p:sp>
        <p:nvSpPr>
          <p:cNvPr id="2" name="Arrow: Right 1">
            <a:extLst>
              <a:ext uri="{FF2B5EF4-FFF2-40B4-BE49-F238E27FC236}">
                <a16:creationId xmlns:a16="http://schemas.microsoft.com/office/drawing/2014/main" id="{077DEC18-CEE1-473E-B412-EF3BBD98C266}"/>
              </a:ext>
            </a:extLst>
          </p:cNvPr>
          <p:cNvSpPr/>
          <p:nvPr/>
        </p:nvSpPr>
        <p:spPr bwMode="auto">
          <a:xfrm>
            <a:off x="381000" y="5763768"/>
            <a:ext cx="609600" cy="484632"/>
          </a:xfrm>
          <a:prstGeom prst="rightArrow">
            <a:avLst/>
          </a:prstGeom>
          <a:solidFill>
            <a:srgbClr val="00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 name="Content Placeholder 2"/>
          <p:cNvSpPr>
            <a:spLocks noGrp="1"/>
          </p:cNvSpPr>
          <p:nvPr>
            <p:ph idx="1"/>
          </p:nvPr>
        </p:nvSpPr>
        <p:spPr>
          <a:xfrm>
            <a:off x="1143000" y="1798637"/>
            <a:ext cx="8305800" cy="4983163"/>
          </a:xfrm>
        </p:spPr>
        <p:txBody>
          <a:bodyPr/>
          <a:lstStyle/>
          <a:p>
            <a:pPr>
              <a:spcBef>
                <a:spcPts val="0"/>
              </a:spcBef>
            </a:pPr>
            <a:r>
              <a:rPr lang="en-US" dirty="0"/>
              <a:t>Cost Drivers</a:t>
            </a:r>
          </a:p>
          <a:p>
            <a:pPr>
              <a:spcBef>
                <a:spcPts val="0"/>
              </a:spcBef>
            </a:pPr>
            <a:endParaRPr lang="en-US" dirty="0"/>
          </a:p>
          <a:p>
            <a:pPr>
              <a:spcBef>
                <a:spcPts val="0"/>
              </a:spcBef>
            </a:pPr>
            <a:r>
              <a:rPr lang="en-US" dirty="0"/>
              <a:t>State Appropriation </a:t>
            </a:r>
          </a:p>
          <a:p>
            <a:pPr>
              <a:spcBef>
                <a:spcPts val="0"/>
              </a:spcBef>
            </a:pPr>
            <a:endParaRPr lang="en-US" dirty="0">
              <a:cs typeface="Arial"/>
            </a:endParaRPr>
          </a:p>
          <a:p>
            <a:pPr>
              <a:spcBef>
                <a:spcPts val="0"/>
              </a:spcBef>
            </a:pPr>
            <a:r>
              <a:rPr lang="en-US" dirty="0">
                <a:cs typeface="Arial"/>
              </a:rPr>
              <a:t>Guaranteed Tuition Program </a:t>
            </a:r>
          </a:p>
          <a:p>
            <a:pPr>
              <a:spcBef>
                <a:spcPts val="0"/>
              </a:spcBef>
            </a:pPr>
            <a:endParaRPr lang="en-US" dirty="0">
              <a:cs typeface="Arial"/>
            </a:endParaRPr>
          </a:p>
          <a:p>
            <a:pPr>
              <a:spcBef>
                <a:spcPts val="0"/>
              </a:spcBef>
            </a:pPr>
            <a:r>
              <a:rPr lang="en-US" dirty="0">
                <a:cs typeface="Arial"/>
              </a:rPr>
              <a:t>Info and Input on Tuition</a:t>
            </a:r>
          </a:p>
          <a:p>
            <a:pPr>
              <a:spcBef>
                <a:spcPts val="0"/>
              </a:spcBef>
            </a:pPr>
            <a:endParaRPr lang="en-US" dirty="0">
              <a:cs typeface="Arial"/>
            </a:endParaRPr>
          </a:p>
          <a:p>
            <a:pPr>
              <a:spcBef>
                <a:spcPts val="0"/>
              </a:spcBef>
            </a:pPr>
            <a:r>
              <a:rPr lang="en-US" dirty="0">
                <a:cs typeface="Arial"/>
              </a:rPr>
              <a:t>Small Group Discussion </a:t>
            </a:r>
          </a:p>
          <a:p>
            <a:pPr lvl="1">
              <a:spcBef>
                <a:spcPts val="0"/>
              </a:spcBef>
              <a:spcAft>
                <a:spcPts val="600"/>
              </a:spcAft>
            </a:pPr>
            <a:endParaRPr lang="en-US" sz="3600" dirty="0">
              <a:cs typeface="Arial"/>
            </a:endParaRPr>
          </a:p>
          <a:p>
            <a:pPr lvl="1">
              <a:spcBef>
                <a:spcPts val="0"/>
              </a:spcBef>
              <a:spcAft>
                <a:spcPts val="600"/>
              </a:spcAft>
            </a:pPr>
            <a:endParaRPr lang="en-US" sz="4000" dirty="0">
              <a:cs typeface="Arial"/>
            </a:endParaRPr>
          </a:p>
        </p:txBody>
      </p:sp>
    </p:spTree>
    <p:extLst>
      <p:ext uri="{BB962C8B-B14F-4D97-AF65-F5344CB8AC3E}">
        <p14:creationId xmlns:p14="http://schemas.microsoft.com/office/powerpoint/2010/main" val="30646052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152399" y="685800"/>
          <a:ext cx="8839200" cy="6107370"/>
        </p:xfrm>
        <a:graphic>
          <a:graphicData uri="http://schemas.openxmlformats.org/drawingml/2006/table">
            <a:tbl>
              <a:tblPr firstRow="1" bandRow="1">
                <a:tableStyleId>{5C22544A-7EE6-4342-B048-85BDC9FD1C3A}</a:tableStyleId>
              </a:tblPr>
              <a:tblGrid>
                <a:gridCol w="1722894">
                  <a:extLst>
                    <a:ext uri="{9D8B030D-6E8A-4147-A177-3AD203B41FA5}">
                      <a16:colId xmlns:a16="http://schemas.microsoft.com/office/drawing/2014/main" val="3781524584"/>
                    </a:ext>
                  </a:extLst>
                </a:gridCol>
                <a:gridCol w="1629907">
                  <a:extLst>
                    <a:ext uri="{9D8B030D-6E8A-4147-A177-3AD203B41FA5}">
                      <a16:colId xmlns:a16="http://schemas.microsoft.com/office/drawing/2014/main" val="2755805797"/>
                    </a:ext>
                  </a:extLst>
                </a:gridCol>
                <a:gridCol w="5486399">
                  <a:extLst>
                    <a:ext uri="{9D8B030D-6E8A-4147-A177-3AD203B41FA5}">
                      <a16:colId xmlns:a16="http://schemas.microsoft.com/office/drawing/2014/main" val="1822197485"/>
                    </a:ext>
                  </a:extLst>
                </a:gridCol>
              </a:tblGrid>
              <a:tr h="715956">
                <a:tc>
                  <a:txBody>
                    <a:bodyPr/>
                    <a:lstStyle/>
                    <a:p>
                      <a:pPr algn="ctr"/>
                      <a:r>
                        <a:rPr lang="en-US" sz="1600" dirty="0">
                          <a:solidFill>
                            <a:schemeClr val="bg1"/>
                          </a:solidFill>
                        </a:rPr>
                        <a:t>Cost Driver</a:t>
                      </a:r>
                      <a:r>
                        <a:rPr lang="en-US" sz="1600" dirty="0">
                          <a:solidFill>
                            <a:schemeClr val="tx1"/>
                          </a:solidFill>
                        </a:rPr>
                        <a:t>  </a:t>
                      </a:r>
                    </a:p>
                  </a:txBody>
                  <a:tcPr marL="68580" marR="68580" marT="34291" marB="34291" anchor="ctr">
                    <a:solidFill>
                      <a:schemeClr val="tx1"/>
                    </a:solidFill>
                  </a:tcPr>
                </a:tc>
                <a:tc>
                  <a:txBody>
                    <a:bodyPr/>
                    <a:lstStyle/>
                    <a:p>
                      <a:pPr algn="ctr"/>
                      <a:r>
                        <a:rPr lang="en-US" sz="1600" baseline="0" dirty="0">
                          <a:solidFill>
                            <a:schemeClr val="bg1"/>
                          </a:solidFill>
                        </a:rPr>
                        <a:t>Projected FY24 Cost Increase</a:t>
                      </a:r>
                      <a:endParaRPr lang="en-US" sz="1600" dirty="0">
                        <a:solidFill>
                          <a:srgbClr val="FF0000"/>
                        </a:solidFill>
                      </a:endParaRPr>
                    </a:p>
                  </a:txBody>
                  <a:tcPr marL="68580" marR="68580" marT="34291" marB="34291" anchor="ctr">
                    <a:solidFill>
                      <a:schemeClr val="tx1"/>
                    </a:solidFill>
                  </a:tcPr>
                </a:tc>
                <a:tc>
                  <a:txBody>
                    <a:bodyPr/>
                    <a:lstStyle/>
                    <a:p>
                      <a:pPr algn="ctr"/>
                      <a:r>
                        <a:rPr lang="en-US" sz="1600" dirty="0">
                          <a:solidFill>
                            <a:schemeClr val="bg1"/>
                          </a:solidFill>
                        </a:rPr>
                        <a:t>Notes</a:t>
                      </a:r>
                    </a:p>
                  </a:txBody>
                  <a:tcPr marL="68580" marR="68580" marT="34291" marB="34291" anchor="ctr">
                    <a:solidFill>
                      <a:schemeClr val="tx1"/>
                    </a:solidFill>
                  </a:tcPr>
                </a:tc>
                <a:extLst>
                  <a:ext uri="{0D108BD9-81ED-4DB2-BD59-A6C34878D82A}">
                    <a16:rowId xmlns:a16="http://schemas.microsoft.com/office/drawing/2014/main" val="144838737"/>
                  </a:ext>
                </a:extLst>
              </a:tr>
              <a:tr h="1318591">
                <a:tc>
                  <a:txBody>
                    <a:bodyPr/>
                    <a:lstStyle/>
                    <a:p>
                      <a:r>
                        <a:rPr lang="en-US" sz="1450" dirty="0">
                          <a:solidFill>
                            <a:schemeClr val="tx1"/>
                          </a:solidFill>
                        </a:rPr>
                        <a:t>Faculty, Staff and GE Salary and OPE</a:t>
                      </a:r>
                    </a:p>
                  </a:txBody>
                  <a:tcPr marL="68580" marR="68580" marT="34291" marB="34291" anchor="ctr">
                    <a:solidFill>
                      <a:schemeClr val="bg1">
                        <a:lumMod val="75000"/>
                      </a:schemeClr>
                    </a:solidFill>
                  </a:tcPr>
                </a:tc>
                <a:tc>
                  <a:txBody>
                    <a:bodyPr/>
                    <a:lstStyle/>
                    <a:p>
                      <a:pPr algn="ctr"/>
                      <a:r>
                        <a:rPr lang="en-US" sz="1450" dirty="0">
                          <a:solidFill>
                            <a:schemeClr val="tx1"/>
                          </a:solidFill>
                        </a:rPr>
                        <a:t>$11.9 </a:t>
                      </a:r>
                      <a:r>
                        <a:rPr lang="en-US" sz="1450" baseline="0" dirty="0">
                          <a:solidFill>
                            <a:schemeClr val="tx1"/>
                          </a:solidFill>
                        </a:rPr>
                        <a:t>million</a:t>
                      </a:r>
                      <a:endParaRPr lang="en-US" sz="1450" dirty="0">
                        <a:solidFill>
                          <a:schemeClr val="tx1"/>
                        </a:solidFill>
                      </a:endParaRPr>
                    </a:p>
                  </a:txBody>
                  <a:tcPr marL="68580" marR="68580" marT="34291" marB="34291" anchor="ct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50" dirty="0">
                          <a:solidFill>
                            <a:schemeClr val="tx1"/>
                          </a:solidFill>
                        </a:rPr>
                        <a:t>E&amp;G employee increases based on collective bargaining</a:t>
                      </a:r>
                      <a:r>
                        <a:rPr lang="en-US" sz="1450" baseline="0" dirty="0">
                          <a:solidFill>
                            <a:schemeClr val="tx1"/>
                          </a:solidFill>
                        </a:rPr>
                        <a:t> agreements for approximately 1,216 graduate employees, 1,471 faculty, and 700 classified staff.  Also includes salary increases for approximately 1,085 unrepresented staff. Figures are for employees paid with E&amp;G funds only.  Does not include any projected funding for retention, equity or market adjustments or funds needed for refilling staffing vacancies.</a:t>
                      </a:r>
                      <a:endParaRPr lang="en-US" sz="1450" dirty="0">
                        <a:solidFill>
                          <a:schemeClr val="tx1"/>
                        </a:solidFill>
                      </a:endParaRPr>
                    </a:p>
                  </a:txBody>
                  <a:tcPr marL="68580" marR="68580" marT="34291" marB="34291" anchor="ctr">
                    <a:solidFill>
                      <a:schemeClr val="bg1">
                        <a:lumMod val="75000"/>
                      </a:schemeClr>
                    </a:solidFill>
                  </a:tcPr>
                </a:tc>
                <a:extLst>
                  <a:ext uri="{0D108BD9-81ED-4DB2-BD59-A6C34878D82A}">
                    <a16:rowId xmlns:a16="http://schemas.microsoft.com/office/drawing/2014/main" val="1080385944"/>
                  </a:ext>
                </a:extLst>
              </a:tr>
              <a:tr h="579449">
                <a:tc>
                  <a:txBody>
                    <a:bodyPr/>
                    <a:lstStyle/>
                    <a:p>
                      <a:r>
                        <a:rPr lang="en-US" sz="1450" dirty="0">
                          <a:solidFill>
                            <a:schemeClr val="tx1"/>
                          </a:solidFill>
                        </a:rPr>
                        <a:t>Medical Costs</a:t>
                      </a:r>
                    </a:p>
                  </a:txBody>
                  <a:tcPr marL="68580" marR="68580" marT="34291" marB="34291" anchor="ctr">
                    <a:solidFill>
                      <a:schemeClr val="bg1">
                        <a:lumMod val="75000"/>
                      </a:schemeClr>
                    </a:solidFill>
                  </a:tcPr>
                </a:tc>
                <a:tc>
                  <a:txBody>
                    <a:bodyPr/>
                    <a:lstStyle/>
                    <a:p>
                      <a:pPr algn="ctr"/>
                      <a:r>
                        <a:rPr lang="en-US" sz="1450" dirty="0">
                          <a:solidFill>
                            <a:schemeClr val="tx1"/>
                          </a:solidFill>
                        </a:rPr>
                        <a:t>$2.2 million</a:t>
                      </a:r>
                    </a:p>
                  </a:txBody>
                  <a:tcPr marL="68580" marR="68580" marT="34291" marB="34291" anchor="ctr">
                    <a:solidFill>
                      <a:schemeClr val="bg1">
                        <a:lumMod val="75000"/>
                      </a:schemeClr>
                    </a:solidFill>
                  </a:tcPr>
                </a:tc>
                <a:tc>
                  <a:txBody>
                    <a:bodyPr/>
                    <a:lstStyle/>
                    <a:p>
                      <a:pPr marL="0" indent="0" algn="l" defTabSz="914400" rtl="0" eaLnBrk="1" latinLnBrk="0" hangingPunct="1">
                        <a:buFont typeface="Arial" panose="020B0604020202020204" pitchFamily="34" charset="0"/>
                        <a:buNone/>
                      </a:pPr>
                      <a:r>
                        <a:rPr lang="en-US" sz="1450" kern="1200" dirty="0">
                          <a:solidFill>
                            <a:schemeClr val="tx1"/>
                          </a:solidFill>
                          <a:latin typeface="+mn-lt"/>
                          <a:ea typeface="+mn-ea"/>
                          <a:cs typeface="+mn-cs"/>
                        </a:rPr>
                        <a:t>Includes weighted average increase of 4.2% for December 2022 and assumes 4.2% increase in December 2023.</a:t>
                      </a:r>
                    </a:p>
                  </a:txBody>
                  <a:tcPr marL="68580" marR="68580" marT="34291" marB="34291" anchor="ctr">
                    <a:solidFill>
                      <a:schemeClr val="bg1">
                        <a:lumMod val="75000"/>
                      </a:schemeClr>
                    </a:solidFill>
                  </a:tcPr>
                </a:tc>
                <a:extLst>
                  <a:ext uri="{0D108BD9-81ED-4DB2-BD59-A6C34878D82A}">
                    <a16:rowId xmlns:a16="http://schemas.microsoft.com/office/drawing/2014/main" val="1876283799"/>
                  </a:ext>
                </a:extLst>
              </a:tr>
              <a:tr h="457200">
                <a:tc>
                  <a:txBody>
                    <a:bodyPr/>
                    <a:lstStyle/>
                    <a:p>
                      <a:r>
                        <a:rPr lang="en-US" sz="1450" dirty="0">
                          <a:solidFill>
                            <a:schemeClr val="tx1"/>
                          </a:solidFill>
                        </a:rPr>
                        <a:t>Retirement Costs</a:t>
                      </a:r>
                    </a:p>
                  </a:txBody>
                  <a:tcPr marL="68580" marR="68580" marT="34291" marB="34291" anchor="ctr">
                    <a:solidFill>
                      <a:schemeClr val="bg1">
                        <a:lumMod val="75000"/>
                      </a:schemeClr>
                    </a:solidFill>
                  </a:tcPr>
                </a:tc>
                <a:tc>
                  <a:txBody>
                    <a:bodyPr/>
                    <a:lstStyle/>
                    <a:p>
                      <a:pPr algn="ctr"/>
                      <a:r>
                        <a:rPr lang="en-US" sz="1450" dirty="0">
                          <a:solidFill>
                            <a:schemeClr val="tx1"/>
                          </a:solidFill>
                        </a:rPr>
                        <a:t>$1.9 million</a:t>
                      </a:r>
                    </a:p>
                  </a:txBody>
                  <a:tcPr marL="68580" marR="68580" marT="34291" marB="34291" anchor="ctr">
                    <a:solidFill>
                      <a:schemeClr val="bg1">
                        <a:lumMod val="75000"/>
                      </a:schemeClr>
                    </a:solidFill>
                  </a:tcPr>
                </a:tc>
                <a:tc>
                  <a:txBody>
                    <a:bodyPr/>
                    <a:lstStyle/>
                    <a:p>
                      <a:pPr marL="0" indent="0" algn="l">
                        <a:buFont typeface="Arial" panose="020B0604020202020204" pitchFamily="34" charset="0"/>
                        <a:buNone/>
                      </a:pPr>
                      <a:r>
                        <a:rPr lang="en-US" sz="1450" dirty="0">
                          <a:solidFill>
                            <a:schemeClr val="tx1"/>
                          </a:solidFill>
                        </a:rPr>
                        <a:t>Increases for PERS for FY24</a:t>
                      </a:r>
                    </a:p>
                  </a:txBody>
                  <a:tcPr marL="68580" marR="68580" marT="34291" marB="34291" anchor="ctr">
                    <a:solidFill>
                      <a:schemeClr val="bg1">
                        <a:lumMod val="75000"/>
                      </a:schemeClr>
                    </a:solidFill>
                  </a:tcPr>
                </a:tc>
                <a:extLst>
                  <a:ext uri="{0D108BD9-81ED-4DB2-BD59-A6C34878D82A}">
                    <a16:rowId xmlns:a16="http://schemas.microsoft.com/office/drawing/2014/main" val="1252447954"/>
                  </a:ext>
                </a:extLst>
              </a:tr>
              <a:tr h="457200">
                <a:tc>
                  <a:txBody>
                    <a:bodyPr/>
                    <a:lstStyle/>
                    <a:p>
                      <a:r>
                        <a:rPr lang="en-US" sz="1450" dirty="0">
                          <a:solidFill>
                            <a:schemeClr val="tx1"/>
                          </a:solidFill>
                        </a:rPr>
                        <a:t>Oregon Paid Leave</a:t>
                      </a:r>
                    </a:p>
                  </a:txBody>
                  <a:tcPr marL="68580" marR="68580" marT="34291" marB="34291" anchor="ctr">
                    <a:solidFill>
                      <a:schemeClr val="bg1">
                        <a:lumMod val="75000"/>
                      </a:schemeClr>
                    </a:solidFill>
                  </a:tcPr>
                </a:tc>
                <a:tc>
                  <a:txBody>
                    <a:bodyPr/>
                    <a:lstStyle/>
                    <a:p>
                      <a:pPr algn="ctr"/>
                      <a:r>
                        <a:rPr lang="en-US" sz="1450" dirty="0">
                          <a:solidFill>
                            <a:schemeClr val="tx1"/>
                          </a:solidFill>
                        </a:rPr>
                        <a:t>$900K</a:t>
                      </a:r>
                    </a:p>
                  </a:txBody>
                  <a:tcPr marL="68580" marR="68580" marT="34291" marB="34291" anchor="ct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50" dirty="0">
                          <a:solidFill>
                            <a:schemeClr val="tx1"/>
                          </a:solidFill>
                        </a:rPr>
                        <a:t>Oregon Paid leave program starting in FY24 - September</a:t>
                      </a:r>
                    </a:p>
                    <a:p>
                      <a:pPr marL="0" indent="0" algn="l">
                        <a:buFont typeface="Arial" panose="020B0604020202020204" pitchFamily="34" charset="0"/>
                        <a:buNone/>
                      </a:pPr>
                      <a:endParaRPr lang="en-US" sz="1450" dirty="0">
                        <a:solidFill>
                          <a:schemeClr val="tx1"/>
                        </a:solidFill>
                      </a:endParaRPr>
                    </a:p>
                  </a:txBody>
                  <a:tcPr marL="68580" marR="68580" marT="34291" marB="34291" anchor="ctr">
                    <a:solidFill>
                      <a:schemeClr val="bg1">
                        <a:lumMod val="75000"/>
                      </a:schemeClr>
                    </a:solidFill>
                  </a:tcPr>
                </a:tc>
                <a:extLst>
                  <a:ext uri="{0D108BD9-81ED-4DB2-BD59-A6C34878D82A}">
                    <a16:rowId xmlns:a16="http://schemas.microsoft.com/office/drawing/2014/main" val="1503387576"/>
                  </a:ext>
                </a:extLst>
              </a:tr>
              <a:tr h="571498">
                <a:tc>
                  <a:txBody>
                    <a:bodyPr/>
                    <a:lstStyle/>
                    <a:p>
                      <a:r>
                        <a:rPr lang="en-US" sz="1450" dirty="0">
                          <a:solidFill>
                            <a:schemeClr val="tx1"/>
                          </a:solidFill>
                        </a:rPr>
                        <a:t>Blended OPE</a:t>
                      </a:r>
                    </a:p>
                  </a:txBody>
                  <a:tcPr marL="68580" marR="68580" marT="34291" marB="34291" anchor="ctr">
                    <a:solidFill>
                      <a:schemeClr val="bg1">
                        <a:lumMod val="75000"/>
                      </a:schemeClr>
                    </a:solidFill>
                  </a:tcPr>
                </a:tc>
                <a:tc>
                  <a:txBody>
                    <a:bodyPr/>
                    <a:lstStyle/>
                    <a:p>
                      <a:pPr algn="ctr"/>
                      <a:r>
                        <a:rPr lang="en-US" sz="1450" dirty="0">
                          <a:solidFill>
                            <a:schemeClr val="tx1"/>
                          </a:solidFill>
                        </a:rPr>
                        <a:t>$4.0 million</a:t>
                      </a:r>
                    </a:p>
                  </a:txBody>
                  <a:tcPr marL="68580" marR="68580" marT="34291" marB="34291" anchor="ctr">
                    <a:solidFill>
                      <a:schemeClr val="bg1">
                        <a:lumMod val="75000"/>
                      </a:schemeClr>
                    </a:solidFill>
                  </a:tcPr>
                </a:tc>
                <a:tc>
                  <a:txBody>
                    <a:bodyPr/>
                    <a:lstStyle/>
                    <a:p>
                      <a:pPr marL="0" indent="0" algn="l">
                        <a:buFont typeface="Arial" panose="020B0604020202020204" pitchFamily="34" charset="0"/>
                        <a:buNone/>
                      </a:pPr>
                      <a:r>
                        <a:rPr lang="en-US" sz="1450" dirty="0">
                          <a:solidFill>
                            <a:schemeClr val="tx1"/>
                          </a:solidFill>
                        </a:rPr>
                        <a:t>Blended OPE rates artificially low in FY23 due to extremely low level of leave usage in FY21.  Rates renormalizing in FY24.</a:t>
                      </a:r>
                    </a:p>
                  </a:txBody>
                  <a:tcPr marL="68580" marR="68580" marT="34291" marB="34291" anchor="ctr">
                    <a:solidFill>
                      <a:schemeClr val="bg1">
                        <a:lumMod val="75000"/>
                      </a:schemeClr>
                    </a:solidFill>
                  </a:tcPr>
                </a:tc>
                <a:extLst>
                  <a:ext uri="{0D108BD9-81ED-4DB2-BD59-A6C34878D82A}">
                    <a16:rowId xmlns:a16="http://schemas.microsoft.com/office/drawing/2014/main" val="3532289162"/>
                  </a:ext>
                </a:extLst>
              </a:tr>
              <a:tr h="590480">
                <a:tc>
                  <a:txBody>
                    <a:bodyPr/>
                    <a:lstStyle/>
                    <a:p>
                      <a:r>
                        <a:rPr lang="en-US" sz="1450" dirty="0">
                          <a:solidFill>
                            <a:schemeClr val="tx1"/>
                          </a:solidFill>
                        </a:rPr>
                        <a:t>Institutional</a:t>
                      </a:r>
                      <a:r>
                        <a:rPr lang="en-US" sz="1450" baseline="0" dirty="0">
                          <a:solidFill>
                            <a:schemeClr val="tx1"/>
                          </a:solidFill>
                        </a:rPr>
                        <a:t> Expenses</a:t>
                      </a:r>
                      <a:endParaRPr lang="en-US" sz="1450" dirty="0">
                        <a:solidFill>
                          <a:schemeClr val="tx1"/>
                        </a:solidFill>
                      </a:endParaRPr>
                    </a:p>
                  </a:txBody>
                  <a:tcPr marL="68580" marR="68580" marT="34291" marB="34291" anchor="ctr">
                    <a:solidFill>
                      <a:schemeClr val="bg1">
                        <a:lumMod val="75000"/>
                      </a:schemeClr>
                    </a:solidFill>
                  </a:tcPr>
                </a:tc>
                <a:tc>
                  <a:txBody>
                    <a:bodyPr/>
                    <a:lstStyle/>
                    <a:p>
                      <a:pPr algn="ctr"/>
                      <a:r>
                        <a:rPr lang="en-US" sz="1450" dirty="0">
                          <a:solidFill>
                            <a:schemeClr val="tx1"/>
                          </a:solidFill>
                        </a:rPr>
                        <a:t>$1.5 million</a:t>
                      </a:r>
                    </a:p>
                  </a:txBody>
                  <a:tcPr marL="68580" marR="68580" marT="34291" marB="34291" anchor="ctr">
                    <a:solidFill>
                      <a:schemeClr val="bg1">
                        <a:lumMod val="75000"/>
                      </a:schemeClr>
                    </a:solidFill>
                  </a:tcPr>
                </a:tc>
                <a:tc>
                  <a:txBody>
                    <a:bodyPr/>
                    <a:lstStyle/>
                    <a:p>
                      <a:pPr marL="0" indent="0" algn="l">
                        <a:buFont typeface="Arial" panose="020B0604020202020204" pitchFamily="34" charset="0"/>
                        <a:buNone/>
                      </a:pPr>
                      <a:r>
                        <a:rPr lang="en-US" sz="1450" dirty="0">
                          <a:solidFill>
                            <a:schemeClr val="tx1"/>
                          </a:solidFill>
                        </a:rPr>
                        <a:t>Increases</a:t>
                      </a:r>
                      <a:r>
                        <a:rPr lang="en-US" sz="1450" baseline="0" dirty="0">
                          <a:solidFill>
                            <a:schemeClr val="tx1"/>
                          </a:solidFill>
                        </a:rPr>
                        <a:t> related to utilities, insurance, debt for academic buildings, assessments, and leases.</a:t>
                      </a:r>
                      <a:endParaRPr lang="en-US" sz="1450" dirty="0">
                        <a:solidFill>
                          <a:schemeClr val="tx1"/>
                        </a:solidFill>
                      </a:endParaRPr>
                    </a:p>
                  </a:txBody>
                  <a:tcPr marL="68580" marR="68580" marT="34291" marB="34291" anchor="ctr">
                    <a:solidFill>
                      <a:schemeClr val="bg1">
                        <a:lumMod val="75000"/>
                      </a:schemeClr>
                    </a:solidFill>
                  </a:tcPr>
                </a:tc>
                <a:extLst>
                  <a:ext uri="{0D108BD9-81ED-4DB2-BD59-A6C34878D82A}">
                    <a16:rowId xmlns:a16="http://schemas.microsoft.com/office/drawing/2014/main" val="1401703997"/>
                  </a:ext>
                </a:extLst>
              </a:tr>
              <a:tr h="312421">
                <a:tc>
                  <a:txBody>
                    <a:bodyPr/>
                    <a:lstStyle/>
                    <a:p>
                      <a:r>
                        <a:rPr lang="en-US" sz="1450" dirty="0">
                          <a:solidFill>
                            <a:schemeClr val="tx1"/>
                          </a:solidFill>
                        </a:rPr>
                        <a:t>Strategic Investments</a:t>
                      </a:r>
                    </a:p>
                  </a:txBody>
                  <a:tcPr marL="68580" marR="68580" marT="34291" marB="34291" anchor="c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50" dirty="0">
                          <a:solidFill>
                            <a:schemeClr val="tx1"/>
                          </a:solidFill>
                        </a:rPr>
                        <a:t>$2.0 million</a:t>
                      </a:r>
                    </a:p>
                  </a:txBody>
                  <a:tcPr marL="68580" marR="68580" marT="34291" marB="34291" anchor="ctr">
                    <a:solidFill>
                      <a:schemeClr val="bg1">
                        <a:lumMod val="75000"/>
                      </a:schemeClr>
                    </a:solidFill>
                  </a:tcPr>
                </a:tc>
                <a:tc>
                  <a:txBody>
                    <a:bodyPr/>
                    <a:lstStyle/>
                    <a:p>
                      <a:pPr marL="0" indent="0" algn="l">
                        <a:buFont typeface="Arial" panose="020B0604020202020204" pitchFamily="34" charset="0"/>
                        <a:buNone/>
                      </a:pPr>
                      <a:r>
                        <a:rPr lang="en-US" sz="1450" dirty="0">
                          <a:solidFill>
                            <a:schemeClr val="tx1"/>
                          </a:solidFill>
                        </a:rPr>
                        <a:t>Allocated via strategic investment process.  </a:t>
                      </a:r>
                    </a:p>
                  </a:txBody>
                  <a:tcPr marL="68580" marR="68580" marT="34291" marB="34291" anchor="ctr">
                    <a:solidFill>
                      <a:schemeClr val="bg1">
                        <a:lumMod val="75000"/>
                      </a:schemeClr>
                    </a:solidFill>
                  </a:tcPr>
                </a:tc>
                <a:extLst>
                  <a:ext uri="{0D108BD9-81ED-4DB2-BD59-A6C34878D82A}">
                    <a16:rowId xmlns:a16="http://schemas.microsoft.com/office/drawing/2014/main" val="3316286162"/>
                  </a:ext>
                </a:extLst>
              </a:tr>
              <a:tr h="556261">
                <a:tc>
                  <a:txBody>
                    <a:bodyPr/>
                    <a:lstStyle/>
                    <a:p>
                      <a:r>
                        <a:rPr lang="en-US" sz="1450" b="1" i="1" dirty="0">
                          <a:solidFill>
                            <a:schemeClr val="tx1"/>
                          </a:solidFill>
                        </a:rPr>
                        <a:t>Total Projected Cost Increases</a:t>
                      </a:r>
                    </a:p>
                  </a:txBody>
                  <a:tcPr marL="68580" marR="68580" marT="34291" marB="34291" anchor="ctr">
                    <a:solidFill>
                      <a:schemeClr val="bg1">
                        <a:lumMod val="75000"/>
                      </a:schemeClr>
                    </a:solidFill>
                  </a:tcPr>
                </a:tc>
                <a:tc>
                  <a:txBody>
                    <a:bodyPr/>
                    <a:lstStyle/>
                    <a:p>
                      <a:pPr algn="ctr"/>
                      <a:r>
                        <a:rPr lang="en-US" sz="1450" b="1" i="1" dirty="0">
                          <a:solidFill>
                            <a:schemeClr val="tx1"/>
                          </a:solidFill>
                        </a:rPr>
                        <a:t>$24.4</a:t>
                      </a:r>
                      <a:r>
                        <a:rPr lang="en-US" sz="1450" b="1" i="1" baseline="0" dirty="0">
                          <a:solidFill>
                            <a:schemeClr val="tx1"/>
                          </a:solidFill>
                        </a:rPr>
                        <a:t> </a:t>
                      </a:r>
                      <a:r>
                        <a:rPr lang="en-US" sz="1450" b="1" i="1" dirty="0">
                          <a:solidFill>
                            <a:schemeClr val="tx1"/>
                          </a:solidFill>
                        </a:rPr>
                        <a:t>million</a:t>
                      </a:r>
                    </a:p>
                  </a:txBody>
                  <a:tcPr marL="68580" marR="68580" marT="34291" marB="34291" anchor="ctr">
                    <a:solidFill>
                      <a:schemeClr val="bg1">
                        <a:lumMod val="75000"/>
                      </a:schemeClr>
                    </a:solidFill>
                  </a:tcPr>
                </a:tc>
                <a:tc>
                  <a:txBody>
                    <a:bodyPr/>
                    <a:lstStyle/>
                    <a:p>
                      <a:pPr algn="l"/>
                      <a:endParaRPr lang="en-US" sz="1450" b="1" i="1" dirty="0">
                        <a:solidFill>
                          <a:schemeClr val="tx1"/>
                        </a:solidFill>
                      </a:endParaRPr>
                    </a:p>
                  </a:txBody>
                  <a:tcPr marL="68580" marR="68580" marT="34291" marB="34291" anchor="ctr">
                    <a:solidFill>
                      <a:schemeClr val="bg1">
                        <a:lumMod val="75000"/>
                      </a:schemeClr>
                    </a:solidFill>
                  </a:tcPr>
                </a:tc>
                <a:extLst>
                  <a:ext uri="{0D108BD9-81ED-4DB2-BD59-A6C34878D82A}">
                    <a16:rowId xmlns:a16="http://schemas.microsoft.com/office/drawing/2014/main" val="1631907863"/>
                  </a:ext>
                </a:extLst>
              </a:tr>
            </a:tbl>
          </a:graphicData>
        </a:graphic>
      </p:graphicFrame>
      <p:sp>
        <p:nvSpPr>
          <p:cNvPr id="4" name="Title 1"/>
          <p:cNvSpPr txBox="1">
            <a:spLocks/>
          </p:cNvSpPr>
          <p:nvPr/>
        </p:nvSpPr>
        <p:spPr bwMode="auto">
          <a:xfrm>
            <a:off x="0" y="-72629"/>
            <a:ext cx="9144000" cy="83462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b="1">
                <a:solidFill>
                  <a:srgbClr val="003300"/>
                </a:solidFill>
                <a:latin typeface="+mj-lt"/>
                <a:ea typeface="+mj-ea"/>
                <a:cs typeface="+mj-cs"/>
              </a:defRPr>
            </a:lvl1pPr>
            <a:lvl2pPr algn="ctr" rtl="0" eaLnBrk="0" fontAlgn="base" hangingPunct="0">
              <a:spcBef>
                <a:spcPct val="0"/>
              </a:spcBef>
              <a:spcAft>
                <a:spcPct val="0"/>
              </a:spcAft>
              <a:defRPr sz="4400" b="1">
                <a:solidFill>
                  <a:srgbClr val="003300"/>
                </a:solidFill>
                <a:latin typeface="Arial" charset="0"/>
              </a:defRPr>
            </a:lvl2pPr>
            <a:lvl3pPr algn="ctr" rtl="0" eaLnBrk="0" fontAlgn="base" hangingPunct="0">
              <a:spcBef>
                <a:spcPct val="0"/>
              </a:spcBef>
              <a:spcAft>
                <a:spcPct val="0"/>
              </a:spcAft>
              <a:defRPr sz="4400" b="1">
                <a:solidFill>
                  <a:srgbClr val="003300"/>
                </a:solidFill>
                <a:latin typeface="Arial" charset="0"/>
              </a:defRPr>
            </a:lvl3pPr>
            <a:lvl4pPr algn="ctr" rtl="0" eaLnBrk="0" fontAlgn="base" hangingPunct="0">
              <a:spcBef>
                <a:spcPct val="0"/>
              </a:spcBef>
              <a:spcAft>
                <a:spcPct val="0"/>
              </a:spcAft>
              <a:defRPr sz="4400" b="1">
                <a:solidFill>
                  <a:srgbClr val="003300"/>
                </a:solidFill>
                <a:latin typeface="Arial" charset="0"/>
              </a:defRPr>
            </a:lvl4pPr>
            <a:lvl5pPr algn="ctr" rtl="0" eaLnBrk="0" fontAlgn="base" hangingPunct="0">
              <a:spcBef>
                <a:spcPct val="0"/>
              </a:spcBef>
              <a:spcAft>
                <a:spcPct val="0"/>
              </a:spcAft>
              <a:defRPr sz="4400" b="1">
                <a:solidFill>
                  <a:srgbClr val="003300"/>
                </a:solidFill>
                <a:latin typeface="Arial" charset="0"/>
              </a:defRPr>
            </a:lvl5pPr>
            <a:lvl6pPr marL="457200" algn="ctr" rtl="0" fontAlgn="base">
              <a:spcBef>
                <a:spcPct val="0"/>
              </a:spcBef>
              <a:spcAft>
                <a:spcPct val="0"/>
              </a:spcAft>
              <a:defRPr sz="4400" b="1">
                <a:solidFill>
                  <a:srgbClr val="003300"/>
                </a:solidFill>
                <a:latin typeface="Arial" charset="0"/>
              </a:defRPr>
            </a:lvl6pPr>
            <a:lvl7pPr marL="914400" algn="ctr" rtl="0" fontAlgn="base">
              <a:spcBef>
                <a:spcPct val="0"/>
              </a:spcBef>
              <a:spcAft>
                <a:spcPct val="0"/>
              </a:spcAft>
              <a:defRPr sz="4400" b="1">
                <a:solidFill>
                  <a:srgbClr val="003300"/>
                </a:solidFill>
                <a:latin typeface="Arial" charset="0"/>
              </a:defRPr>
            </a:lvl7pPr>
            <a:lvl8pPr marL="1371600" algn="ctr" rtl="0" fontAlgn="base">
              <a:spcBef>
                <a:spcPct val="0"/>
              </a:spcBef>
              <a:spcAft>
                <a:spcPct val="0"/>
              </a:spcAft>
              <a:defRPr sz="4400" b="1">
                <a:solidFill>
                  <a:srgbClr val="003300"/>
                </a:solidFill>
                <a:latin typeface="Arial" charset="0"/>
              </a:defRPr>
            </a:lvl8pPr>
            <a:lvl9pPr marL="1828800" algn="ctr" rtl="0" fontAlgn="base">
              <a:spcBef>
                <a:spcPct val="0"/>
              </a:spcBef>
              <a:spcAft>
                <a:spcPct val="0"/>
              </a:spcAft>
              <a:defRPr sz="4400" b="1">
                <a:solidFill>
                  <a:srgbClr val="003300"/>
                </a:solidFill>
                <a:latin typeface="Arial" charset="0"/>
              </a:defRPr>
            </a:lvl9pPr>
          </a:lstStyle>
          <a:p>
            <a:r>
              <a:rPr lang="en-US" sz="2800" kern="0" dirty="0">
                <a:latin typeface="Arial" panose="020B0604020202020204" pitchFamily="34" charset="0"/>
                <a:cs typeface="Arial" panose="020B0604020202020204" pitchFamily="34" charset="0"/>
              </a:rPr>
              <a:t>Summary – Major FY2024 E&amp;G Fund Cost Drivers</a:t>
            </a:r>
          </a:p>
        </p:txBody>
      </p:sp>
    </p:spTree>
    <p:extLst>
      <p:ext uri="{BB962C8B-B14F-4D97-AF65-F5344CB8AC3E}">
        <p14:creationId xmlns:p14="http://schemas.microsoft.com/office/powerpoint/2010/main" val="20963511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152401" y="987033"/>
          <a:ext cx="8839199" cy="5659404"/>
        </p:xfrm>
        <a:graphic>
          <a:graphicData uri="http://schemas.openxmlformats.org/drawingml/2006/table">
            <a:tbl>
              <a:tblPr firstRow="1" bandRow="1">
                <a:tableStyleId>{5C22544A-7EE6-4342-B048-85BDC9FD1C3A}</a:tableStyleId>
              </a:tblPr>
              <a:tblGrid>
                <a:gridCol w="3585310">
                  <a:extLst>
                    <a:ext uri="{9D8B030D-6E8A-4147-A177-3AD203B41FA5}">
                      <a16:colId xmlns:a16="http://schemas.microsoft.com/office/drawing/2014/main" val="3781524584"/>
                    </a:ext>
                  </a:extLst>
                </a:gridCol>
                <a:gridCol w="1713216">
                  <a:extLst>
                    <a:ext uri="{9D8B030D-6E8A-4147-A177-3AD203B41FA5}">
                      <a16:colId xmlns:a16="http://schemas.microsoft.com/office/drawing/2014/main" val="1199477974"/>
                    </a:ext>
                  </a:extLst>
                </a:gridCol>
                <a:gridCol w="1692759">
                  <a:extLst>
                    <a:ext uri="{9D8B030D-6E8A-4147-A177-3AD203B41FA5}">
                      <a16:colId xmlns:a16="http://schemas.microsoft.com/office/drawing/2014/main" val="2755805797"/>
                    </a:ext>
                  </a:extLst>
                </a:gridCol>
                <a:gridCol w="1847914">
                  <a:extLst>
                    <a:ext uri="{9D8B030D-6E8A-4147-A177-3AD203B41FA5}">
                      <a16:colId xmlns:a16="http://schemas.microsoft.com/office/drawing/2014/main" val="1822197485"/>
                    </a:ext>
                  </a:extLst>
                </a:gridCol>
              </a:tblGrid>
              <a:tr h="614573">
                <a:tc>
                  <a:txBody>
                    <a:bodyPr/>
                    <a:lstStyle/>
                    <a:p>
                      <a:pPr algn="ctr"/>
                      <a:r>
                        <a:rPr lang="en-US" sz="1600" dirty="0"/>
                        <a:t>Cost Driver </a:t>
                      </a:r>
                    </a:p>
                  </a:txBody>
                  <a:tcPr marL="68580" marR="68580" marT="34291" marB="34291" anchor="ctr">
                    <a:solidFill>
                      <a:schemeClr val="tx1"/>
                    </a:solidFill>
                  </a:tcPr>
                </a:tc>
                <a:tc>
                  <a:txBody>
                    <a:bodyPr/>
                    <a:lstStyle/>
                    <a:p>
                      <a:pPr marL="0" algn="ctr" defTabSz="914400" rtl="0" eaLnBrk="1" latinLnBrk="0" hangingPunct="1"/>
                      <a:r>
                        <a:rPr lang="en-US" sz="1600" b="1" kern="1200" dirty="0">
                          <a:solidFill>
                            <a:schemeClr val="lt1"/>
                          </a:solidFill>
                          <a:latin typeface="+mn-lt"/>
                          <a:ea typeface="+mn-ea"/>
                          <a:cs typeface="+mn-cs"/>
                        </a:rPr>
                        <a:t>FY23</a:t>
                      </a:r>
                      <a:br>
                        <a:rPr lang="en-US" sz="1600" b="1" kern="1200" dirty="0">
                          <a:solidFill>
                            <a:schemeClr val="lt1"/>
                          </a:solidFill>
                          <a:latin typeface="+mn-lt"/>
                          <a:ea typeface="+mn-ea"/>
                          <a:cs typeface="+mn-cs"/>
                        </a:rPr>
                      </a:br>
                      <a:r>
                        <a:rPr lang="en-US" sz="1600" b="1" kern="1200" dirty="0">
                          <a:solidFill>
                            <a:schemeClr val="lt1"/>
                          </a:solidFill>
                          <a:latin typeface="+mn-lt"/>
                          <a:ea typeface="+mn-ea"/>
                          <a:cs typeface="+mn-cs"/>
                        </a:rPr>
                        <a:t>Base</a:t>
                      </a:r>
                    </a:p>
                  </a:txBody>
                  <a:tcPr marL="68580" marR="68580" marT="34291" marB="34291" anchor="ctr">
                    <a:solidFill>
                      <a:schemeClr val="tx1"/>
                    </a:solidFill>
                  </a:tcPr>
                </a:tc>
                <a:tc>
                  <a:txBody>
                    <a:bodyPr/>
                    <a:lstStyle/>
                    <a:p>
                      <a:pPr marL="0" algn="ctr" defTabSz="914400" rtl="0" eaLnBrk="1" latinLnBrk="0" hangingPunct="1"/>
                      <a:r>
                        <a:rPr lang="en-US" sz="1600" b="1" kern="1200" dirty="0">
                          <a:solidFill>
                            <a:schemeClr val="lt1"/>
                          </a:solidFill>
                          <a:latin typeface="+mn-lt"/>
                          <a:ea typeface="+mn-ea"/>
                          <a:cs typeface="+mn-cs"/>
                        </a:rPr>
                        <a:t>Projected FY24  Cost Increase</a:t>
                      </a:r>
                    </a:p>
                  </a:txBody>
                  <a:tcPr marL="68580" marR="68580" marT="34291" marB="34291" anchor="ctr">
                    <a:solidFill>
                      <a:schemeClr val="tx1"/>
                    </a:solidFill>
                  </a:tcPr>
                </a:tc>
                <a:tc>
                  <a:txBody>
                    <a:bodyPr/>
                    <a:lstStyle/>
                    <a:p>
                      <a:pPr marL="0" algn="ctr" defTabSz="914400" rtl="0" eaLnBrk="1" latinLnBrk="0" hangingPunct="1"/>
                      <a:r>
                        <a:rPr lang="en-US" sz="1600" b="1" kern="1200" dirty="0">
                          <a:solidFill>
                            <a:schemeClr val="lt1"/>
                          </a:solidFill>
                          <a:latin typeface="+mn-lt"/>
                          <a:ea typeface="+mn-ea"/>
                          <a:cs typeface="+mn-cs"/>
                        </a:rPr>
                        <a:t>FY24%</a:t>
                      </a:r>
                    </a:p>
                    <a:p>
                      <a:pPr marL="0" algn="ctr" defTabSz="914400" rtl="0" eaLnBrk="1" latinLnBrk="0" hangingPunct="1"/>
                      <a:r>
                        <a:rPr lang="en-US" sz="1600" b="1" kern="1200" dirty="0">
                          <a:solidFill>
                            <a:schemeClr val="lt1"/>
                          </a:solidFill>
                          <a:latin typeface="+mn-lt"/>
                          <a:ea typeface="+mn-ea"/>
                          <a:cs typeface="+mn-cs"/>
                        </a:rPr>
                        <a:t>Increase</a:t>
                      </a:r>
                    </a:p>
                  </a:txBody>
                  <a:tcPr marL="68580" marR="68580" marT="34291" marB="34291" anchor="ctr">
                    <a:solidFill>
                      <a:schemeClr val="tx1"/>
                    </a:solidFill>
                  </a:tcPr>
                </a:tc>
                <a:extLst>
                  <a:ext uri="{0D108BD9-81ED-4DB2-BD59-A6C34878D82A}">
                    <a16:rowId xmlns:a16="http://schemas.microsoft.com/office/drawing/2014/main" val="144838737"/>
                  </a:ext>
                </a:extLst>
              </a:tr>
              <a:tr h="614573">
                <a:tc>
                  <a:txBody>
                    <a:bodyPr/>
                    <a:lstStyle/>
                    <a:p>
                      <a:r>
                        <a:rPr lang="en-US" sz="1600" dirty="0">
                          <a:solidFill>
                            <a:schemeClr val="tx1"/>
                          </a:solidFill>
                        </a:rPr>
                        <a:t>Faculty, Staff and GE Salary and Wages</a:t>
                      </a:r>
                    </a:p>
                  </a:txBody>
                  <a:tcPr marL="68580" marR="68580" marT="34291" marB="34291" anchor="ctr">
                    <a:solidFill>
                      <a:schemeClr val="bg1">
                        <a:lumMod val="75000"/>
                      </a:schemeClr>
                    </a:solidFill>
                  </a:tcPr>
                </a:tc>
                <a:tc>
                  <a:txBody>
                    <a:bodyPr/>
                    <a:lstStyle/>
                    <a:p>
                      <a:pPr algn="ctr"/>
                      <a:r>
                        <a:rPr lang="en-US" sz="1600" dirty="0">
                          <a:solidFill>
                            <a:schemeClr val="tx1"/>
                          </a:solidFill>
                        </a:rPr>
                        <a:t>$467.5 million</a:t>
                      </a:r>
                    </a:p>
                  </a:txBody>
                  <a:tcPr marL="68580" marR="68580" marT="34291" marB="34291" anchor="ctr">
                    <a:solidFill>
                      <a:schemeClr val="bg1">
                        <a:lumMod val="75000"/>
                      </a:schemeClr>
                    </a:solidFill>
                  </a:tcPr>
                </a:tc>
                <a:tc>
                  <a:txBody>
                    <a:bodyPr/>
                    <a:lstStyle/>
                    <a:p>
                      <a:pPr algn="ctr"/>
                      <a:r>
                        <a:rPr lang="en-US" sz="1600" dirty="0">
                          <a:solidFill>
                            <a:schemeClr val="tx1"/>
                          </a:solidFill>
                        </a:rPr>
                        <a:t>$11.9</a:t>
                      </a:r>
                      <a:r>
                        <a:rPr lang="en-US" sz="1600" baseline="0" dirty="0">
                          <a:solidFill>
                            <a:schemeClr val="tx1"/>
                          </a:solidFill>
                        </a:rPr>
                        <a:t> million</a:t>
                      </a:r>
                      <a:endParaRPr lang="en-US" sz="1600" dirty="0">
                        <a:solidFill>
                          <a:schemeClr val="tx1"/>
                        </a:solidFill>
                      </a:endParaRPr>
                    </a:p>
                  </a:txBody>
                  <a:tcPr marL="68580" marR="68580" marT="34291" marB="34291" anchor="ctr">
                    <a:solidFill>
                      <a:schemeClr val="bg1">
                        <a:lumMod val="75000"/>
                      </a:schemeClr>
                    </a:solidFill>
                  </a:tcPr>
                </a:tc>
                <a:tc>
                  <a:txBody>
                    <a:bodyPr/>
                    <a:lstStyle/>
                    <a:p>
                      <a:pPr algn="ctr"/>
                      <a:r>
                        <a:rPr lang="en-US" sz="1600" dirty="0">
                          <a:solidFill>
                            <a:schemeClr val="tx1"/>
                          </a:solidFill>
                        </a:rPr>
                        <a:t>2.5%</a:t>
                      </a:r>
                    </a:p>
                  </a:txBody>
                  <a:tcPr marL="68580" marR="68580" marT="34291" marB="34291" anchor="ctr">
                    <a:solidFill>
                      <a:schemeClr val="bg1">
                        <a:lumMod val="75000"/>
                      </a:schemeClr>
                    </a:solidFill>
                  </a:tcPr>
                </a:tc>
                <a:extLst>
                  <a:ext uri="{0D108BD9-81ED-4DB2-BD59-A6C34878D82A}">
                    <a16:rowId xmlns:a16="http://schemas.microsoft.com/office/drawing/2014/main" val="1080385944"/>
                  </a:ext>
                </a:extLst>
              </a:tr>
              <a:tr h="587239">
                <a:tc>
                  <a:txBody>
                    <a:bodyPr/>
                    <a:lstStyle/>
                    <a:p>
                      <a:r>
                        <a:rPr lang="en-US" sz="1600" dirty="0">
                          <a:solidFill>
                            <a:schemeClr val="tx1"/>
                          </a:solidFill>
                        </a:rPr>
                        <a:t>Medical Costs</a:t>
                      </a:r>
                    </a:p>
                  </a:txBody>
                  <a:tcPr marL="68580" marR="68580" marT="34291" marB="34291" anchor="ctr">
                    <a:solidFill>
                      <a:schemeClr val="bg1">
                        <a:lumMod val="75000"/>
                      </a:schemeClr>
                    </a:solidFill>
                  </a:tcPr>
                </a:tc>
                <a:tc>
                  <a:txBody>
                    <a:bodyPr/>
                    <a:lstStyle/>
                    <a:p>
                      <a:pPr algn="ctr"/>
                      <a:r>
                        <a:rPr lang="en-US" sz="1600" dirty="0">
                          <a:solidFill>
                            <a:schemeClr val="tx1"/>
                          </a:solidFill>
                        </a:rPr>
                        <a:t>$52.9</a:t>
                      </a:r>
                      <a:r>
                        <a:rPr lang="en-US" sz="1600" baseline="0" dirty="0">
                          <a:solidFill>
                            <a:schemeClr val="tx1"/>
                          </a:solidFill>
                        </a:rPr>
                        <a:t> million</a:t>
                      </a:r>
                      <a:endParaRPr lang="en-US" sz="1600" dirty="0">
                        <a:solidFill>
                          <a:schemeClr val="tx1"/>
                        </a:solidFill>
                      </a:endParaRPr>
                    </a:p>
                  </a:txBody>
                  <a:tcPr marL="68580" marR="68580" marT="34291" marB="34291" anchor="ctr">
                    <a:solidFill>
                      <a:schemeClr val="bg1">
                        <a:lumMod val="75000"/>
                      </a:schemeClr>
                    </a:solidFill>
                  </a:tcPr>
                </a:tc>
                <a:tc>
                  <a:txBody>
                    <a:bodyPr/>
                    <a:lstStyle/>
                    <a:p>
                      <a:pPr algn="ctr"/>
                      <a:r>
                        <a:rPr lang="en-US" sz="1600" dirty="0">
                          <a:solidFill>
                            <a:schemeClr val="tx1"/>
                          </a:solidFill>
                        </a:rPr>
                        <a:t>$2.2 million</a:t>
                      </a:r>
                    </a:p>
                  </a:txBody>
                  <a:tcPr marL="68580" marR="68580" marT="34291" marB="34291" anchor="ctr">
                    <a:solidFill>
                      <a:schemeClr val="bg1">
                        <a:lumMod val="75000"/>
                      </a:schemeClr>
                    </a:solidFill>
                  </a:tcPr>
                </a:tc>
                <a:tc>
                  <a:txBody>
                    <a:bodyPr/>
                    <a:lstStyle/>
                    <a:p>
                      <a:pPr algn="ctr"/>
                      <a:r>
                        <a:rPr lang="en-US" sz="1600" dirty="0">
                          <a:solidFill>
                            <a:schemeClr val="tx1"/>
                          </a:solidFill>
                        </a:rPr>
                        <a:t>4.2%</a:t>
                      </a:r>
                    </a:p>
                  </a:txBody>
                  <a:tcPr marL="68580" marR="68580" marT="34291" marB="34291" anchor="ctr">
                    <a:solidFill>
                      <a:schemeClr val="bg1">
                        <a:lumMod val="75000"/>
                      </a:schemeClr>
                    </a:solidFill>
                  </a:tcPr>
                </a:tc>
                <a:extLst>
                  <a:ext uri="{0D108BD9-81ED-4DB2-BD59-A6C34878D82A}">
                    <a16:rowId xmlns:a16="http://schemas.microsoft.com/office/drawing/2014/main" val="1876283799"/>
                  </a:ext>
                </a:extLst>
              </a:tr>
              <a:tr h="587239">
                <a:tc>
                  <a:txBody>
                    <a:bodyPr/>
                    <a:lstStyle/>
                    <a:p>
                      <a:r>
                        <a:rPr lang="en-US" sz="1600" dirty="0">
                          <a:solidFill>
                            <a:schemeClr val="tx1"/>
                          </a:solidFill>
                        </a:rPr>
                        <a:t>Retirement Costs</a:t>
                      </a:r>
                    </a:p>
                  </a:txBody>
                  <a:tcPr marL="68580" marR="68580" marT="34291" marB="34291" anchor="ctr">
                    <a:solidFill>
                      <a:schemeClr val="bg1">
                        <a:lumMod val="75000"/>
                      </a:schemeClr>
                    </a:solidFill>
                  </a:tcPr>
                </a:tc>
                <a:tc>
                  <a:txBody>
                    <a:bodyPr/>
                    <a:lstStyle/>
                    <a:p>
                      <a:pPr algn="ctr"/>
                      <a:r>
                        <a:rPr lang="en-US" sz="1600" dirty="0">
                          <a:solidFill>
                            <a:schemeClr val="tx1"/>
                          </a:solidFill>
                        </a:rPr>
                        <a:t>$62.5 million</a:t>
                      </a:r>
                    </a:p>
                  </a:txBody>
                  <a:tcPr marL="68580" marR="68580" marT="34291" marB="34291" anchor="ctr">
                    <a:solidFill>
                      <a:schemeClr val="bg1">
                        <a:lumMod val="75000"/>
                      </a:schemeClr>
                    </a:solidFill>
                  </a:tcPr>
                </a:tc>
                <a:tc>
                  <a:txBody>
                    <a:bodyPr/>
                    <a:lstStyle/>
                    <a:p>
                      <a:pPr algn="ctr"/>
                      <a:r>
                        <a:rPr lang="en-US" sz="1600" dirty="0">
                          <a:solidFill>
                            <a:schemeClr val="tx1"/>
                          </a:solidFill>
                        </a:rPr>
                        <a:t>$1.9 million</a:t>
                      </a:r>
                    </a:p>
                  </a:txBody>
                  <a:tcPr marL="68580" marR="68580" marT="34291" marB="34291" anchor="ctr">
                    <a:solidFill>
                      <a:schemeClr val="bg1">
                        <a:lumMod val="75000"/>
                      </a:schemeClr>
                    </a:solidFill>
                  </a:tcPr>
                </a:tc>
                <a:tc>
                  <a:txBody>
                    <a:bodyPr/>
                    <a:lstStyle/>
                    <a:p>
                      <a:pPr algn="ctr"/>
                      <a:r>
                        <a:rPr lang="en-US" sz="1600" dirty="0">
                          <a:solidFill>
                            <a:schemeClr val="tx1"/>
                          </a:solidFill>
                        </a:rPr>
                        <a:t>3.0%</a:t>
                      </a:r>
                    </a:p>
                  </a:txBody>
                  <a:tcPr marL="68580" marR="68580" marT="34291" marB="34291" anchor="ctr">
                    <a:solidFill>
                      <a:schemeClr val="bg1">
                        <a:lumMod val="75000"/>
                      </a:schemeClr>
                    </a:solidFill>
                  </a:tcPr>
                </a:tc>
                <a:extLst>
                  <a:ext uri="{0D108BD9-81ED-4DB2-BD59-A6C34878D82A}">
                    <a16:rowId xmlns:a16="http://schemas.microsoft.com/office/drawing/2014/main" val="3478516917"/>
                  </a:ext>
                </a:extLst>
              </a:tr>
              <a:tr h="587239">
                <a:tc>
                  <a:txBody>
                    <a:bodyPr/>
                    <a:lstStyle/>
                    <a:p>
                      <a:r>
                        <a:rPr lang="en-US" sz="1600" dirty="0">
                          <a:solidFill>
                            <a:schemeClr val="tx1"/>
                          </a:solidFill>
                        </a:rPr>
                        <a:t>Oregon Paid Leave</a:t>
                      </a:r>
                    </a:p>
                  </a:txBody>
                  <a:tcPr marL="68580" marR="68580" marT="34291" marB="34291" anchor="ctr">
                    <a:solidFill>
                      <a:schemeClr val="bg1">
                        <a:lumMod val="75000"/>
                      </a:schemeClr>
                    </a:solidFill>
                  </a:tcPr>
                </a:tc>
                <a:tc>
                  <a:txBody>
                    <a:bodyPr/>
                    <a:lstStyle/>
                    <a:p>
                      <a:pPr algn="ctr"/>
                      <a:r>
                        <a:rPr lang="en-US" sz="1600" dirty="0">
                          <a:solidFill>
                            <a:schemeClr val="tx1"/>
                          </a:solidFill>
                        </a:rPr>
                        <a:t>$467.5 million</a:t>
                      </a:r>
                    </a:p>
                  </a:txBody>
                  <a:tcPr marL="68580" marR="68580" marT="34291" marB="34291" anchor="ctr">
                    <a:solidFill>
                      <a:schemeClr val="bg1">
                        <a:lumMod val="75000"/>
                      </a:schemeClr>
                    </a:solidFill>
                  </a:tcPr>
                </a:tc>
                <a:tc>
                  <a:txBody>
                    <a:bodyPr/>
                    <a:lstStyle/>
                    <a:p>
                      <a:pPr algn="ctr"/>
                      <a:r>
                        <a:rPr lang="en-US" sz="1600" dirty="0">
                          <a:solidFill>
                            <a:schemeClr val="tx1"/>
                          </a:solidFill>
                        </a:rPr>
                        <a:t>$900K</a:t>
                      </a:r>
                    </a:p>
                  </a:txBody>
                  <a:tcPr marL="68580" marR="68580" marT="34291" marB="34291" anchor="ctr">
                    <a:solidFill>
                      <a:schemeClr val="bg1">
                        <a:lumMod val="75000"/>
                      </a:schemeClr>
                    </a:solidFill>
                  </a:tcPr>
                </a:tc>
                <a:tc>
                  <a:txBody>
                    <a:bodyPr/>
                    <a:lstStyle/>
                    <a:p>
                      <a:pPr algn="ctr"/>
                      <a:r>
                        <a:rPr lang="en-US" sz="1600" dirty="0">
                          <a:solidFill>
                            <a:schemeClr val="tx1"/>
                          </a:solidFill>
                        </a:rPr>
                        <a:t>0.2%</a:t>
                      </a:r>
                    </a:p>
                  </a:txBody>
                  <a:tcPr marL="68580" marR="68580" marT="34291" marB="34291" anchor="ctr">
                    <a:solidFill>
                      <a:schemeClr val="bg1">
                        <a:lumMod val="75000"/>
                      </a:schemeClr>
                    </a:solidFill>
                  </a:tcPr>
                </a:tc>
                <a:extLst>
                  <a:ext uri="{0D108BD9-81ED-4DB2-BD59-A6C34878D82A}">
                    <a16:rowId xmlns:a16="http://schemas.microsoft.com/office/drawing/2014/main" val="2357210092"/>
                  </a:ext>
                </a:extLst>
              </a:tr>
              <a:tr h="587239">
                <a:tc>
                  <a:txBody>
                    <a:bodyPr/>
                    <a:lstStyle/>
                    <a:p>
                      <a:r>
                        <a:rPr lang="en-US" sz="1600" dirty="0">
                          <a:solidFill>
                            <a:schemeClr val="tx1"/>
                          </a:solidFill>
                        </a:rPr>
                        <a:t>Blended OPE</a:t>
                      </a:r>
                    </a:p>
                  </a:txBody>
                  <a:tcPr marL="68580" marR="68580" marT="34291" marB="34291" anchor="ctr">
                    <a:solidFill>
                      <a:schemeClr val="bg1">
                        <a:lumMod val="75000"/>
                      </a:schemeClr>
                    </a:solidFill>
                  </a:tcPr>
                </a:tc>
                <a:tc>
                  <a:txBody>
                    <a:bodyPr/>
                    <a:lstStyle/>
                    <a:p>
                      <a:pPr algn="ctr"/>
                      <a:r>
                        <a:rPr lang="en-US" sz="1600" dirty="0">
                          <a:solidFill>
                            <a:schemeClr val="tx1"/>
                          </a:solidFill>
                        </a:rPr>
                        <a:t>$187.4 million</a:t>
                      </a:r>
                    </a:p>
                  </a:txBody>
                  <a:tcPr marL="68580" marR="68580" marT="34291" marB="34291" anchor="ctr">
                    <a:solidFill>
                      <a:schemeClr val="bg1">
                        <a:lumMod val="75000"/>
                      </a:schemeClr>
                    </a:solidFill>
                  </a:tcPr>
                </a:tc>
                <a:tc>
                  <a:txBody>
                    <a:bodyPr/>
                    <a:lstStyle/>
                    <a:p>
                      <a:pPr algn="ctr"/>
                      <a:r>
                        <a:rPr lang="en-US" sz="1600" dirty="0">
                          <a:solidFill>
                            <a:schemeClr val="tx1"/>
                          </a:solidFill>
                        </a:rPr>
                        <a:t>$4.0 million</a:t>
                      </a:r>
                    </a:p>
                  </a:txBody>
                  <a:tcPr marL="68580" marR="68580" marT="34291" marB="34291" anchor="ctr">
                    <a:solidFill>
                      <a:schemeClr val="bg1">
                        <a:lumMod val="75000"/>
                      </a:schemeClr>
                    </a:solidFill>
                  </a:tcPr>
                </a:tc>
                <a:tc>
                  <a:txBody>
                    <a:bodyPr/>
                    <a:lstStyle/>
                    <a:p>
                      <a:pPr algn="ctr"/>
                      <a:r>
                        <a:rPr lang="en-US" sz="1600" dirty="0">
                          <a:solidFill>
                            <a:schemeClr val="tx1"/>
                          </a:solidFill>
                        </a:rPr>
                        <a:t>2.1%</a:t>
                      </a:r>
                    </a:p>
                  </a:txBody>
                  <a:tcPr marL="68580" marR="68580" marT="34291" marB="34291" anchor="ctr">
                    <a:solidFill>
                      <a:schemeClr val="bg1">
                        <a:lumMod val="75000"/>
                      </a:schemeClr>
                    </a:solidFill>
                  </a:tcPr>
                </a:tc>
                <a:extLst>
                  <a:ext uri="{0D108BD9-81ED-4DB2-BD59-A6C34878D82A}">
                    <a16:rowId xmlns:a16="http://schemas.microsoft.com/office/drawing/2014/main" val="3538866839"/>
                  </a:ext>
                </a:extLst>
              </a:tr>
              <a:tr h="587239">
                <a:tc>
                  <a:txBody>
                    <a:bodyPr/>
                    <a:lstStyle/>
                    <a:p>
                      <a:r>
                        <a:rPr lang="en-US" sz="1600" dirty="0">
                          <a:solidFill>
                            <a:schemeClr val="tx1"/>
                          </a:solidFill>
                        </a:rPr>
                        <a:t>Institutional</a:t>
                      </a:r>
                      <a:r>
                        <a:rPr lang="en-US" sz="1600" baseline="0" dirty="0">
                          <a:solidFill>
                            <a:schemeClr val="tx1"/>
                          </a:solidFill>
                        </a:rPr>
                        <a:t> Expenses</a:t>
                      </a:r>
                      <a:endParaRPr lang="en-US" sz="1600" dirty="0">
                        <a:solidFill>
                          <a:schemeClr val="tx1"/>
                        </a:solidFill>
                      </a:endParaRPr>
                    </a:p>
                  </a:txBody>
                  <a:tcPr marL="68580" marR="68580" marT="34291" marB="34291" anchor="ctr">
                    <a:solidFill>
                      <a:schemeClr val="bg1">
                        <a:lumMod val="75000"/>
                      </a:schemeClr>
                    </a:solidFill>
                  </a:tcPr>
                </a:tc>
                <a:tc>
                  <a:txBody>
                    <a:bodyPr/>
                    <a:lstStyle/>
                    <a:p>
                      <a:pPr algn="ctr"/>
                      <a:r>
                        <a:rPr lang="en-US" sz="1600" dirty="0">
                          <a:solidFill>
                            <a:schemeClr val="tx1"/>
                          </a:solidFill>
                        </a:rPr>
                        <a:t>$36.7 million</a:t>
                      </a:r>
                    </a:p>
                  </a:txBody>
                  <a:tcPr marL="68580" marR="68580" marT="34291" marB="34291" anchor="ctr">
                    <a:solidFill>
                      <a:schemeClr val="bg1">
                        <a:lumMod val="75000"/>
                      </a:schemeClr>
                    </a:solidFill>
                  </a:tcPr>
                </a:tc>
                <a:tc>
                  <a:txBody>
                    <a:bodyPr/>
                    <a:lstStyle/>
                    <a:p>
                      <a:pPr algn="ctr"/>
                      <a:r>
                        <a:rPr lang="en-US" sz="1600" dirty="0">
                          <a:solidFill>
                            <a:schemeClr val="tx1"/>
                          </a:solidFill>
                        </a:rPr>
                        <a:t>$1.5 million</a:t>
                      </a:r>
                    </a:p>
                  </a:txBody>
                  <a:tcPr marL="68580" marR="68580" marT="34291" marB="34291" anchor="ctr">
                    <a:solidFill>
                      <a:schemeClr val="bg1">
                        <a:lumMod val="75000"/>
                      </a:schemeClr>
                    </a:solidFill>
                  </a:tcPr>
                </a:tc>
                <a:tc>
                  <a:txBody>
                    <a:bodyPr/>
                    <a:lstStyle/>
                    <a:p>
                      <a:pPr algn="ctr"/>
                      <a:r>
                        <a:rPr lang="en-US" sz="1600" dirty="0">
                          <a:solidFill>
                            <a:schemeClr val="tx1"/>
                          </a:solidFill>
                        </a:rPr>
                        <a:t>4.1%</a:t>
                      </a:r>
                    </a:p>
                  </a:txBody>
                  <a:tcPr marL="68580" marR="68580" marT="34291" marB="34291" anchor="ctr">
                    <a:solidFill>
                      <a:schemeClr val="bg1">
                        <a:lumMod val="75000"/>
                      </a:schemeClr>
                    </a:solidFill>
                  </a:tcPr>
                </a:tc>
                <a:extLst>
                  <a:ext uri="{0D108BD9-81ED-4DB2-BD59-A6C34878D82A}">
                    <a16:rowId xmlns:a16="http://schemas.microsoft.com/office/drawing/2014/main" val="1401703997"/>
                  </a:ext>
                </a:extLst>
              </a:tr>
              <a:tr h="795643">
                <a:tc>
                  <a:txBody>
                    <a:bodyPr/>
                    <a:lstStyle/>
                    <a:p>
                      <a:r>
                        <a:rPr lang="en-US" sz="1600" dirty="0">
                          <a:solidFill>
                            <a:schemeClr val="tx1"/>
                          </a:solidFill>
                        </a:rPr>
                        <a:t>Strategic Investments</a:t>
                      </a:r>
                    </a:p>
                  </a:txBody>
                  <a:tcPr marL="68580" marR="68580" marT="34291" marB="34291" anchor="ctr">
                    <a:solidFill>
                      <a:schemeClr val="bg1">
                        <a:lumMod val="75000"/>
                      </a:schemeClr>
                    </a:solidFill>
                  </a:tcPr>
                </a:tc>
                <a:tc>
                  <a:txBody>
                    <a:bodyPr/>
                    <a:lstStyle/>
                    <a:p>
                      <a:pPr algn="ctr"/>
                      <a:r>
                        <a:rPr lang="en-US" sz="1600" dirty="0">
                          <a:solidFill>
                            <a:schemeClr val="tx1"/>
                          </a:solidFill>
                        </a:rPr>
                        <a:t>$606.0 million</a:t>
                      </a:r>
                    </a:p>
                  </a:txBody>
                  <a:tcPr marL="68580" marR="68580" marT="34291" marB="34291" anchor="ctr">
                    <a:solidFill>
                      <a:schemeClr val="bg1">
                        <a:lumMod val="75000"/>
                      </a:schemeClr>
                    </a:solidFill>
                  </a:tcPr>
                </a:tc>
                <a:tc>
                  <a:txBody>
                    <a:bodyPr/>
                    <a:lstStyle/>
                    <a:p>
                      <a:pPr algn="ctr"/>
                      <a:r>
                        <a:rPr lang="en-US" sz="1600" dirty="0">
                          <a:solidFill>
                            <a:schemeClr val="tx1"/>
                          </a:solidFill>
                        </a:rPr>
                        <a:t>$2.0</a:t>
                      </a:r>
                      <a:r>
                        <a:rPr lang="en-US" sz="1600" baseline="0" dirty="0">
                          <a:solidFill>
                            <a:schemeClr val="tx1"/>
                          </a:solidFill>
                        </a:rPr>
                        <a:t> million</a:t>
                      </a:r>
                      <a:endParaRPr lang="en-US" sz="1600" dirty="0">
                        <a:solidFill>
                          <a:schemeClr val="tx1"/>
                        </a:solidFill>
                      </a:endParaRPr>
                    </a:p>
                  </a:txBody>
                  <a:tcPr marL="68580" marR="68580" marT="34291" marB="34291" anchor="ctr">
                    <a:solidFill>
                      <a:schemeClr val="bg1">
                        <a:lumMod val="75000"/>
                      </a:schemeClr>
                    </a:solidFill>
                  </a:tcPr>
                </a:tc>
                <a:tc>
                  <a:txBody>
                    <a:bodyPr/>
                    <a:lstStyle/>
                    <a:p>
                      <a:pPr algn="ctr"/>
                      <a:r>
                        <a:rPr lang="en-US" sz="1600" dirty="0">
                          <a:solidFill>
                            <a:schemeClr val="tx1"/>
                          </a:solidFill>
                        </a:rPr>
                        <a:t>0.3%</a:t>
                      </a:r>
                    </a:p>
                  </a:txBody>
                  <a:tcPr marL="68580" marR="68580" marT="34291" marB="34291" anchor="ctr">
                    <a:solidFill>
                      <a:schemeClr val="bg1">
                        <a:lumMod val="75000"/>
                      </a:schemeClr>
                    </a:solidFill>
                  </a:tcPr>
                </a:tc>
                <a:extLst>
                  <a:ext uri="{0D108BD9-81ED-4DB2-BD59-A6C34878D82A}">
                    <a16:rowId xmlns:a16="http://schemas.microsoft.com/office/drawing/2014/main" val="3316286162"/>
                  </a:ext>
                </a:extLst>
              </a:tr>
              <a:tr h="698420">
                <a:tc>
                  <a:txBody>
                    <a:bodyPr/>
                    <a:lstStyle/>
                    <a:p>
                      <a:r>
                        <a:rPr lang="en-US" sz="1600" b="1" i="1" dirty="0">
                          <a:solidFill>
                            <a:schemeClr val="tx1"/>
                          </a:solidFill>
                        </a:rPr>
                        <a:t>Totals</a:t>
                      </a:r>
                    </a:p>
                  </a:txBody>
                  <a:tcPr marL="68580" marR="68580" marT="34291" marB="34291" anchor="ctr">
                    <a:solidFill>
                      <a:schemeClr val="bg1">
                        <a:lumMod val="75000"/>
                      </a:schemeClr>
                    </a:solidFill>
                  </a:tcPr>
                </a:tc>
                <a:tc>
                  <a:txBody>
                    <a:bodyPr/>
                    <a:lstStyle/>
                    <a:p>
                      <a:pPr algn="ctr"/>
                      <a:r>
                        <a:rPr lang="en-US" sz="1600" b="1" i="1" dirty="0">
                          <a:solidFill>
                            <a:schemeClr val="tx1"/>
                          </a:solidFill>
                        </a:rPr>
                        <a:t>$606.0 million</a:t>
                      </a:r>
                    </a:p>
                  </a:txBody>
                  <a:tcPr marL="68580" marR="68580" marT="34291" marB="34291" anchor="ctr">
                    <a:solidFill>
                      <a:schemeClr val="bg1">
                        <a:lumMod val="75000"/>
                      </a:schemeClr>
                    </a:solidFill>
                  </a:tcPr>
                </a:tc>
                <a:tc>
                  <a:txBody>
                    <a:bodyPr/>
                    <a:lstStyle/>
                    <a:p>
                      <a:pPr algn="ctr"/>
                      <a:r>
                        <a:rPr lang="en-US" sz="1600" b="1" i="1" dirty="0">
                          <a:solidFill>
                            <a:schemeClr val="tx1"/>
                          </a:solidFill>
                        </a:rPr>
                        <a:t>$24.4</a:t>
                      </a:r>
                      <a:r>
                        <a:rPr lang="en-US" sz="1600" b="1" i="1" baseline="0" dirty="0">
                          <a:solidFill>
                            <a:schemeClr val="tx1"/>
                          </a:solidFill>
                        </a:rPr>
                        <a:t> </a:t>
                      </a:r>
                      <a:r>
                        <a:rPr lang="en-US" sz="1600" b="1" i="1" dirty="0">
                          <a:solidFill>
                            <a:schemeClr val="tx1"/>
                          </a:solidFill>
                        </a:rPr>
                        <a:t>million</a:t>
                      </a:r>
                    </a:p>
                  </a:txBody>
                  <a:tcPr marL="68580" marR="68580" marT="34291" marB="34291" anchor="ctr">
                    <a:solidFill>
                      <a:schemeClr val="bg1">
                        <a:lumMod val="75000"/>
                      </a:schemeClr>
                    </a:solidFill>
                  </a:tcPr>
                </a:tc>
                <a:tc>
                  <a:txBody>
                    <a:bodyPr/>
                    <a:lstStyle/>
                    <a:p>
                      <a:pPr algn="ctr"/>
                      <a:r>
                        <a:rPr lang="en-US" sz="1600" b="1" dirty="0">
                          <a:solidFill>
                            <a:schemeClr val="tx1"/>
                          </a:solidFill>
                        </a:rPr>
                        <a:t>4.0%</a:t>
                      </a:r>
                    </a:p>
                  </a:txBody>
                  <a:tcPr marL="68580" marR="68580" marT="34291" marB="34291" anchor="ctr">
                    <a:solidFill>
                      <a:schemeClr val="bg1">
                        <a:lumMod val="75000"/>
                      </a:schemeClr>
                    </a:solidFill>
                  </a:tcPr>
                </a:tc>
                <a:extLst>
                  <a:ext uri="{0D108BD9-81ED-4DB2-BD59-A6C34878D82A}">
                    <a16:rowId xmlns:a16="http://schemas.microsoft.com/office/drawing/2014/main" val="1631907863"/>
                  </a:ext>
                </a:extLst>
              </a:tr>
            </a:tbl>
          </a:graphicData>
        </a:graphic>
      </p:graphicFrame>
      <p:sp>
        <p:nvSpPr>
          <p:cNvPr id="4" name="Title 1"/>
          <p:cNvSpPr txBox="1">
            <a:spLocks/>
          </p:cNvSpPr>
          <p:nvPr/>
        </p:nvSpPr>
        <p:spPr bwMode="auto">
          <a:xfrm>
            <a:off x="0" y="152405"/>
            <a:ext cx="9144000" cy="83462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b="1">
                <a:solidFill>
                  <a:srgbClr val="003300"/>
                </a:solidFill>
                <a:latin typeface="+mj-lt"/>
                <a:ea typeface="+mj-ea"/>
                <a:cs typeface="+mj-cs"/>
              </a:defRPr>
            </a:lvl1pPr>
            <a:lvl2pPr algn="ctr" rtl="0" eaLnBrk="0" fontAlgn="base" hangingPunct="0">
              <a:spcBef>
                <a:spcPct val="0"/>
              </a:spcBef>
              <a:spcAft>
                <a:spcPct val="0"/>
              </a:spcAft>
              <a:defRPr sz="4400" b="1">
                <a:solidFill>
                  <a:srgbClr val="003300"/>
                </a:solidFill>
                <a:latin typeface="Arial" charset="0"/>
              </a:defRPr>
            </a:lvl2pPr>
            <a:lvl3pPr algn="ctr" rtl="0" eaLnBrk="0" fontAlgn="base" hangingPunct="0">
              <a:spcBef>
                <a:spcPct val="0"/>
              </a:spcBef>
              <a:spcAft>
                <a:spcPct val="0"/>
              </a:spcAft>
              <a:defRPr sz="4400" b="1">
                <a:solidFill>
                  <a:srgbClr val="003300"/>
                </a:solidFill>
                <a:latin typeface="Arial" charset="0"/>
              </a:defRPr>
            </a:lvl3pPr>
            <a:lvl4pPr algn="ctr" rtl="0" eaLnBrk="0" fontAlgn="base" hangingPunct="0">
              <a:spcBef>
                <a:spcPct val="0"/>
              </a:spcBef>
              <a:spcAft>
                <a:spcPct val="0"/>
              </a:spcAft>
              <a:defRPr sz="4400" b="1">
                <a:solidFill>
                  <a:srgbClr val="003300"/>
                </a:solidFill>
                <a:latin typeface="Arial" charset="0"/>
              </a:defRPr>
            </a:lvl4pPr>
            <a:lvl5pPr algn="ctr" rtl="0" eaLnBrk="0" fontAlgn="base" hangingPunct="0">
              <a:spcBef>
                <a:spcPct val="0"/>
              </a:spcBef>
              <a:spcAft>
                <a:spcPct val="0"/>
              </a:spcAft>
              <a:defRPr sz="4400" b="1">
                <a:solidFill>
                  <a:srgbClr val="003300"/>
                </a:solidFill>
                <a:latin typeface="Arial" charset="0"/>
              </a:defRPr>
            </a:lvl5pPr>
            <a:lvl6pPr marL="457200" algn="ctr" rtl="0" fontAlgn="base">
              <a:spcBef>
                <a:spcPct val="0"/>
              </a:spcBef>
              <a:spcAft>
                <a:spcPct val="0"/>
              </a:spcAft>
              <a:defRPr sz="4400" b="1">
                <a:solidFill>
                  <a:srgbClr val="003300"/>
                </a:solidFill>
                <a:latin typeface="Arial" charset="0"/>
              </a:defRPr>
            </a:lvl6pPr>
            <a:lvl7pPr marL="914400" algn="ctr" rtl="0" fontAlgn="base">
              <a:spcBef>
                <a:spcPct val="0"/>
              </a:spcBef>
              <a:spcAft>
                <a:spcPct val="0"/>
              </a:spcAft>
              <a:defRPr sz="4400" b="1">
                <a:solidFill>
                  <a:srgbClr val="003300"/>
                </a:solidFill>
                <a:latin typeface="Arial" charset="0"/>
              </a:defRPr>
            </a:lvl7pPr>
            <a:lvl8pPr marL="1371600" algn="ctr" rtl="0" fontAlgn="base">
              <a:spcBef>
                <a:spcPct val="0"/>
              </a:spcBef>
              <a:spcAft>
                <a:spcPct val="0"/>
              </a:spcAft>
              <a:defRPr sz="4400" b="1">
                <a:solidFill>
                  <a:srgbClr val="003300"/>
                </a:solidFill>
                <a:latin typeface="Arial" charset="0"/>
              </a:defRPr>
            </a:lvl8pPr>
            <a:lvl9pPr marL="1828800" algn="ctr" rtl="0" fontAlgn="base">
              <a:spcBef>
                <a:spcPct val="0"/>
              </a:spcBef>
              <a:spcAft>
                <a:spcPct val="0"/>
              </a:spcAft>
              <a:defRPr sz="4400" b="1">
                <a:solidFill>
                  <a:srgbClr val="003300"/>
                </a:solidFill>
                <a:latin typeface="Arial" charset="0"/>
              </a:defRPr>
            </a:lvl9pPr>
          </a:lstStyle>
          <a:p>
            <a:r>
              <a:rPr lang="en-US" sz="2800" kern="0" dirty="0">
                <a:latin typeface="Arial" panose="020B0604020202020204" pitchFamily="34" charset="0"/>
                <a:cs typeface="Arial" panose="020B0604020202020204" pitchFamily="34" charset="0"/>
              </a:rPr>
              <a:t>Summary – Major FY2024 E&amp;G Fund Cost Drivers</a:t>
            </a:r>
          </a:p>
        </p:txBody>
      </p:sp>
    </p:spTree>
    <p:extLst>
      <p:ext uri="{BB962C8B-B14F-4D97-AF65-F5344CB8AC3E}">
        <p14:creationId xmlns:p14="http://schemas.microsoft.com/office/powerpoint/2010/main" val="10231275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5"/>
          <p:cNvGraphicFramePr>
            <a:graphicFrameLocks noGrp="1"/>
          </p:cNvGraphicFramePr>
          <p:nvPr>
            <p:ph idx="1"/>
          </p:nvPr>
        </p:nvGraphicFramePr>
        <p:xfrm>
          <a:off x="152401" y="987037"/>
          <a:ext cx="8839199" cy="5799062"/>
        </p:xfrm>
        <a:graphic>
          <a:graphicData uri="http://schemas.openxmlformats.org/drawingml/2006/table">
            <a:tbl>
              <a:tblPr firstRow="1" bandRow="1">
                <a:tableStyleId>{5C22544A-7EE6-4342-B048-85BDC9FD1C3A}</a:tableStyleId>
              </a:tblPr>
              <a:tblGrid>
                <a:gridCol w="1721084">
                  <a:extLst>
                    <a:ext uri="{9D8B030D-6E8A-4147-A177-3AD203B41FA5}">
                      <a16:colId xmlns:a16="http://schemas.microsoft.com/office/drawing/2014/main" val="3781524584"/>
                    </a:ext>
                  </a:extLst>
                </a:gridCol>
                <a:gridCol w="1491415">
                  <a:extLst>
                    <a:ext uri="{9D8B030D-6E8A-4147-A177-3AD203B41FA5}">
                      <a16:colId xmlns:a16="http://schemas.microsoft.com/office/drawing/2014/main" val="883315962"/>
                    </a:ext>
                  </a:extLst>
                </a:gridCol>
                <a:gridCol w="1491415">
                  <a:extLst>
                    <a:ext uri="{9D8B030D-6E8A-4147-A177-3AD203B41FA5}">
                      <a16:colId xmlns:a16="http://schemas.microsoft.com/office/drawing/2014/main" val="1822197485"/>
                    </a:ext>
                  </a:extLst>
                </a:gridCol>
                <a:gridCol w="1423623">
                  <a:extLst>
                    <a:ext uri="{9D8B030D-6E8A-4147-A177-3AD203B41FA5}">
                      <a16:colId xmlns:a16="http://schemas.microsoft.com/office/drawing/2014/main" val="3214503485"/>
                    </a:ext>
                  </a:extLst>
                </a:gridCol>
                <a:gridCol w="1355831">
                  <a:extLst>
                    <a:ext uri="{9D8B030D-6E8A-4147-A177-3AD203B41FA5}">
                      <a16:colId xmlns:a16="http://schemas.microsoft.com/office/drawing/2014/main" val="140898112"/>
                    </a:ext>
                  </a:extLst>
                </a:gridCol>
                <a:gridCol w="1355831">
                  <a:extLst>
                    <a:ext uri="{9D8B030D-6E8A-4147-A177-3AD203B41FA5}">
                      <a16:colId xmlns:a16="http://schemas.microsoft.com/office/drawing/2014/main" val="705005375"/>
                    </a:ext>
                  </a:extLst>
                </a:gridCol>
              </a:tblGrid>
              <a:tr h="815611">
                <a:tc>
                  <a:txBody>
                    <a:bodyPr/>
                    <a:lstStyle/>
                    <a:p>
                      <a:pPr algn="ctr"/>
                      <a:r>
                        <a:rPr lang="en-US" sz="1600" dirty="0"/>
                        <a:t>Cost Driver</a:t>
                      </a:r>
                    </a:p>
                  </a:txBody>
                  <a:tcPr marL="51435" marR="51435" marT="25719" marB="25719" anchor="ctr">
                    <a:solidFill>
                      <a:schemeClr val="tx1"/>
                    </a:solidFill>
                  </a:tcPr>
                </a:tc>
                <a:tc>
                  <a:txBody>
                    <a:bodyPr/>
                    <a:lstStyle/>
                    <a:p>
                      <a:pPr algn="ctr"/>
                      <a:r>
                        <a:rPr lang="en-US" sz="1600" dirty="0">
                          <a:solidFill>
                            <a:schemeClr val="bg1"/>
                          </a:solidFill>
                        </a:rPr>
                        <a:t>Projected FY20 Cost Increase</a:t>
                      </a:r>
                    </a:p>
                  </a:txBody>
                  <a:tcPr marL="51435" marR="51435" marT="25719" marB="25719" anchor="ctr">
                    <a:solidFill>
                      <a:schemeClr val="tx1"/>
                    </a:solidFill>
                  </a:tcPr>
                </a:tc>
                <a:tc>
                  <a:txBody>
                    <a:bodyPr/>
                    <a:lstStyle/>
                    <a:p>
                      <a:pPr algn="ctr"/>
                      <a:r>
                        <a:rPr lang="en-US" sz="1600" dirty="0">
                          <a:solidFill>
                            <a:schemeClr val="bg1"/>
                          </a:solidFill>
                        </a:rPr>
                        <a:t>Projected FY21 Cost Increase</a:t>
                      </a:r>
                    </a:p>
                  </a:txBody>
                  <a:tcPr marL="51435" marR="51435" marT="25719" marB="25719" anchor="ctr">
                    <a:solidFill>
                      <a:schemeClr val="tx1"/>
                    </a:solidFill>
                  </a:tcPr>
                </a:tc>
                <a:tc>
                  <a:txBody>
                    <a:bodyPr/>
                    <a:lstStyle/>
                    <a:p>
                      <a:pPr algn="ctr"/>
                      <a:r>
                        <a:rPr lang="en-US" sz="1600" dirty="0">
                          <a:solidFill>
                            <a:schemeClr val="bg1"/>
                          </a:solidFill>
                        </a:rPr>
                        <a:t>Projected FY22 Cost Increase</a:t>
                      </a:r>
                    </a:p>
                  </a:txBody>
                  <a:tcPr marL="51435" marR="51435" marT="25719" marB="25719" anchor="ctr">
                    <a:solidFill>
                      <a:schemeClr val="tx1"/>
                    </a:solidFill>
                  </a:tcPr>
                </a:tc>
                <a:tc>
                  <a:txBody>
                    <a:bodyPr/>
                    <a:lstStyle/>
                    <a:p>
                      <a:pPr algn="ctr"/>
                      <a:r>
                        <a:rPr lang="en-US" sz="1600" dirty="0">
                          <a:solidFill>
                            <a:schemeClr val="bg1"/>
                          </a:solidFill>
                        </a:rPr>
                        <a:t>Projected FY23 Cost Increase</a:t>
                      </a:r>
                    </a:p>
                  </a:txBody>
                  <a:tcPr marL="51435" marR="51435" marT="25719" marB="25719" anchor="ctr">
                    <a:solidFill>
                      <a:schemeClr val="tx1"/>
                    </a:solidFill>
                  </a:tcPr>
                </a:tc>
                <a:tc>
                  <a:txBody>
                    <a:bodyPr/>
                    <a:lstStyle/>
                    <a:p>
                      <a:pPr algn="ctr"/>
                      <a:r>
                        <a:rPr lang="en-US" sz="1600" dirty="0">
                          <a:solidFill>
                            <a:schemeClr val="bg1"/>
                          </a:solidFill>
                        </a:rPr>
                        <a:t>Projected FY24 Cost Increase</a:t>
                      </a:r>
                    </a:p>
                  </a:txBody>
                  <a:tcPr marL="51435" marR="51435" marT="25719" marB="25719" anchor="ctr">
                    <a:solidFill>
                      <a:schemeClr val="tx1"/>
                    </a:solidFill>
                  </a:tcPr>
                </a:tc>
                <a:extLst>
                  <a:ext uri="{0D108BD9-81ED-4DB2-BD59-A6C34878D82A}">
                    <a16:rowId xmlns:a16="http://schemas.microsoft.com/office/drawing/2014/main" val="144838737"/>
                  </a:ext>
                </a:extLst>
              </a:tr>
              <a:tr h="815611">
                <a:tc>
                  <a:txBody>
                    <a:bodyPr/>
                    <a:lstStyle/>
                    <a:p>
                      <a:r>
                        <a:rPr lang="en-US" sz="1600" dirty="0">
                          <a:solidFill>
                            <a:schemeClr val="tx1"/>
                          </a:solidFill>
                        </a:rPr>
                        <a:t>Faculty, Staff and GE Salary and Wages</a:t>
                      </a:r>
                    </a:p>
                  </a:txBody>
                  <a:tcPr marL="51435" marR="51435" marT="25719" marB="25719" anchor="ctr">
                    <a:solidFill>
                      <a:schemeClr val="bg1">
                        <a:lumMod val="75000"/>
                      </a:schemeClr>
                    </a:solidFill>
                  </a:tcPr>
                </a:tc>
                <a:tc>
                  <a:txBody>
                    <a:bodyPr/>
                    <a:lstStyle/>
                    <a:p>
                      <a:pPr algn="ctr"/>
                      <a:r>
                        <a:rPr lang="en-US" sz="1600" dirty="0">
                          <a:solidFill>
                            <a:schemeClr val="tx1"/>
                          </a:solidFill>
                        </a:rPr>
                        <a:t>$10.6 million</a:t>
                      </a:r>
                    </a:p>
                  </a:txBody>
                  <a:tcPr marL="51435" marR="51435" marT="25719" marB="25719" anchor="ctr">
                    <a:solidFill>
                      <a:schemeClr val="bg1">
                        <a:lumMod val="75000"/>
                      </a:schemeClr>
                    </a:solidFill>
                  </a:tcPr>
                </a:tc>
                <a:tc>
                  <a:txBody>
                    <a:bodyPr/>
                    <a:lstStyle/>
                    <a:p>
                      <a:pPr algn="ctr"/>
                      <a:r>
                        <a:rPr lang="en-US" sz="1600" dirty="0">
                          <a:solidFill>
                            <a:schemeClr val="tx1"/>
                          </a:solidFill>
                        </a:rPr>
                        <a:t>$11.6</a:t>
                      </a:r>
                      <a:r>
                        <a:rPr lang="en-US" sz="1600" baseline="0" dirty="0">
                          <a:solidFill>
                            <a:schemeClr val="tx1"/>
                          </a:solidFill>
                        </a:rPr>
                        <a:t> million</a:t>
                      </a:r>
                      <a:endParaRPr lang="en-US" sz="1600" dirty="0">
                        <a:solidFill>
                          <a:schemeClr val="tx1"/>
                        </a:solidFill>
                      </a:endParaRPr>
                    </a:p>
                  </a:txBody>
                  <a:tcPr marL="51435" marR="51435" marT="25719" marB="25719" anchor="ctr">
                    <a:solidFill>
                      <a:schemeClr val="bg1">
                        <a:lumMod val="75000"/>
                      </a:schemeClr>
                    </a:solidFill>
                  </a:tcPr>
                </a:tc>
                <a:tc>
                  <a:txBody>
                    <a:bodyPr/>
                    <a:lstStyle/>
                    <a:p>
                      <a:pPr algn="ctr"/>
                      <a:r>
                        <a:rPr lang="en-US" sz="1600" dirty="0">
                          <a:solidFill>
                            <a:schemeClr val="tx1"/>
                          </a:solidFill>
                        </a:rPr>
                        <a:t>$7.3</a:t>
                      </a:r>
                      <a:r>
                        <a:rPr lang="en-US" sz="1600" baseline="0" dirty="0">
                          <a:solidFill>
                            <a:schemeClr val="tx1"/>
                          </a:solidFill>
                        </a:rPr>
                        <a:t> million</a:t>
                      </a:r>
                      <a:endParaRPr lang="en-US" sz="1600" dirty="0">
                        <a:solidFill>
                          <a:schemeClr val="tx1"/>
                        </a:solidFill>
                      </a:endParaRPr>
                    </a:p>
                  </a:txBody>
                  <a:tcPr marL="51435" marR="51435" marT="25719" marB="25719" anchor="ctr">
                    <a:solidFill>
                      <a:schemeClr val="bg1">
                        <a:lumMod val="75000"/>
                      </a:schemeClr>
                    </a:solidFill>
                  </a:tcPr>
                </a:tc>
                <a:tc>
                  <a:txBody>
                    <a:bodyPr/>
                    <a:lstStyle/>
                    <a:p>
                      <a:pPr algn="ctr"/>
                      <a:r>
                        <a:rPr lang="en-US" sz="1600" dirty="0">
                          <a:solidFill>
                            <a:schemeClr val="tx1"/>
                          </a:solidFill>
                        </a:rPr>
                        <a:t>$15.0</a:t>
                      </a:r>
                      <a:r>
                        <a:rPr lang="en-US" sz="1600" baseline="0" dirty="0">
                          <a:solidFill>
                            <a:schemeClr val="tx1"/>
                          </a:solidFill>
                        </a:rPr>
                        <a:t> million</a:t>
                      </a:r>
                      <a:endParaRPr lang="en-US" sz="1600" dirty="0">
                        <a:solidFill>
                          <a:schemeClr val="tx1"/>
                        </a:solidFill>
                      </a:endParaRPr>
                    </a:p>
                  </a:txBody>
                  <a:tcPr marL="51435" marR="51435" marT="25719" marB="25719" anchor="ctr">
                    <a:solidFill>
                      <a:schemeClr val="bg1">
                        <a:lumMod val="75000"/>
                      </a:schemeClr>
                    </a:solidFill>
                  </a:tcPr>
                </a:tc>
                <a:tc>
                  <a:txBody>
                    <a:bodyPr/>
                    <a:lstStyle/>
                    <a:p>
                      <a:pPr algn="ctr"/>
                      <a:r>
                        <a:rPr lang="en-US" sz="1600" dirty="0">
                          <a:solidFill>
                            <a:schemeClr val="tx1"/>
                          </a:solidFill>
                        </a:rPr>
                        <a:t>$11.9 million</a:t>
                      </a:r>
                    </a:p>
                  </a:txBody>
                  <a:tcPr marL="51435" marR="51435" marT="25719" marB="25719" anchor="ctr">
                    <a:solidFill>
                      <a:schemeClr val="bg1">
                        <a:lumMod val="75000"/>
                      </a:schemeClr>
                    </a:solidFill>
                  </a:tcPr>
                </a:tc>
                <a:extLst>
                  <a:ext uri="{0D108BD9-81ED-4DB2-BD59-A6C34878D82A}">
                    <a16:rowId xmlns:a16="http://schemas.microsoft.com/office/drawing/2014/main" val="1080385944"/>
                  </a:ext>
                </a:extLst>
              </a:tr>
              <a:tr h="383190">
                <a:tc>
                  <a:txBody>
                    <a:bodyPr/>
                    <a:lstStyle/>
                    <a:p>
                      <a:r>
                        <a:rPr lang="en-US" sz="1600" dirty="0">
                          <a:solidFill>
                            <a:schemeClr val="tx1"/>
                          </a:solidFill>
                        </a:rPr>
                        <a:t>Medical Costs</a:t>
                      </a:r>
                    </a:p>
                  </a:txBody>
                  <a:tcPr marL="51435" marR="51435" marT="25719" marB="25719" anchor="ctr">
                    <a:solidFill>
                      <a:schemeClr val="bg1">
                        <a:lumMod val="75000"/>
                      </a:schemeClr>
                    </a:solidFill>
                  </a:tcPr>
                </a:tc>
                <a:tc>
                  <a:txBody>
                    <a:bodyPr/>
                    <a:lstStyle/>
                    <a:p>
                      <a:pPr algn="ctr"/>
                      <a:r>
                        <a:rPr lang="en-US" sz="1600" dirty="0">
                          <a:solidFill>
                            <a:schemeClr val="tx1"/>
                          </a:solidFill>
                        </a:rPr>
                        <a:t>$1.9 million</a:t>
                      </a:r>
                    </a:p>
                  </a:txBody>
                  <a:tcPr marL="51435" marR="51435" marT="25719" marB="25719" anchor="ctr">
                    <a:solidFill>
                      <a:schemeClr val="bg1">
                        <a:lumMod val="75000"/>
                      </a:schemeClr>
                    </a:solidFill>
                  </a:tcPr>
                </a:tc>
                <a:tc>
                  <a:txBody>
                    <a:bodyPr/>
                    <a:lstStyle/>
                    <a:p>
                      <a:pPr algn="ctr"/>
                      <a:r>
                        <a:rPr lang="en-US" sz="1600" dirty="0">
                          <a:solidFill>
                            <a:schemeClr val="tx1"/>
                          </a:solidFill>
                        </a:rPr>
                        <a:t>$2.5 million</a:t>
                      </a:r>
                    </a:p>
                  </a:txBody>
                  <a:tcPr marL="51435" marR="51435" marT="25719" marB="25719" anchor="ctr">
                    <a:solidFill>
                      <a:schemeClr val="bg1">
                        <a:lumMod val="75000"/>
                      </a:schemeClr>
                    </a:solidFill>
                  </a:tcPr>
                </a:tc>
                <a:tc>
                  <a:txBody>
                    <a:bodyPr/>
                    <a:lstStyle/>
                    <a:p>
                      <a:pPr algn="ctr"/>
                      <a:r>
                        <a:rPr lang="en-US" sz="1600" dirty="0">
                          <a:solidFill>
                            <a:schemeClr val="tx1"/>
                          </a:solidFill>
                        </a:rPr>
                        <a:t>$1.2 million</a:t>
                      </a:r>
                    </a:p>
                  </a:txBody>
                  <a:tcPr marL="51435" marR="51435" marT="25719" marB="25719" anchor="ctr">
                    <a:solidFill>
                      <a:schemeClr val="bg1">
                        <a:lumMod val="75000"/>
                      </a:schemeClr>
                    </a:solidFill>
                  </a:tcPr>
                </a:tc>
                <a:tc>
                  <a:txBody>
                    <a:bodyPr/>
                    <a:lstStyle/>
                    <a:p>
                      <a:pPr algn="ctr"/>
                      <a:r>
                        <a:rPr lang="en-US" sz="1600" dirty="0">
                          <a:solidFill>
                            <a:schemeClr val="tx1"/>
                          </a:solidFill>
                        </a:rPr>
                        <a:t>$1.6 million</a:t>
                      </a:r>
                    </a:p>
                  </a:txBody>
                  <a:tcPr marL="51435" marR="51435" marT="25719" marB="25719" anchor="ctr">
                    <a:solidFill>
                      <a:schemeClr val="bg1">
                        <a:lumMod val="75000"/>
                      </a:schemeClr>
                    </a:solidFill>
                  </a:tcPr>
                </a:tc>
                <a:tc>
                  <a:txBody>
                    <a:bodyPr/>
                    <a:lstStyle/>
                    <a:p>
                      <a:pPr algn="ctr"/>
                      <a:r>
                        <a:rPr lang="en-US" sz="1600" dirty="0">
                          <a:solidFill>
                            <a:schemeClr val="tx1"/>
                          </a:solidFill>
                        </a:rPr>
                        <a:t>$2.2 million</a:t>
                      </a:r>
                    </a:p>
                  </a:txBody>
                  <a:tcPr marL="51435" marR="51435" marT="25719" marB="25719" anchor="ctr">
                    <a:solidFill>
                      <a:schemeClr val="bg1">
                        <a:lumMod val="75000"/>
                      </a:schemeClr>
                    </a:solidFill>
                  </a:tcPr>
                </a:tc>
                <a:extLst>
                  <a:ext uri="{0D108BD9-81ED-4DB2-BD59-A6C34878D82A}">
                    <a16:rowId xmlns:a16="http://schemas.microsoft.com/office/drawing/2014/main" val="1876283799"/>
                  </a:ext>
                </a:extLst>
              </a:tr>
              <a:tr h="383190">
                <a:tc>
                  <a:txBody>
                    <a:bodyPr/>
                    <a:lstStyle/>
                    <a:p>
                      <a:r>
                        <a:rPr lang="en-US" sz="1600" dirty="0">
                          <a:solidFill>
                            <a:schemeClr val="tx1"/>
                          </a:solidFill>
                        </a:rPr>
                        <a:t>Retirement</a:t>
                      </a:r>
                      <a:r>
                        <a:rPr lang="en-US" sz="1600" baseline="0" dirty="0">
                          <a:solidFill>
                            <a:schemeClr val="tx1"/>
                          </a:solidFill>
                        </a:rPr>
                        <a:t> Costs</a:t>
                      </a:r>
                      <a:endParaRPr lang="en-US" sz="1600" dirty="0">
                        <a:solidFill>
                          <a:schemeClr val="tx1"/>
                        </a:solidFill>
                      </a:endParaRPr>
                    </a:p>
                  </a:txBody>
                  <a:tcPr marL="51435" marR="51435" marT="25719" marB="25719" anchor="ctr">
                    <a:solidFill>
                      <a:schemeClr val="bg1">
                        <a:lumMod val="75000"/>
                      </a:schemeClr>
                    </a:solidFill>
                  </a:tcPr>
                </a:tc>
                <a:tc>
                  <a:txBody>
                    <a:bodyPr/>
                    <a:lstStyle/>
                    <a:p>
                      <a:pPr algn="ctr"/>
                      <a:r>
                        <a:rPr lang="en-US" sz="1600" dirty="0">
                          <a:solidFill>
                            <a:schemeClr val="tx1"/>
                          </a:solidFill>
                        </a:rPr>
                        <a:t>$7.1 million</a:t>
                      </a:r>
                    </a:p>
                  </a:txBody>
                  <a:tcPr marL="51435" marR="51435" marT="25719" marB="25719" anchor="ctr">
                    <a:solidFill>
                      <a:schemeClr val="bg1">
                        <a:lumMod val="75000"/>
                      </a:schemeClr>
                    </a:solidFill>
                  </a:tcPr>
                </a:tc>
                <a:tc>
                  <a:txBody>
                    <a:bodyPr/>
                    <a:lstStyle/>
                    <a:p>
                      <a:pPr algn="ctr"/>
                      <a:r>
                        <a:rPr lang="en-US" sz="1600" dirty="0">
                          <a:solidFill>
                            <a:schemeClr val="tx1"/>
                          </a:solidFill>
                        </a:rPr>
                        <a:t>($500K)</a:t>
                      </a:r>
                    </a:p>
                  </a:txBody>
                  <a:tcPr marL="51435" marR="51435" marT="25719" marB="25719" anchor="ctr">
                    <a:solidFill>
                      <a:schemeClr val="bg1">
                        <a:lumMod val="75000"/>
                      </a:schemeClr>
                    </a:solidFill>
                  </a:tcPr>
                </a:tc>
                <a:tc>
                  <a:txBody>
                    <a:bodyPr/>
                    <a:lstStyle/>
                    <a:p>
                      <a:pPr algn="ctr"/>
                      <a:r>
                        <a:rPr lang="en-US" sz="1600" dirty="0">
                          <a:solidFill>
                            <a:schemeClr val="tx1"/>
                          </a:solidFill>
                        </a:rPr>
                        <a:t>-</a:t>
                      </a:r>
                    </a:p>
                  </a:txBody>
                  <a:tcPr marL="51435" marR="51435" marT="25719" marB="25719" anchor="ctr">
                    <a:solidFill>
                      <a:schemeClr val="bg1">
                        <a:lumMod val="75000"/>
                      </a:schemeClr>
                    </a:solidFill>
                  </a:tcPr>
                </a:tc>
                <a:tc>
                  <a:txBody>
                    <a:bodyPr/>
                    <a:lstStyle/>
                    <a:p>
                      <a:pPr algn="ctr"/>
                      <a:r>
                        <a:rPr lang="en-US" sz="1600" dirty="0">
                          <a:solidFill>
                            <a:schemeClr val="tx1"/>
                          </a:solidFill>
                        </a:rPr>
                        <a:t>-</a:t>
                      </a:r>
                    </a:p>
                  </a:txBody>
                  <a:tcPr marL="51435" marR="51435" marT="25719" marB="25719" anchor="ctr">
                    <a:solidFill>
                      <a:schemeClr val="bg1">
                        <a:lumMod val="75000"/>
                      </a:schemeClr>
                    </a:solidFill>
                  </a:tcPr>
                </a:tc>
                <a:tc>
                  <a:txBody>
                    <a:bodyPr/>
                    <a:lstStyle/>
                    <a:p>
                      <a:pPr algn="ctr"/>
                      <a:r>
                        <a:rPr lang="en-US" sz="1600" dirty="0">
                          <a:solidFill>
                            <a:schemeClr val="tx1"/>
                          </a:solidFill>
                        </a:rPr>
                        <a:t>$1.9 million</a:t>
                      </a:r>
                    </a:p>
                  </a:txBody>
                  <a:tcPr marL="51435" marR="51435" marT="25719" marB="25719" anchor="ctr">
                    <a:solidFill>
                      <a:schemeClr val="bg1">
                        <a:lumMod val="75000"/>
                      </a:schemeClr>
                    </a:solidFill>
                  </a:tcPr>
                </a:tc>
                <a:extLst>
                  <a:ext uri="{0D108BD9-81ED-4DB2-BD59-A6C34878D82A}">
                    <a16:rowId xmlns:a16="http://schemas.microsoft.com/office/drawing/2014/main" val="1404574913"/>
                  </a:ext>
                </a:extLst>
              </a:tr>
              <a:tr h="561602">
                <a:tc>
                  <a:txBody>
                    <a:bodyPr/>
                    <a:lstStyle/>
                    <a:p>
                      <a:r>
                        <a:rPr lang="en-US" sz="1600" dirty="0">
                          <a:solidFill>
                            <a:schemeClr val="tx1"/>
                          </a:solidFill>
                        </a:rPr>
                        <a:t>Oregon Paid Leave</a:t>
                      </a:r>
                    </a:p>
                  </a:txBody>
                  <a:tcPr marL="51435" marR="51435" marT="25719" marB="25719" anchor="c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a:t>
                      </a:r>
                    </a:p>
                  </a:txBody>
                  <a:tcPr marL="51435" marR="51435" marT="25719" marB="25719" anchor="ctr">
                    <a:solidFill>
                      <a:schemeClr val="bg1">
                        <a:lumMod val="75000"/>
                      </a:schemeClr>
                    </a:solidFill>
                  </a:tcPr>
                </a:tc>
                <a:tc>
                  <a:txBody>
                    <a:bodyPr/>
                    <a:lstStyle/>
                    <a:p>
                      <a:pPr algn="ctr"/>
                      <a:r>
                        <a:rPr lang="en-US" sz="1600" dirty="0">
                          <a:solidFill>
                            <a:schemeClr val="tx1"/>
                          </a:solidFill>
                        </a:rPr>
                        <a:t>-</a:t>
                      </a:r>
                    </a:p>
                  </a:txBody>
                  <a:tcPr marL="51435" marR="51435" marT="25719" marB="25719" anchor="ctr">
                    <a:solidFill>
                      <a:schemeClr val="bg1">
                        <a:lumMod val="75000"/>
                      </a:schemeClr>
                    </a:solidFill>
                  </a:tcPr>
                </a:tc>
                <a:tc>
                  <a:txBody>
                    <a:bodyPr/>
                    <a:lstStyle/>
                    <a:p>
                      <a:pPr algn="ctr"/>
                      <a:r>
                        <a:rPr lang="en-US" sz="1600" dirty="0">
                          <a:solidFill>
                            <a:schemeClr val="tx1"/>
                          </a:solidFill>
                        </a:rPr>
                        <a:t>--</a:t>
                      </a:r>
                    </a:p>
                  </a:txBody>
                  <a:tcPr marL="51435" marR="51435" marT="25719" marB="25719" anchor="ctr">
                    <a:solidFill>
                      <a:schemeClr val="bg1">
                        <a:lumMod val="75000"/>
                      </a:schemeClr>
                    </a:solidFill>
                  </a:tcPr>
                </a:tc>
                <a:tc>
                  <a:txBody>
                    <a:bodyPr/>
                    <a:lstStyle/>
                    <a:p>
                      <a:pPr algn="ctr"/>
                      <a:r>
                        <a:rPr lang="en-US" sz="1600" dirty="0">
                          <a:solidFill>
                            <a:schemeClr val="tx1"/>
                          </a:solidFill>
                        </a:rPr>
                        <a:t>-</a:t>
                      </a:r>
                    </a:p>
                  </a:txBody>
                  <a:tcPr marL="51435" marR="51435" marT="25719" marB="25719" anchor="ctr">
                    <a:solidFill>
                      <a:schemeClr val="bg1">
                        <a:lumMod val="75000"/>
                      </a:schemeClr>
                    </a:solidFill>
                  </a:tcPr>
                </a:tc>
                <a:tc>
                  <a:txBody>
                    <a:bodyPr/>
                    <a:lstStyle/>
                    <a:p>
                      <a:pPr algn="ctr"/>
                      <a:r>
                        <a:rPr lang="en-US" sz="1600" dirty="0">
                          <a:solidFill>
                            <a:schemeClr val="tx1"/>
                          </a:solidFill>
                        </a:rPr>
                        <a:t>$900K</a:t>
                      </a:r>
                    </a:p>
                  </a:txBody>
                  <a:tcPr marL="51435" marR="51435" marT="25719" marB="25719" anchor="ctr">
                    <a:solidFill>
                      <a:schemeClr val="bg1">
                        <a:lumMod val="75000"/>
                      </a:schemeClr>
                    </a:solidFill>
                  </a:tcPr>
                </a:tc>
                <a:extLst>
                  <a:ext uri="{0D108BD9-81ED-4DB2-BD59-A6C34878D82A}">
                    <a16:rowId xmlns:a16="http://schemas.microsoft.com/office/drawing/2014/main" val="3920952577"/>
                  </a:ext>
                </a:extLst>
              </a:tr>
              <a:tr h="351033">
                <a:tc>
                  <a:txBody>
                    <a:bodyPr/>
                    <a:lstStyle/>
                    <a:p>
                      <a:r>
                        <a:rPr lang="en-US" sz="1600" dirty="0">
                          <a:solidFill>
                            <a:schemeClr val="tx1"/>
                          </a:solidFill>
                        </a:rPr>
                        <a:t>Blended OPE</a:t>
                      </a:r>
                    </a:p>
                  </a:txBody>
                  <a:tcPr marL="51435" marR="51435" marT="25719" marB="25719" anchor="c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a:t>
                      </a:r>
                    </a:p>
                  </a:txBody>
                  <a:tcPr marL="51435" marR="51435" marT="25719" marB="25719" anchor="ctr">
                    <a:solidFill>
                      <a:schemeClr val="bg1">
                        <a:lumMod val="75000"/>
                      </a:schemeClr>
                    </a:solidFill>
                  </a:tcPr>
                </a:tc>
                <a:tc>
                  <a:txBody>
                    <a:bodyPr/>
                    <a:lstStyle/>
                    <a:p>
                      <a:pPr algn="ctr"/>
                      <a:r>
                        <a:rPr lang="en-US" sz="1600" dirty="0">
                          <a:solidFill>
                            <a:schemeClr val="tx1"/>
                          </a:solidFill>
                        </a:rPr>
                        <a:t>--</a:t>
                      </a:r>
                    </a:p>
                  </a:txBody>
                  <a:tcPr marL="51435" marR="51435" marT="25719" marB="25719" anchor="ctr">
                    <a:solidFill>
                      <a:schemeClr val="bg1">
                        <a:lumMod val="75000"/>
                      </a:schemeClr>
                    </a:solidFill>
                  </a:tcPr>
                </a:tc>
                <a:tc>
                  <a:txBody>
                    <a:bodyPr/>
                    <a:lstStyle/>
                    <a:p>
                      <a:pPr algn="ctr"/>
                      <a:r>
                        <a:rPr lang="en-US" sz="1600" dirty="0">
                          <a:solidFill>
                            <a:schemeClr val="tx1"/>
                          </a:solidFill>
                        </a:rPr>
                        <a:t>-</a:t>
                      </a:r>
                    </a:p>
                  </a:txBody>
                  <a:tcPr marL="51435" marR="51435" marT="25719" marB="25719" anchor="ctr">
                    <a:solidFill>
                      <a:schemeClr val="bg1">
                        <a:lumMod val="75000"/>
                      </a:schemeClr>
                    </a:solidFill>
                  </a:tcPr>
                </a:tc>
                <a:tc>
                  <a:txBody>
                    <a:bodyPr/>
                    <a:lstStyle/>
                    <a:p>
                      <a:pPr algn="ctr"/>
                      <a:r>
                        <a:rPr lang="en-US" sz="1600" dirty="0">
                          <a:solidFill>
                            <a:schemeClr val="tx1"/>
                          </a:solidFill>
                        </a:rPr>
                        <a:t>-</a:t>
                      </a:r>
                    </a:p>
                  </a:txBody>
                  <a:tcPr marL="51435" marR="51435" marT="25719" marB="25719" anchor="ctr">
                    <a:solidFill>
                      <a:schemeClr val="bg1">
                        <a:lumMod val="75000"/>
                      </a:schemeClr>
                    </a:solidFill>
                  </a:tcPr>
                </a:tc>
                <a:tc>
                  <a:txBody>
                    <a:bodyPr/>
                    <a:lstStyle/>
                    <a:p>
                      <a:pPr algn="ctr"/>
                      <a:r>
                        <a:rPr lang="en-US" sz="1600" dirty="0">
                          <a:solidFill>
                            <a:schemeClr val="tx1"/>
                          </a:solidFill>
                        </a:rPr>
                        <a:t>$4.0 million</a:t>
                      </a:r>
                    </a:p>
                  </a:txBody>
                  <a:tcPr marL="51435" marR="51435" marT="25719" marB="25719" anchor="ctr">
                    <a:solidFill>
                      <a:schemeClr val="bg1">
                        <a:lumMod val="75000"/>
                      </a:schemeClr>
                    </a:solidFill>
                  </a:tcPr>
                </a:tc>
                <a:extLst>
                  <a:ext uri="{0D108BD9-81ED-4DB2-BD59-A6C34878D82A}">
                    <a16:rowId xmlns:a16="http://schemas.microsoft.com/office/drawing/2014/main" val="3506596002"/>
                  </a:ext>
                </a:extLst>
              </a:tr>
              <a:tr h="620877">
                <a:tc>
                  <a:txBody>
                    <a:bodyPr/>
                    <a:lstStyle/>
                    <a:p>
                      <a:r>
                        <a:rPr lang="en-US" sz="1600" dirty="0">
                          <a:solidFill>
                            <a:schemeClr val="tx1"/>
                          </a:solidFill>
                        </a:rPr>
                        <a:t>Institutional</a:t>
                      </a:r>
                      <a:r>
                        <a:rPr lang="en-US" sz="1600" baseline="0" dirty="0">
                          <a:solidFill>
                            <a:schemeClr val="tx1"/>
                          </a:solidFill>
                        </a:rPr>
                        <a:t> Expenses</a:t>
                      </a:r>
                      <a:endParaRPr lang="en-US" sz="1600" dirty="0">
                        <a:solidFill>
                          <a:schemeClr val="tx1"/>
                        </a:solidFill>
                      </a:endParaRPr>
                    </a:p>
                  </a:txBody>
                  <a:tcPr marL="51435" marR="51435" marT="25719" marB="25719" anchor="ctr">
                    <a:solidFill>
                      <a:schemeClr val="bg1">
                        <a:lumMod val="75000"/>
                      </a:schemeClr>
                    </a:solidFill>
                  </a:tcPr>
                </a:tc>
                <a:tc>
                  <a:txBody>
                    <a:bodyPr/>
                    <a:lstStyle/>
                    <a:p>
                      <a:pPr algn="ctr"/>
                      <a:r>
                        <a:rPr lang="en-US" sz="1600" dirty="0">
                          <a:solidFill>
                            <a:schemeClr val="tx1"/>
                          </a:solidFill>
                        </a:rPr>
                        <a:t>$1.0 million</a:t>
                      </a:r>
                    </a:p>
                  </a:txBody>
                  <a:tcPr marL="51435" marR="51435" marT="25719" marB="25719" anchor="ctr">
                    <a:solidFill>
                      <a:schemeClr val="bg1">
                        <a:lumMod val="75000"/>
                      </a:schemeClr>
                    </a:solidFill>
                  </a:tcPr>
                </a:tc>
                <a:tc>
                  <a:txBody>
                    <a:bodyPr/>
                    <a:lstStyle/>
                    <a:p>
                      <a:pPr algn="ctr"/>
                      <a:r>
                        <a:rPr lang="en-US" sz="1600" dirty="0">
                          <a:solidFill>
                            <a:schemeClr val="tx1"/>
                          </a:solidFill>
                        </a:rPr>
                        <a:t>$1.5 million</a:t>
                      </a:r>
                    </a:p>
                  </a:txBody>
                  <a:tcPr marL="51435" marR="51435" marT="25719" marB="25719" anchor="ctr">
                    <a:solidFill>
                      <a:schemeClr val="bg1">
                        <a:lumMod val="75000"/>
                      </a:schemeClr>
                    </a:solidFill>
                  </a:tcPr>
                </a:tc>
                <a:tc>
                  <a:txBody>
                    <a:bodyPr/>
                    <a:lstStyle/>
                    <a:p>
                      <a:pPr algn="ctr"/>
                      <a:r>
                        <a:rPr lang="en-US" sz="1600" dirty="0">
                          <a:solidFill>
                            <a:schemeClr val="tx1"/>
                          </a:solidFill>
                        </a:rPr>
                        <a:t>$1.2 million</a:t>
                      </a:r>
                    </a:p>
                  </a:txBody>
                  <a:tcPr marL="51435" marR="51435" marT="25719" marB="25719" anchor="ctr">
                    <a:solidFill>
                      <a:schemeClr val="bg1">
                        <a:lumMod val="75000"/>
                      </a:schemeClr>
                    </a:solidFill>
                  </a:tcPr>
                </a:tc>
                <a:tc>
                  <a:txBody>
                    <a:bodyPr/>
                    <a:lstStyle/>
                    <a:p>
                      <a:pPr algn="ctr"/>
                      <a:r>
                        <a:rPr lang="en-US" sz="1600" dirty="0">
                          <a:solidFill>
                            <a:schemeClr val="tx1"/>
                          </a:solidFill>
                        </a:rPr>
                        <a:t>$1.2 million</a:t>
                      </a:r>
                    </a:p>
                  </a:txBody>
                  <a:tcPr marL="51435" marR="51435" marT="25719" marB="25719" anchor="ctr">
                    <a:solidFill>
                      <a:schemeClr val="bg1">
                        <a:lumMod val="75000"/>
                      </a:schemeClr>
                    </a:solidFill>
                  </a:tcPr>
                </a:tc>
                <a:tc>
                  <a:txBody>
                    <a:bodyPr/>
                    <a:lstStyle/>
                    <a:p>
                      <a:pPr algn="ctr"/>
                      <a:r>
                        <a:rPr lang="en-US" sz="1600" dirty="0">
                          <a:solidFill>
                            <a:schemeClr val="tx1"/>
                          </a:solidFill>
                        </a:rPr>
                        <a:t>$1.5 million</a:t>
                      </a:r>
                    </a:p>
                  </a:txBody>
                  <a:tcPr marL="51435" marR="51435" marT="25719" marB="25719" anchor="ctr">
                    <a:solidFill>
                      <a:schemeClr val="bg1">
                        <a:lumMod val="75000"/>
                      </a:schemeClr>
                    </a:solidFill>
                  </a:tcPr>
                </a:tc>
                <a:extLst>
                  <a:ext uri="{0D108BD9-81ED-4DB2-BD59-A6C34878D82A}">
                    <a16:rowId xmlns:a16="http://schemas.microsoft.com/office/drawing/2014/main" val="1401703997"/>
                  </a:ext>
                </a:extLst>
              </a:tr>
              <a:tr h="561602">
                <a:tc>
                  <a:txBody>
                    <a:bodyPr/>
                    <a:lstStyle/>
                    <a:p>
                      <a:r>
                        <a:rPr lang="en-US" sz="1600" dirty="0">
                          <a:solidFill>
                            <a:schemeClr val="tx1"/>
                          </a:solidFill>
                        </a:rPr>
                        <a:t>Strategic Investments</a:t>
                      </a:r>
                    </a:p>
                  </a:txBody>
                  <a:tcPr marL="51435" marR="51435" marT="25719" marB="25719" anchor="c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dirty="0">
                          <a:solidFill>
                            <a:schemeClr val="tx1"/>
                          </a:solidFill>
                        </a:rPr>
                        <a:t>$2.0 million</a:t>
                      </a:r>
                    </a:p>
                  </a:txBody>
                  <a:tcPr marL="51435" marR="51435" marT="25719" marB="25719" anchor="ctr">
                    <a:solidFill>
                      <a:schemeClr val="bg1">
                        <a:lumMod val="75000"/>
                      </a:schemeClr>
                    </a:solidFill>
                  </a:tcPr>
                </a:tc>
                <a:tc>
                  <a:txBody>
                    <a:bodyPr/>
                    <a:lstStyle/>
                    <a:p>
                      <a:pPr algn="ctr"/>
                      <a:r>
                        <a:rPr lang="en-US" sz="1600" dirty="0">
                          <a:solidFill>
                            <a:schemeClr val="tx1"/>
                          </a:solidFill>
                        </a:rPr>
                        <a:t>$2.0 million</a:t>
                      </a:r>
                    </a:p>
                  </a:txBody>
                  <a:tcPr marL="51435" marR="51435" marT="25719" marB="25719" anchor="ctr">
                    <a:solidFill>
                      <a:schemeClr val="bg1">
                        <a:lumMod val="75000"/>
                      </a:schemeClr>
                    </a:solidFill>
                  </a:tcPr>
                </a:tc>
                <a:tc>
                  <a:txBody>
                    <a:bodyPr/>
                    <a:lstStyle/>
                    <a:p>
                      <a:pPr algn="ctr"/>
                      <a:r>
                        <a:rPr lang="en-US" sz="1600" dirty="0">
                          <a:solidFill>
                            <a:schemeClr val="tx1"/>
                          </a:solidFill>
                        </a:rPr>
                        <a:t>$600K</a:t>
                      </a:r>
                    </a:p>
                  </a:txBody>
                  <a:tcPr marL="51435" marR="51435" marT="25719" marB="25719" anchor="ctr">
                    <a:solidFill>
                      <a:schemeClr val="bg1">
                        <a:lumMod val="75000"/>
                      </a:schemeClr>
                    </a:solidFill>
                  </a:tcPr>
                </a:tc>
                <a:tc>
                  <a:txBody>
                    <a:bodyPr/>
                    <a:lstStyle/>
                    <a:p>
                      <a:pPr algn="ctr"/>
                      <a:r>
                        <a:rPr lang="en-US" sz="1600" dirty="0">
                          <a:solidFill>
                            <a:schemeClr val="tx1"/>
                          </a:solidFill>
                        </a:rPr>
                        <a:t>$2.0 million</a:t>
                      </a:r>
                    </a:p>
                  </a:txBody>
                  <a:tcPr marL="51435" marR="51435" marT="25719" marB="25719" anchor="ctr">
                    <a:solidFill>
                      <a:schemeClr val="bg1">
                        <a:lumMod val="75000"/>
                      </a:schemeClr>
                    </a:solidFill>
                  </a:tcPr>
                </a:tc>
                <a:tc>
                  <a:txBody>
                    <a:bodyPr/>
                    <a:lstStyle/>
                    <a:p>
                      <a:pPr algn="ctr"/>
                      <a:r>
                        <a:rPr lang="en-US" sz="1600" dirty="0">
                          <a:solidFill>
                            <a:schemeClr val="tx1"/>
                          </a:solidFill>
                        </a:rPr>
                        <a:t>$2.0 million</a:t>
                      </a:r>
                    </a:p>
                  </a:txBody>
                  <a:tcPr marL="51435" marR="51435" marT="25719" marB="25719" anchor="ctr">
                    <a:solidFill>
                      <a:schemeClr val="bg1">
                        <a:lumMod val="75000"/>
                      </a:schemeClr>
                    </a:solidFill>
                  </a:tcPr>
                </a:tc>
                <a:extLst>
                  <a:ext uri="{0D108BD9-81ED-4DB2-BD59-A6C34878D82A}">
                    <a16:rowId xmlns:a16="http://schemas.microsoft.com/office/drawing/2014/main" val="3316286162"/>
                  </a:ext>
                </a:extLst>
              </a:tr>
              <a:tr h="616678">
                <a:tc>
                  <a:txBody>
                    <a:bodyPr/>
                    <a:lstStyle/>
                    <a:p>
                      <a:r>
                        <a:rPr lang="en-US" sz="1600" dirty="0">
                          <a:solidFill>
                            <a:schemeClr val="tx1"/>
                          </a:solidFill>
                        </a:rPr>
                        <a:t>Minimum</a:t>
                      </a:r>
                      <a:r>
                        <a:rPr lang="en-US" sz="1600" baseline="0" dirty="0">
                          <a:solidFill>
                            <a:schemeClr val="tx1"/>
                          </a:solidFill>
                        </a:rPr>
                        <a:t> Wage Increase</a:t>
                      </a:r>
                      <a:endParaRPr lang="en-US" sz="1600" dirty="0">
                        <a:solidFill>
                          <a:schemeClr val="tx1"/>
                        </a:solidFill>
                      </a:endParaRPr>
                    </a:p>
                  </a:txBody>
                  <a:tcPr marL="51435" marR="51435" marT="25719" marB="25719" anchor="c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$1.0</a:t>
                      </a:r>
                      <a:r>
                        <a:rPr lang="en-US" sz="1600" baseline="0" dirty="0">
                          <a:solidFill>
                            <a:schemeClr val="tx1"/>
                          </a:solidFill>
                        </a:rPr>
                        <a:t> million</a:t>
                      </a:r>
                      <a:endParaRPr lang="en-US" sz="1600" dirty="0">
                        <a:solidFill>
                          <a:schemeClr val="tx1"/>
                        </a:solidFill>
                      </a:endParaRPr>
                    </a:p>
                  </a:txBody>
                  <a:tcPr marL="51435" marR="51435" marT="25719" marB="25719" anchor="ctr">
                    <a:solidFill>
                      <a:schemeClr val="bg1">
                        <a:lumMod val="75000"/>
                      </a:schemeClr>
                    </a:solidFill>
                  </a:tcPr>
                </a:tc>
                <a:tc>
                  <a:txBody>
                    <a:bodyPr/>
                    <a:lstStyle/>
                    <a:p>
                      <a:pPr algn="ctr"/>
                      <a:r>
                        <a:rPr lang="en-US" sz="1600" dirty="0">
                          <a:solidFill>
                            <a:schemeClr val="tx1"/>
                          </a:solidFill>
                        </a:rPr>
                        <a:t>$1.9</a:t>
                      </a:r>
                      <a:r>
                        <a:rPr lang="en-US" sz="1600" baseline="0" dirty="0">
                          <a:solidFill>
                            <a:schemeClr val="tx1"/>
                          </a:solidFill>
                        </a:rPr>
                        <a:t> million</a:t>
                      </a:r>
                      <a:endParaRPr lang="en-US" sz="1600" dirty="0">
                        <a:solidFill>
                          <a:schemeClr val="tx1"/>
                        </a:solidFill>
                      </a:endParaRPr>
                    </a:p>
                  </a:txBody>
                  <a:tcPr marL="51435" marR="51435" marT="25719" marB="25719" anchor="ctr">
                    <a:solidFill>
                      <a:schemeClr val="bg1">
                        <a:lumMod val="75000"/>
                      </a:schemeClr>
                    </a:solidFill>
                  </a:tcPr>
                </a:tc>
                <a:tc>
                  <a:txBody>
                    <a:bodyPr/>
                    <a:lstStyle/>
                    <a:p>
                      <a:pPr algn="ctr"/>
                      <a:r>
                        <a:rPr lang="en-US" sz="1600" dirty="0">
                          <a:solidFill>
                            <a:schemeClr val="tx1"/>
                          </a:solidFill>
                        </a:rPr>
                        <a:t>$320K</a:t>
                      </a:r>
                    </a:p>
                  </a:txBody>
                  <a:tcPr marL="51435" marR="51435" marT="25719" marB="25719" anchor="ctr">
                    <a:solidFill>
                      <a:schemeClr val="bg1">
                        <a:lumMod val="75000"/>
                      </a:schemeClr>
                    </a:solidFill>
                  </a:tcPr>
                </a:tc>
                <a:tc>
                  <a:txBody>
                    <a:bodyPr/>
                    <a:lstStyle/>
                    <a:p>
                      <a:pPr algn="ctr"/>
                      <a:r>
                        <a:rPr lang="en-US" sz="1600" dirty="0">
                          <a:solidFill>
                            <a:schemeClr val="tx1"/>
                          </a:solidFill>
                        </a:rPr>
                        <a:t>$257K</a:t>
                      </a:r>
                    </a:p>
                  </a:txBody>
                  <a:tcPr marL="51435" marR="51435" marT="25719" marB="25719" anchor="ctr">
                    <a:solidFill>
                      <a:schemeClr val="bg1">
                        <a:lumMod val="75000"/>
                      </a:schemeClr>
                    </a:solidFill>
                  </a:tcPr>
                </a:tc>
                <a:tc>
                  <a:txBody>
                    <a:bodyPr/>
                    <a:lstStyle/>
                    <a:p>
                      <a:pPr algn="ctr"/>
                      <a:r>
                        <a:rPr lang="en-US" sz="1600" dirty="0">
                          <a:solidFill>
                            <a:schemeClr val="tx1"/>
                          </a:solidFill>
                        </a:rPr>
                        <a:t>-</a:t>
                      </a:r>
                    </a:p>
                  </a:txBody>
                  <a:tcPr marL="51435" marR="51435" marT="25719" marB="25719" anchor="ctr">
                    <a:solidFill>
                      <a:schemeClr val="bg1">
                        <a:lumMod val="75000"/>
                      </a:schemeClr>
                    </a:solidFill>
                  </a:tcPr>
                </a:tc>
                <a:extLst>
                  <a:ext uri="{0D108BD9-81ED-4DB2-BD59-A6C34878D82A}">
                    <a16:rowId xmlns:a16="http://schemas.microsoft.com/office/drawing/2014/main" val="819037454"/>
                  </a:ext>
                </a:extLst>
              </a:tr>
              <a:tr h="689668">
                <a:tc>
                  <a:txBody>
                    <a:bodyPr/>
                    <a:lstStyle/>
                    <a:p>
                      <a:r>
                        <a:rPr lang="en-US" sz="1600" b="1" i="1" dirty="0">
                          <a:solidFill>
                            <a:schemeClr val="tx1"/>
                          </a:solidFill>
                        </a:rPr>
                        <a:t>Total Projected Cost Increases</a:t>
                      </a:r>
                    </a:p>
                  </a:txBody>
                  <a:tcPr marL="51435" marR="51435" marT="25719" marB="25719" anchor="c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1" dirty="0">
                          <a:solidFill>
                            <a:schemeClr val="tx1"/>
                          </a:solidFill>
                        </a:rPr>
                        <a:t>23.6 million</a:t>
                      </a:r>
                    </a:p>
                  </a:txBody>
                  <a:tcPr marL="51435" marR="51435" marT="25719" marB="25719" anchor="c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1" dirty="0">
                          <a:solidFill>
                            <a:schemeClr val="tx1"/>
                          </a:solidFill>
                        </a:rPr>
                        <a:t>$19.0</a:t>
                      </a:r>
                      <a:r>
                        <a:rPr lang="en-US" sz="1600" b="1" i="1" baseline="0" dirty="0">
                          <a:solidFill>
                            <a:schemeClr val="tx1"/>
                          </a:solidFill>
                        </a:rPr>
                        <a:t> million</a:t>
                      </a:r>
                      <a:endParaRPr lang="en-US" sz="1600" b="1" i="1" dirty="0">
                        <a:solidFill>
                          <a:schemeClr val="tx1"/>
                        </a:solidFill>
                      </a:endParaRPr>
                    </a:p>
                  </a:txBody>
                  <a:tcPr marL="51435" marR="51435" marT="25719" marB="25719" anchor="ctr">
                    <a:solidFill>
                      <a:schemeClr val="bg1">
                        <a:lumMod val="75000"/>
                      </a:schemeClr>
                    </a:solidFill>
                  </a:tcPr>
                </a:tc>
                <a:tc>
                  <a:txBody>
                    <a:bodyPr/>
                    <a:lstStyle/>
                    <a:p>
                      <a:pPr algn="ctr"/>
                      <a:r>
                        <a:rPr lang="en-US" sz="1600" b="1" i="1" dirty="0">
                          <a:solidFill>
                            <a:schemeClr val="tx1"/>
                          </a:solidFill>
                        </a:rPr>
                        <a:t>$10.6</a:t>
                      </a:r>
                      <a:r>
                        <a:rPr lang="en-US" sz="1600" b="1" i="1" baseline="0" dirty="0">
                          <a:solidFill>
                            <a:schemeClr val="tx1"/>
                          </a:solidFill>
                        </a:rPr>
                        <a:t> </a:t>
                      </a:r>
                      <a:r>
                        <a:rPr lang="en-US" sz="1600" b="1" i="1" dirty="0">
                          <a:solidFill>
                            <a:schemeClr val="tx1"/>
                          </a:solidFill>
                        </a:rPr>
                        <a:t>million</a:t>
                      </a:r>
                    </a:p>
                  </a:txBody>
                  <a:tcPr marL="51435" marR="51435" marT="25719" marB="25719" anchor="ctr">
                    <a:solidFill>
                      <a:schemeClr val="bg1">
                        <a:lumMod val="75000"/>
                      </a:schemeClr>
                    </a:solidFill>
                  </a:tcPr>
                </a:tc>
                <a:tc>
                  <a:txBody>
                    <a:bodyPr/>
                    <a:lstStyle/>
                    <a:p>
                      <a:pPr algn="ctr"/>
                      <a:r>
                        <a:rPr lang="en-US" sz="1600" b="1" i="1" dirty="0">
                          <a:solidFill>
                            <a:schemeClr val="tx1"/>
                          </a:solidFill>
                        </a:rPr>
                        <a:t>$20.1 million</a:t>
                      </a:r>
                    </a:p>
                  </a:txBody>
                  <a:tcPr marL="51435" marR="51435" marT="25719" marB="25719" anchor="ctr">
                    <a:solidFill>
                      <a:schemeClr val="bg1">
                        <a:lumMod val="75000"/>
                      </a:schemeClr>
                    </a:solidFill>
                  </a:tcPr>
                </a:tc>
                <a:tc>
                  <a:txBody>
                    <a:bodyPr/>
                    <a:lstStyle/>
                    <a:p>
                      <a:pPr algn="ctr"/>
                      <a:r>
                        <a:rPr lang="en-US" sz="1600" b="1" i="1" dirty="0">
                          <a:solidFill>
                            <a:schemeClr val="tx1"/>
                          </a:solidFill>
                        </a:rPr>
                        <a:t>$24.4 million</a:t>
                      </a:r>
                    </a:p>
                  </a:txBody>
                  <a:tcPr marL="51435" marR="51435" marT="25719" marB="25719" anchor="ctr">
                    <a:solidFill>
                      <a:schemeClr val="bg1">
                        <a:lumMod val="75000"/>
                      </a:schemeClr>
                    </a:solidFill>
                  </a:tcPr>
                </a:tc>
                <a:extLst>
                  <a:ext uri="{0D108BD9-81ED-4DB2-BD59-A6C34878D82A}">
                    <a16:rowId xmlns:a16="http://schemas.microsoft.com/office/drawing/2014/main" val="1631907863"/>
                  </a:ext>
                </a:extLst>
              </a:tr>
            </a:tbl>
          </a:graphicData>
        </a:graphic>
      </p:graphicFrame>
      <p:sp>
        <p:nvSpPr>
          <p:cNvPr id="4" name="Title 1"/>
          <p:cNvSpPr txBox="1">
            <a:spLocks/>
          </p:cNvSpPr>
          <p:nvPr/>
        </p:nvSpPr>
        <p:spPr bwMode="auto">
          <a:xfrm>
            <a:off x="0" y="152405"/>
            <a:ext cx="9144000" cy="83462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b="1">
                <a:solidFill>
                  <a:srgbClr val="003300"/>
                </a:solidFill>
                <a:latin typeface="+mj-lt"/>
                <a:ea typeface="+mj-ea"/>
                <a:cs typeface="+mj-cs"/>
              </a:defRPr>
            </a:lvl1pPr>
            <a:lvl2pPr algn="ctr" rtl="0" eaLnBrk="0" fontAlgn="base" hangingPunct="0">
              <a:spcBef>
                <a:spcPct val="0"/>
              </a:spcBef>
              <a:spcAft>
                <a:spcPct val="0"/>
              </a:spcAft>
              <a:defRPr sz="4400" b="1">
                <a:solidFill>
                  <a:srgbClr val="003300"/>
                </a:solidFill>
                <a:latin typeface="Arial" charset="0"/>
              </a:defRPr>
            </a:lvl2pPr>
            <a:lvl3pPr algn="ctr" rtl="0" eaLnBrk="0" fontAlgn="base" hangingPunct="0">
              <a:spcBef>
                <a:spcPct val="0"/>
              </a:spcBef>
              <a:spcAft>
                <a:spcPct val="0"/>
              </a:spcAft>
              <a:defRPr sz="4400" b="1">
                <a:solidFill>
                  <a:srgbClr val="003300"/>
                </a:solidFill>
                <a:latin typeface="Arial" charset="0"/>
              </a:defRPr>
            </a:lvl3pPr>
            <a:lvl4pPr algn="ctr" rtl="0" eaLnBrk="0" fontAlgn="base" hangingPunct="0">
              <a:spcBef>
                <a:spcPct val="0"/>
              </a:spcBef>
              <a:spcAft>
                <a:spcPct val="0"/>
              </a:spcAft>
              <a:defRPr sz="4400" b="1">
                <a:solidFill>
                  <a:srgbClr val="003300"/>
                </a:solidFill>
                <a:latin typeface="Arial" charset="0"/>
              </a:defRPr>
            </a:lvl4pPr>
            <a:lvl5pPr algn="ctr" rtl="0" eaLnBrk="0" fontAlgn="base" hangingPunct="0">
              <a:spcBef>
                <a:spcPct val="0"/>
              </a:spcBef>
              <a:spcAft>
                <a:spcPct val="0"/>
              </a:spcAft>
              <a:defRPr sz="4400" b="1">
                <a:solidFill>
                  <a:srgbClr val="003300"/>
                </a:solidFill>
                <a:latin typeface="Arial" charset="0"/>
              </a:defRPr>
            </a:lvl5pPr>
            <a:lvl6pPr marL="457200" algn="ctr" rtl="0" fontAlgn="base">
              <a:spcBef>
                <a:spcPct val="0"/>
              </a:spcBef>
              <a:spcAft>
                <a:spcPct val="0"/>
              </a:spcAft>
              <a:defRPr sz="4400" b="1">
                <a:solidFill>
                  <a:srgbClr val="003300"/>
                </a:solidFill>
                <a:latin typeface="Arial" charset="0"/>
              </a:defRPr>
            </a:lvl6pPr>
            <a:lvl7pPr marL="914400" algn="ctr" rtl="0" fontAlgn="base">
              <a:spcBef>
                <a:spcPct val="0"/>
              </a:spcBef>
              <a:spcAft>
                <a:spcPct val="0"/>
              </a:spcAft>
              <a:defRPr sz="4400" b="1">
                <a:solidFill>
                  <a:srgbClr val="003300"/>
                </a:solidFill>
                <a:latin typeface="Arial" charset="0"/>
              </a:defRPr>
            </a:lvl7pPr>
            <a:lvl8pPr marL="1371600" algn="ctr" rtl="0" fontAlgn="base">
              <a:spcBef>
                <a:spcPct val="0"/>
              </a:spcBef>
              <a:spcAft>
                <a:spcPct val="0"/>
              </a:spcAft>
              <a:defRPr sz="4400" b="1">
                <a:solidFill>
                  <a:srgbClr val="003300"/>
                </a:solidFill>
                <a:latin typeface="Arial" charset="0"/>
              </a:defRPr>
            </a:lvl8pPr>
            <a:lvl9pPr marL="1828800" algn="ctr" rtl="0" fontAlgn="base">
              <a:spcBef>
                <a:spcPct val="0"/>
              </a:spcBef>
              <a:spcAft>
                <a:spcPct val="0"/>
              </a:spcAft>
              <a:defRPr sz="4400" b="1">
                <a:solidFill>
                  <a:srgbClr val="003300"/>
                </a:solidFill>
                <a:latin typeface="Arial" charset="0"/>
              </a:defRPr>
            </a:lvl9pPr>
          </a:lstStyle>
          <a:p>
            <a:r>
              <a:rPr lang="en-US" sz="2800" kern="0" dirty="0">
                <a:latin typeface="Arial" panose="020B0604020202020204" pitchFamily="34" charset="0"/>
                <a:cs typeface="Arial" panose="020B0604020202020204" pitchFamily="34" charset="0"/>
              </a:rPr>
              <a:t>Summary – Major FY2024 E&amp;G Fund Cost Drivers</a:t>
            </a:r>
          </a:p>
        </p:txBody>
      </p:sp>
    </p:spTree>
    <p:extLst>
      <p:ext uri="{BB962C8B-B14F-4D97-AF65-F5344CB8AC3E}">
        <p14:creationId xmlns:p14="http://schemas.microsoft.com/office/powerpoint/2010/main" val="17885131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1143000" y="1798637"/>
            <a:ext cx="8305800" cy="4983163"/>
          </a:xfrm>
        </p:spPr>
        <p:txBody>
          <a:bodyPr/>
          <a:lstStyle/>
          <a:p>
            <a:pPr>
              <a:spcBef>
                <a:spcPts val="0"/>
              </a:spcBef>
            </a:pPr>
            <a:r>
              <a:rPr lang="en-US" dirty="0"/>
              <a:t>Cost Drivers </a:t>
            </a:r>
          </a:p>
          <a:p>
            <a:pPr>
              <a:spcBef>
                <a:spcPts val="0"/>
              </a:spcBef>
            </a:pPr>
            <a:endParaRPr lang="en-US" dirty="0">
              <a:cs typeface="Arial"/>
            </a:endParaRPr>
          </a:p>
          <a:p>
            <a:pPr>
              <a:spcBef>
                <a:spcPts val="0"/>
              </a:spcBef>
            </a:pPr>
            <a:r>
              <a:rPr lang="en-US" dirty="0">
                <a:cs typeface="Arial"/>
              </a:rPr>
              <a:t>State Appropriation</a:t>
            </a:r>
          </a:p>
          <a:p>
            <a:pPr>
              <a:spcBef>
                <a:spcPts val="0"/>
              </a:spcBef>
            </a:pPr>
            <a:endParaRPr lang="en-US" dirty="0">
              <a:cs typeface="Arial"/>
            </a:endParaRPr>
          </a:p>
          <a:p>
            <a:pPr>
              <a:spcBef>
                <a:spcPts val="0"/>
              </a:spcBef>
            </a:pPr>
            <a:r>
              <a:rPr lang="en-US" dirty="0">
                <a:cs typeface="Arial"/>
              </a:rPr>
              <a:t>Guaranteed Tuition Program </a:t>
            </a:r>
          </a:p>
          <a:p>
            <a:pPr>
              <a:spcBef>
                <a:spcPts val="0"/>
              </a:spcBef>
            </a:pPr>
            <a:endParaRPr lang="en-US" dirty="0">
              <a:cs typeface="Arial"/>
            </a:endParaRPr>
          </a:p>
          <a:p>
            <a:pPr>
              <a:spcBef>
                <a:spcPts val="0"/>
              </a:spcBef>
            </a:pPr>
            <a:r>
              <a:rPr lang="en-US" dirty="0">
                <a:cs typeface="Arial"/>
              </a:rPr>
              <a:t>Info and Input on Tuition</a:t>
            </a:r>
          </a:p>
          <a:p>
            <a:pPr>
              <a:spcBef>
                <a:spcPts val="0"/>
              </a:spcBef>
            </a:pPr>
            <a:endParaRPr lang="en-US" dirty="0">
              <a:cs typeface="Arial"/>
            </a:endParaRPr>
          </a:p>
          <a:p>
            <a:pPr>
              <a:spcBef>
                <a:spcPts val="0"/>
              </a:spcBef>
            </a:pPr>
            <a:r>
              <a:rPr lang="en-US" dirty="0">
                <a:cs typeface="Arial"/>
              </a:rPr>
              <a:t>Small Group Discussion </a:t>
            </a:r>
          </a:p>
          <a:p>
            <a:pPr lvl="1">
              <a:spcBef>
                <a:spcPts val="0"/>
              </a:spcBef>
              <a:spcAft>
                <a:spcPts val="600"/>
              </a:spcAft>
            </a:pPr>
            <a:endParaRPr lang="en-US" sz="3600" dirty="0">
              <a:cs typeface="Arial"/>
            </a:endParaRPr>
          </a:p>
          <a:p>
            <a:pPr lvl="1">
              <a:spcBef>
                <a:spcPts val="0"/>
              </a:spcBef>
              <a:spcAft>
                <a:spcPts val="600"/>
              </a:spcAft>
            </a:pPr>
            <a:endParaRPr lang="en-US" sz="4000" dirty="0">
              <a:cs typeface="Arial"/>
            </a:endParaRPr>
          </a:p>
        </p:txBody>
      </p:sp>
      <p:sp>
        <p:nvSpPr>
          <p:cNvPr id="7" name="Title 1"/>
          <p:cNvSpPr txBox="1">
            <a:spLocks/>
          </p:cNvSpPr>
          <p:nvPr/>
        </p:nvSpPr>
        <p:spPr bwMode="auto">
          <a:xfrm>
            <a:off x="548054" y="533400"/>
            <a:ext cx="8824546" cy="75842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b="1">
                <a:solidFill>
                  <a:srgbClr val="003300"/>
                </a:solidFill>
                <a:latin typeface="+mj-lt"/>
                <a:ea typeface="+mj-ea"/>
                <a:cs typeface="+mj-cs"/>
              </a:defRPr>
            </a:lvl1pPr>
            <a:lvl2pPr algn="ctr" rtl="0" eaLnBrk="0" fontAlgn="base" hangingPunct="0">
              <a:spcBef>
                <a:spcPct val="0"/>
              </a:spcBef>
              <a:spcAft>
                <a:spcPct val="0"/>
              </a:spcAft>
              <a:defRPr sz="4400" b="1">
                <a:solidFill>
                  <a:srgbClr val="003300"/>
                </a:solidFill>
                <a:latin typeface="Arial" charset="0"/>
              </a:defRPr>
            </a:lvl2pPr>
            <a:lvl3pPr algn="ctr" rtl="0" eaLnBrk="0" fontAlgn="base" hangingPunct="0">
              <a:spcBef>
                <a:spcPct val="0"/>
              </a:spcBef>
              <a:spcAft>
                <a:spcPct val="0"/>
              </a:spcAft>
              <a:defRPr sz="4400" b="1">
                <a:solidFill>
                  <a:srgbClr val="003300"/>
                </a:solidFill>
                <a:latin typeface="Arial" charset="0"/>
              </a:defRPr>
            </a:lvl3pPr>
            <a:lvl4pPr algn="ctr" rtl="0" eaLnBrk="0" fontAlgn="base" hangingPunct="0">
              <a:spcBef>
                <a:spcPct val="0"/>
              </a:spcBef>
              <a:spcAft>
                <a:spcPct val="0"/>
              </a:spcAft>
              <a:defRPr sz="4400" b="1">
                <a:solidFill>
                  <a:srgbClr val="003300"/>
                </a:solidFill>
                <a:latin typeface="Arial" charset="0"/>
              </a:defRPr>
            </a:lvl4pPr>
            <a:lvl5pPr algn="ctr" rtl="0" eaLnBrk="0" fontAlgn="base" hangingPunct="0">
              <a:spcBef>
                <a:spcPct val="0"/>
              </a:spcBef>
              <a:spcAft>
                <a:spcPct val="0"/>
              </a:spcAft>
              <a:defRPr sz="4400" b="1">
                <a:solidFill>
                  <a:srgbClr val="003300"/>
                </a:solidFill>
                <a:latin typeface="Arial" charset="0"/>
              </a:defRPr>
            </a:lvl5pPr>
            <a:lvl6pPr marL="457200" algn="ctr" rtl="0" fontAlgn="base">
              <a:spcBef>
                <a:spcPct val="0"/>
              </a:spcBef>
              <a:spcAft>
                <a:spcPct val="0"/>
              </a:spcAft>
              <a:defRPr sz="4400" b="1">
                <a:solidFill>
                  <a:srgbClr val="003300"/>
                </a:solidFill>
                <a:latin typeface="Arial" charset="0"/>
              </a:defRPr>
            </a:lvl6pPr>
            <a:lvl7pPr marL="914400" algn="ctr" rtl="0" fontAlgn="base">
              <a:spcBef>
                <a:spcPct val="0"/>
              </a:spcBef>
              <a:spcAft>
                <a:spcPct val="0"/>
              </a:spcAft>
              <a:defRPr sz="4400" b="1">
                <a:solidFill>
                  <a:srgbClr val="003300"/>
                </a:solidFill>
                <a:latin typeface="Arial" charset="0"/>
              </a:defRPr>
            </a:lvl7pPr>
            <a:lvl8pPr marL="1371600" algn="ctr" rtl="0" fontAlgn="base">
              <a:spcBef>
                <a:spcPct val="0"/>
              </a:spcBef>
              <a:spcAft>
                <a:spcPct val="0"/>
              </a:spcAft>
              <a:defRPr sz="4400" b="1">
                <a:solidFill>
                  <a:srgbClr val="003300"/>
                </a:solidFill>
                <a:latin typeface="Arial" charset="0"/>
              </a:defRPr>
            </a:lvl8pPr>
            <a:lvl9pPr marL="1828800" algn="ctr" rtl="0" fontAlgn="base">
              <a:spcBef>
                <a:spcPct val="0"/>
              </a:spcBef>
              <a:spcAft>
                <a:spcPct val="0"/>
              </a:spcAft>
              <a:defRPr sz="4400" b="1">
                <a:solidFill>
                  <a:srgbClr val="003300"/>
                </a:solidFill>
                <a:latin typeface="Arial" charset="0"/>
              </a:defRPr>
            </a:lvl9pPr>
          </a:lstStyle>
          <a:p>
            <a:pPr algn="l"/>
            <a:r>
              <a:rPr lang="en-US" sz="4000" dirty="0"/>
              <a:t>Agenda</a:t>
            </a:r>
            <a:endParaRPr lang="en-US" sz="4000" kern="0" dirty="0">
              <a:latin typeface="Arial" panose="020B0604020202020204" pitchFamily="34" charset="0"/>
              <a:cs typeface="Arial" panose="020B0604020202020204" pitchFamily="34" charset="0"/>
            </a:endParaRPr>
          </a:p>
        </p:txBody>
      </p:sp>
      <p:sp>
        <p:nvSpPr>
          <p:cNvPr id="2" name="Arrow: Right 1">
            <a:extLst>
              <a:ext uri="{FF2B5EF4-FFF2-40B4-BE49-F238E27FC236}">
                <a16:creationId xmlns:a16="http://schemas.microsoft.com/office/drawing/2014/main" id="{077DEC18-CEE1-473E-B412-EF3BBD98C266}"/>
              </a:ext>
            </a:extLst>
          </p:cNvPr>
          <p:cNvSpPr/>
          <p:nvPr/>
        </p:nvSpPr>
        <p:spPr bwMode="auto">
          <a:xfrm>
            <a:off x="384048" y="2834640"/>
            <a:ext cx="609600" cy="484632"/>
          </a:xfrm>
          <a:prstGeom prst="rightArrow">
            <a:avLst/>
          </a:prstGeom>
          <a:solidFill>
            <a:srgbClr val="00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5306711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0" y="79771"/>
            <a:ext cx="9144000" cy="75842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b="1">
                <a:solidFill>
                  <a:srgbClr val="003300"/>
                </a:solidFill>
                <a:latin typeface="+mj-lt"/>
                <a:ea typeface="+mj-ea"/>
                <a:cs typeface="+mj-cs"/>
              </a:defRPr>
            </a:lvl1pPr>
            <a:lvl2pPr algn="ctr" rtl="0" eaLnBrk="0" fontAlgn="base" hangingPunct="0">
              <a:spcBef>
                <a:spcPct val="0"/>
              </a:spcBef>
              <a:spcAft>
                <a:spcPct val="0"/>
              </a:spcAft>
              <a:defRPr sz="4400" b="1">
                <a:solidFill>
                  <a:srgbClr val="003300"/>
                </a:solidFill>
                <a:latin typeface="Arial" charset="0"/>
              </a:defRPr>
            </a:lvl2pPr>
            <a:lvl3pPr algn="ctr" rtl="0" eaLnBrk="0" fontAlgn="base" hangingPunct="0">
              <a:spcBef>
                <a:spcPct val="0"/>
              </a:spcBef>
              <a:spcAft>
                <a:spcPct val="0"/>
              </a:spcAft>
              <a:defRPr sz="4400" b="1">
                <a:solidFill>
                  <a:srgbClr val="003300"/>
                </a:solidFill>
                <a:latin typeface="Arial" charset="0"/>
              </a:defRPr>
            </a:lvl3pPr>
            <a:lvl4pPr algn="ctr" rtl="0" eaLnBrk="0" fontAlgn="base" hangingPunct="0">
              <a:spcBef>
                <a:spcPct val="0"/>
              </a:spcBef>
              <a:spcAft>
                <a:spcPct val="0"/>
              </a:spcAft>
              <a:defRPr sz="4400" b="1">
                <a:solidFill>
                  <a:srgbClr val="003300"/>
                </a:solidFill>
                <a:latin typeface="Arial" charset="0"/>
              </a:defRPr>
            </a:lvl4pPr>
            <a:lvl5pPr algn="ctr" rtl="0" eaLnBrk="0" fontAlgn="base" hangingPunct="0">
              <a:spcBef>
                <a:spcPct val="0"/>
              </a:spcBef>
              <a:spcAft>
                <a:spcPct val="0"/>
              </a:spcAft>
              <a:defRPr sz="4400" b="1">
                <a:solidFill>
                  <a:srgbClr val="003300"/>
                </a:solidFill>
                <a:latin typeface="Arial" charset="0"/>
              </a:defRPr>
            </a:lvl5pPr>
            <a:lvl6pPr marL="457200" algn="ctr" rtl="0" fontAlgn="base">
              <a:spcBef>
                <a:spcPct val="0"/>
              </a:spcBef>
              <a:spcAft>
                <a:spcPct val="0"/>
              </a:spcAft>
              <a:defRPr sz="4400" b="1">
                <a:solidFill>
                  <a:srgbClr val="003300"/>
                </a:solidFill>
                <a:latin typeface="Arial" charset="0"/>
              </a:defRPr>
            </a:lvl6pPr>
            <a:lvl7pPr marL="914400" algn="ctr" rtl="0" fontAlgn="base">
              <a:spcBef>
                <a:spcPct val="0"/>
              </a:spcBef>
              <a:spcAft>
                <a:spcPct val="0"/>
              </a:spcAft>
              <a:defRPr sz="4400" b="1">
                <a:solidFill>
                  <a:srgbClr val="003300"/>
                </a:solidFill>
                <a:latin typeface="Arial" charset="0"/>
              </a:defRPr>
            </a:lvl7pPr>
            <a:lvl8pPr marL="1371600" algn="ctr" rtl="0" fontAlgn="base">
              <a:spcBef>
                <a:spcPct val="0"/>
              </a:spcBef>
              <a:spcAft>
                <a:spcPct val="0"/>
              </a:spcAft>
              <a:defRPr sz="4400" b="1">
                <a:solidFill>
                  <a:srgbClr val="003300"/>
                </a:solidFill>
                <a:latin typeface="Arial" charset="0"/>
              </a:defRPr>
            </a:lvl8pPr>
            <a:lvl9pPr marL="1828800" algn="ctr" rtl="0" fontAlgn="base">
              <a:spcBef>
                <a:spcPct val="0"/>
              </a:spcBef>
              <a:spcAft>
                <a:spcPct val="0"/>
              </a:spcAft>
              <a:defRPr sz="4400" b="1">
                <a:solidFill>
                  <a:srgbClr val="003300"/>
                </a:solidFill>
                <a:latin typeface="Arial" charset="0"/>
              </a:defRPr>
            </a:lvl9pPr>
          </a:lstStyle>
          <a:p>
            <a:r>
              <a:rPr lang="en-US" sz="2000" kern="0" dirty="0" smtClean="0">
                <a:latin typeface="Arial" panose="020B0604020202020204" pitchFamily="34" charset="0"/>
                <a:cs typeface="Arial" panose="020B0604020202020204" pitchFamily="34" charset="0"/>
              </a:rPr>
              <a:t>Public Higher Education </a:t>
            </a:r>
            <a:r>
              <a:rPr lang="en-US" sz="2000" kern="0" dirty="0" smtClean="0">
                <a:latin typeface="Arial" panose="020B0604020202020204" pitchFamily="34" charset="0"/>
                <a:cs typeface="Arial" panose="020B0604020202020204" pitchFamily="34" charset="0"/>
              </a:rPr>
              <a:t>Appropriations per FTE </a:t>
            </a:r>
            <a:r>
              <a:rPr lang="en-US" sz="2000" kern="0" dirty="0" smtClean="0">
                <a:latin typeface="Arial" panose="020B0604020202020204" pitchFamily="34" charset="0"/>
                <a:cs typeface="Arial" panose="020B0604020202020204" pitchFamily="34" charset="0"/>
              </a:rPr>
              <a:t>by State at </a:t>
            </a:r>
            <a:endParaRPr lang="en-US" sz="2000" kern="0" dirty="0" smtClean="0">
              <a:latin typeface="Arial" panose="020B0604020202020204" pitchFamily="34" charset="0"/>
              <a:cs typeface="Arial" panose="020B0604020202020204" pitchFamily="34" charset="0"/>
            </a:endParaRPr>
          </a:p>
          <a:p>
            <a:r>
              <a:rPr lang="en-US" sz="2000" kern="0" dirty="0" smtClean="0">
                <a:latin typeface="Arial" panose="020B0604020202020204" pitchFamily="34" charset="0"/>
                <a:cs typeface="Arial" panose="020B0604020202020204" pitchFamily="34" charset="0"/>
              </a:rPr>
              <a:t>Four-Year </a:t>
            </a:r>
            <a:r>
              <a:rPr lang="en-US" sz="2000" kern="0" dirty="0" smtClean="0">
                <a:latin typeface="Arial" panose="020B0604020202020204" pitchFamily="34" charset="0"/>
                <a:cs typeface="Arial" panose="020B0604020202020204" pitchFamily="34" charset="0"/>
              </a:rPr>
              <a:t>Institutions, </a:t>
            </a:r>
            <a:r>
              <a:rPr lang="en-US" sz="2000" kern="0" dirty="0" smtClean="0">
                <a:latin typeface="Arial" panose="020B0604020202020204" pitchFamily="34" charset="0"/>
                <a:cs typeface="Arial" panose="020B0604020202020204" pitchFamily="34" charset="0"/>
              </a:rPr>
              <a:t>FY2021 (Adjusted)</a:t>
            </a:r>
            <a:endParaRPr lang="en-US" sz="2000" kern="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380851" y="838200"/>
            <a:ext cx="8382149" cy="5926015"/>
          </a:xfrm>
          <a:prstGeom prst="rect">
            <a:avLst/>
          </a:prstGeom>
        </p:spPr>
      </p:pic>
    </p:spTree>
    <p:extLst>
      <p:ext uri="{BB962C8B-B14F-4D97-AF65-F5344CB8AC3E}">
        <p14:creationId xmlns:p14="http://schemas.microsoft.com/office/powerpoint/2010/main" val="34483218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t>Comparative University Funding</a:t>
            </a:r>
          </a:p>
        </p:txBody>
      </p:sp>
      <p:graphicFrame>
        <p:nvGraphicFramePr>
          <p:cNvPr id="3" name="Table 2"/>
          <p:cNvGraphicFramePr>
            <a:graphicFrameLocks noGrp="1"/>
          </p:cNvGraphicFramePr>
          <p:nvPr>
            <p:extLst>
              <p:ext uri="{D42A27DB-BD31-4B8C-83A1-F6EECF244321}">
                <p14:modId xmlns:p14="http://schemas.microsoft.com/office/powerpoint/2010/main" val="3695149103"/>
              </p:ext>
            </p:extLst>
          </p:nvPr>
        </p:nvGraphicFramePr>
        <p:xfrm>
          <a:off x="152400" y="1371600"/>
          <a:ext cx="8851392" cy="5032470"/>
        </p:xfrm>
        <a:graphic>
          <a:graphicData uri="http://schemas.openxmlformats.org/drawingml/2006/table">
            <a:tbl>
              <a:tblPr firstRow="1" bandRow="1">
                <a:tableStyleId>{00A15C55-8517-42AA-B614-E9B94910E393}</a:tableStyleId>
              </a:tblPr>
              <a:tblGrid>
                <a:gridCol w="1828800">
                  <a:extLst>
                    <a:ext uri="{9D8B030D-6E8A-4147-A177-3AD203B41FA5}">
                      <a16:colId xmlns:a16="http://schemas.microsoft.com/office/drawing/2014/main" val="3874066685"/>
                    </a:ext>
                  </a:extLst>
                </a:gridCol>
                <a:gridCol w="877824">
                  <a:extLst>
                    <a:ext uri="{9D8B030D-6E8A-4147-A177-3AD203B41FA5}">
                      <a16:colId xmlns:a16="http://schemas.microsoft.com/office/drawing/2014/main" val="2118001508"/>
                    </a:ext>
                  </a:extLst>
                </a:gridCol>
                <a:gridCol w="877824">
                  <a:extLst>
                    <a:ext uri="{9D8B030D-6E8A-4147-A177-3AD203B41FA5}">
                      <a16:colId xmlns:a16="http://schemas.microsoft.com/office/drawing/2014/main" val="2730513296"/>
                    </a:ext>
                  </a:extLst>
                </a:gridCol>
                <a:gridCol w="877824">
                  <a:extLst>
                    <a:ext uri="{9D8B030D-6E8A-4147-A177-3AD203B41FA5}">
                      <a16:colId xmlns:a16="http://schemas.microsoft.com/office/drawing/2014/main" val="3324121322"/>
                    </a:ext>
                  </a:extLst>
                </a:gridCol>
                <a:gridCol w="877824">
                  <a:extLst>
                    <a:ext uri="{9D8B030D-6E8A-4147-A177-3AD203B41FA5}">
                      <a16:colId xmlns:a16="http://schemas.microsoft.com/office/drawing/2014/main" val="1348226393"/>
                    </a:ext>
                  </a:extLst>
                </a:gridCol>
                <a:gridCol w="877824">
                  <a:extLst>
                    <a:ext uri="{9D8B030D-6E8A-4147-A177-3AD203B41FA5}">
                      <a16:colId xmlns:a16="http://schemas.microsoft.com/office/drawing/2014/main" val="2441963027"/>
                    </a:ext>
                  </a:extLst>
                </a:gridCol>
                <a:gridCol w="877824">
                  <a:extLst>
                    <a:ext uri="{9D8B030D-6E8A-4147-A177-3AD203B41FA5}">
                      <a16:colId xmlns:a16="http://schemas.microsoft.com/office/drawing/2014/main" val="2260413308"/>
                    </a:ext>
                  </a:extLst>
                </a:gridCol>
                <a:gridCol w="877824">
                  <a:extLst>
                    <a:ext uri="{9D8B030D-6E8A-4147-A177-3AD203B41FA5}">
                      <a16:colId xmlns:a16="http://schemas.microsoft.com/office/drawing/2014/main" val="2634989886"/>
                    </a:ext>
                  </a:extLst>
                </a:gridCol>
                <a:gridCol w="877824">
                  <a:extLst>
                    <a:ext uri="{9D8B030D-6E8A-4147-A177-3AD203B41FA5}">
                      <a16:colId xmlns:a16="http://schemas.microsoft.com/office/drawing/2014/main" val="2014071175"/>
                    </a:ext>
                  </a:extLst>
                </a:gridCol>
              </a:tblGrid>
              <a:tr h="457200">
                <a:tc>
                  <a:txBody>
                    <a:bodyPr/>
                    <a:lstStyle/>
                    <a:p>
                      <a:pPr algn="ctr"/>
                      <a:r>
                        <a:rPr lang="en-US" sz="1800" dirty="0">
                          <a:latin typeface="Calibri" panose="020F0502020204030204" pitchFamily="34" charset="0"/>
                          <a:cs typeface="Calibri" panose="020F0502020204030204" pitchFamily="34" charset="0"/>
                        </a:rPr>
                        <a:t>FY 2022</a:t>
                      </a:r>
                    </a:p>
                  </a:txBody>
                  <a:tcPr anchor="ctr"/>
                </a:tc>
                <a:tc>
                  <a:txBody>
                    <a:bodyPr/>
                    <a:lstStyle/>
                    <a:p>
                      <a:pPr algn="ctr"/>
                      <a:r>
                        <a:rPr lang="en-US" sz="1800" dirty="0">
                          <a:latin typeface="Calibri" panose="020F0502020204030204" pitchFamily="34" charset="0"/>
                          <a:cs typeface="Calibri" panose="020F0502020204030204" pitchFamily="34" charset="0"/>
                        </a:rPr>
                        <a:t>EOU</a:t>
                      </a:r>
                    </a:p>
                  </a:txBody>
                  <a:tcPr anchor="ctr"/>
                </a:tc>
                <a:tc>
                  <a:txBody>
                    <a:bodyPr/>
                    <a:lstStyle/>
                    <a:p>
                      <a:pPr algn="ctr"/>
                      <a:r>
                        <a:rPr lang="en-US" sz="1800" dirty="0">
                          <a:latin typeface="Calibri" panose="020F0502020204030204" pitchFamily="34" charset="0"/>
                          <a:cs typeface="Calibri" panose="020F0502020204030204" pitchFamily="34" charset="0"/>
                        </a:rPr>
                        <a:t>OIT</a:t>
                      </a:r>
                    </a:p>
                  </a:txBody>
                  <a:tcPr anchor="ctr"/>
                </a:tc>
                <a:tc>
                  <a:txBody>
                    <a:bodyPr/>
                    <a:lstStyle/>
                    <a:p>
                      <a:pPr algn="ctr"/>
                      <a:r>
                        <a:rPr lang="en-US" sz="1800" dirty="0">
                          <a:latin typeface="Calibri" panose="020F0502020204030204" pitchFamily="34" charset="0"/>
                          <a:cs typeface="Calibri" panose="020F0502020204030204" pitchFamily="34" charset="0"/>
                        </a:rPr>
                        <a:t>OSU</a:t>
                      </a:r>
                    </a:p>
                  </a:txBody>
                  <a:tcPr anchor="ctr"/>
                </a:tc>
                <a:tc>
                  <a:txBody>
                    <a:bodyPr/>
                    <a:lstStyle/>
                    <a:p>
                      <a:pPr algn="ctr"/>
                      <a:r>
                        <a:rPr lang="en-US" sz="1800" dirty="0">
                          <a:latin typeface="Calibri" panose="020F0502020204030204" pitchFamily="34" charset="0"/>
                          <a:cs typeface="Calibri" panose="020F0502020204030204" pitchFamily="34" charset="0"/>
                        </a:rPr>
                        <a:t>PSU</a:t>
                      </a:r>
                    </a:p>
                  </a:txBody>
                  <a:tcPr anchor="ctr"/>
                </a:tc>
                <a:tc>
                  <a:txBody>
                    <a:bodyPr/>
                    <a:lstStyle/>
                    <a:p>
                      <a:pPr algn="ctr"/>
                      <a:r>
                        <a:rPr lang="en-US" sz="1800" dirty="0">
                          <a:latin typeface="Calibri" panose="020F0502020204030204" pitchFamily="34" charset="0"/>
                          <a:cs typeface="Calibri" panose="020F0502020204030204" pitchFamily="34" charset="0"/>
                        </a:rPr>
                        <a:t>SOU</a:t>
                      </a:r>
                    </a:p>
                  </a:txBody>
                  <a:tcPr anchor="ctr"/>
                </a:tc>
                <a:tc>
                  <a:txBody>
                    <a:bodyPr/>
                    <a:lstStyle/>
                    <a:p>
                      <a:pPr algn="ctr"/>
                      <a:r>
                        <a:rPr lang="en-US" sz="1800" dirty="0">
                          <a:latin typeface="Calibri" panose="020F0502020204030204" pitchFamily="34" charset="0"/>
                          <a:cs typeface="Calibri" panose="020F0502020204030204" pitchFamily="34" charset="0"/>
                        </a:rPr>
                        <a:t>UO</a:t>
                      </a:r>
                    </a:p>
                  </a:txBody>
                  <a:tcPr anchor="ctr"/>
                </a:tc>
                <a:tc>
                  <a:txBody>
                    <a:bodyPr/>
                    <a:lstStyle/>
                    <a:p>
                      <a:pPr algn="ctr"/>
                      <a:r>
                        <a:rPr lang="en-US" sz="1800" dirty="0">
                          <a:latin typeface="Calibri" panose="020F0502020204030204" pitchFamily="34" charset="0"/>
                          <a:cs typeface="Calibri" panose="020F0502020204030204" pitchFamily="34" charset="0"/>
                        </a:rPr>
                        <a:t>WOU</a:t>
                      </a:r>
                    </a:p>
                  </a:txBody>
                  <a:tcPr anchor="ctr"/>
                </a:tc>
                <a:tc>
                  <a:txBody>
                    <a:bodyPr/>
                    <a:lstStyle/>
                    <a:p>
                      <a:pPr algn="ctr"/>
                      <a:r>
                        <a:rPr lang="en-US" sz="1800" dirty="0">
                          <a:latin typeface="Calibri" panose="020F0502020204030204" pitchFamily="34" charset="0"/>
                          <a:cs typeface="Calibri" panose="020F0502020204030204" pitchFamily="34" charset="0"/>
                        </a:rPr>
                        <a:t>Total</a:t>
                      </a:r>
                    </a:p>
                  </a:txBody>
                  <a:tcPr anchor="ctr"/>
                </a:tc>
                <a:extLst>
                  <a:ext uri="{0D108BD9-81ED-4DB2-BD59-A6C34878D82A}">
                    <a16:rowId xmlns:a16="http://schemas.microsoft.com/office/drawing/2014/main" val="3863256986"/>
                  </a:ext>
                </a:extLst>
              </a:tr>
              <a:tr h="592463">
                <a:tc>
                  <a:txBody>
                    <a:bodyPr/>
                    <a:lstStyle/>
                    <a:p>
                      <a:pPr marL="0" algn="ctr" defTabSz="457200" rtl="0" eaLnBrk="1" latinLnBrk="0" hangingPunct="1"/>
                      <a:r>
                        <a:rPr lang="en-US" sz="1600" kern="1200" dirty="0">
                          <a:solidFill>
                            <a:schemeClr val="tx1"/>
                          </a:solidFill>
                          <a:latin typeface="Calibri" panose="020F0502020204030204" pitchFamily="34" charset="0"/>
                          <a:cs typeface="Calibri" panose="020F0502020204030204" pitchFamily="34" charset="0"/>
                        </a:rPr>
                        <a:t>Fundable Students </a:t>
                      </a:r>
                    </a:p>
                    <a:p>
                      <a:pPr marL="0" algn="ctr" defTabSz="457200" rtl="0" eaLnBrk="1" latinLnBrk="0" hangingPunct="1"/>
                      <a:r>
                        <a:rPr lang="en-US" sz="1600" kern="1200" dirty="0">
                          <a:solidFill>
                            <a:schemeClr val="tx1"/>
                          </a:solidFill>
                          <a:latin typeface="Calibri" panose="020F0502020204030204" pitchFamily="34" charset="0"/>
                          <a:cs typeface="Calibri" panose="020F0502020204030204" pitchFamily="34" charset="0"/>
                        </a:rPr>
                        <a:t>(Fall 2021)</a:t>
                      </a:r>
                      <a:endParaRPr lang="en-US" sz="1600" b="0" kern="1200" dirty="0">
                        <a:solidFill>
                          <a:schemeClr val="tx1"/>
                        </a:solidFill>
                        <a:latin typeface="Calibri" panose="020F0502020204030204" pitchFamily="34" charset="0"/>
                        <a:ea typeface="+mn-ea"/>
                        <a:cs typeface="Calibri" panose="020F0502020204030204" pitchFamily="34" charset="0"/>
                      </a:endParaRPr>
                    </a:p>
                  </a:txBody>
                  <a:tcPr anchor="ctr"/>
                </a:tc>
                <a:tc>
                  <a:txBody>
                    <a:bodyPr/>
                    <a:lstStyle/>
                    <a:p>
                      <a:pPr marL="0" algn="ctr" defTabSz="457200" rtl="0" eaLnBrk="1" latinLnBrk="0" hangingPunct="1"/>
                      <a:r>
                        <a:rPr lang="en-US" sz="1600" b="0" i="0" u="none" strike="noStrike" dirty="0">
                          <a:solidFill>
                            <a:srgbClr val="000000"/>
                          </a:solidFill>
                          <a:effectLst/>
                          <a:latin typeface="Calibri" panose="020F0502020204030204" pitchFamily="34" charset="0"/>
                        </a:rPr>
                        <a:t>1,319 </a:t>
                      </a:r>
                      <a:endParaRPr lang="en-US" sz="1600" b="0" kern="1200" dirty="0">
                        <a:solidFill>
                          <a:schemeClr val="tx1"/>
                        </a:solidFill>
                        <a:latin typeface="Calibri" panose="020F0502020204030204" pitchFamily="34" charset="0"/>
                        <a:ea typeface="+mn-ea"/>
                        <a:cs typeface="Calibri" panose="020F0502020204030204" pitchFamily="34" charset="0"/>
                      </a:endParaRPr>
                    </a:p>
                  </a:txBody>
                  <a:tcPr marL="9525" marR="9525" marT="9525" marB="0" anchor="ctr"/>
                </a:tc>
                <a:tc>
                  <a:txBody>
                    <a:bodyPr/>
                    <a:lstStyle/>
                    <a:p>
                      <a:pPr algn="ctr" fontAlgn="b"/>
                      <a:r>
                        <a:rPr lang="en-US" sz="1600" b="0" i="0" u="none" strike="noStrike" dirty="0">
                          <a:solidFill>
                            <a:srgbClr val="000000"/>
                          </a:solidFill>
                          <a:effectLst/>
                          <a:latin typeface="Calibri" panose="020F0502020204030204" pitchFamily="34" charset="0"/>
                        </a:rPr>
                        <a:t>2,343 </a:t>
                      </a:r>
                    </a:p>
                  </a:txBody>
                  <a:tcPr marL="9525" marR="9525" marT="9525" marB="0" anchor="ctr"/>
                </a:tc>
                <a:tc>
                  <a:txBody>
                    <a:bodyPr/>
                    <a:lstStyle/>
                    <a:p>
                      <a:pPr algn="ctr" fontAlgn="b"/>
                      <a:r>
                        <a:rPr lang="en-US" sz="1600" b="0" i="0" u="none" strike="noStrike" dirty="0">
                          <a:solidFill>
                            <a:srgbClr val="000000"/>
                          </a:solidFill>
                          <a:effectLst/>
                          <a:latin typeface="Calibri" panose="020F0502020204030204" pitchFamily="34" charset="0"/>
                        </a:rPr>
                        <a:t>15,675</a:t>
                      </a:r>
                    </a:p>
                  </a:txBody>
                  <a:tcPr marL="9525" marR="9525" marT="9525" marB="0" anchor="ctr"/>
                </a:tc>
                <a:tc>
                  <a:txBody>
                    <a:bodyPr/>
                    <a:lstStyle/>
                    <a:p>
                      <a:pPr algn="ctr" fontAlgn="b"/>
                      <a:r>
                        <a:rPr lang="en-US" sz="1600" b="0" i="0" u="none" strike="noStrike" dirty="0">
                          <a:solidFill>
                            <a:srgbClr val="000000"/>
                          </a:solidFill>
                          <a:effectLst/>
                          <a:latin typeface="Calibri" panose="020F0502020204030204" pitchFamily="34" charset="0"/>
                        </a:rPr>
                        <a:t>12,977</a:t>
                      </a:r>
                    </a:p>
                  </a:txBody>
                  <a:tcPr marL="9525" marR="9525" marT="9525" marB="0" anchor="ctr"/>
                </a:tc>
                <a:tc>
                  <a:txBody>
                    <a:bodyPr/>
                    <a:lstStyle/>
                    <a:p>
                      <a:pPr algn="ctr" fontAlgn="b"/>
                      <a:r>
                        <a:rPr lang="en-US" sz="1600" b="0" i="0" u="none" strike="noStrike" dirty="0">
                          <a:solidFill>
                            <a:srgbClr val="000000"/>
                          </a:solidFill>
                          <a:effectLst/>
                          <a:latin typeface="Calibri" panose="020F0502020204030204" pitchFamily="34" charset="0"/>
                        </a:rPr>
                        <a:t>2,167 </a:t>
                      </a:r>
                    </a:p>
                  </a:txBody>
                  <a:tcPr marL="9525" marR="9525" marT="9525" marB="0" anchor="ctr"/>
                </a:tc>
                <a:tc>
                  <a:txBody>
                    <a:bodyPr/>
                    <a:lstStyle/>
                    <a:p>
                      <a:pPr algn="ctr" fontAlgn="b"/>
                      <a:r>
                        <a:rPr lang="en-US" sz="1600" b="0" i="0" u="none" strike="noStrike" dirty="0">
                          <a:solidFill>
                            <a:srgbClr val="000000"/>
                          </a:solidFill>
                          <a:effectLst/>
                          <a:latin typeface="Calibri" panose="020F0502020204030204" pitchFamily="34" charset="0"/>
                        </a:rPr>
                        <a:t>10,733 </a:t>
                      </a:r>
                    </a:p>
                  </a:txBody>
                  <a:tcPr marL="9525" marR="9525" marT="9525" marB="0" anchor="ctr"/>
                </a:tc>
                <a:tc>
                  <a:txBody>
                    <a:bodyPr/>
                    <a:lstStyle/>
                    <a:p>
                      <a:pPr algn="ctr" fontAlgn="b"/>
                      <a:r>
                        <a:rPr lang="en-US" sz="1600" b="0" i="0" u="none" strike="noStrike" dirty="0">
                          <a:solidFill>
                            <a:srgbClr val="000000"/>
                          </a:solidFill>
                          <a:effectLst/>
                          <a:latin typeface="Calibri" panose="020F0502020204030204" pitchFamily="34" charset="0"/>
                        </a:rPr>
                        <a:t>2,671 </a:t>
                      </a:r>
                    </a:p>
                  </a:txBody>
                  <a:tcPr marL="9525" marR="9525" marT="9525" marB="0" anchor="ctr"/>
                </a:tc>
                <a:tc>
                  <a:txBody>
                    <a:bodyPr/>
                    <a:lstStyle/>
                    <a:p>
                      <a:pPr algn="ctr" fontAlgn="b"/>
                      <a:r>
                        <a:rPr lang="en-US" sz="1600" b="0" i="0" u="none" strike="noStrike" dirty="0">
                          <a:solidFill>
                            <a:srgbClr val="000000"/>
                          </a:solidFill>
                          <a:effectLst/>
                          <a:latin typeface="Calibri" panose="020F0502020204030204" pitchFamily="34" charset="0"/>
                        </a:rPr>
                        <a:t>47,884 </a:t>
                      </a:r>
                    </a:p>
                  </a:txBody>
                  <a:tcPr marL="9525" marR="9525" marT="9525" marB="0" anchor="ctr"/>
                </a:tc>
                <a:extLst>
                  <a:ext uri="{0D108BD9-81ED-4DB2-BD59-A6C34878D82A}">
                    <a16:rowId xmlns:a16="http://schemas.microsoft.com/office/drawing/2014/main" val="2307389336"/>
                  </a:ext>
                </a:extLst>
              </a:tr>
              <a:tr h="152400">
                <a:tc gridSpan="9">
                  <a:txBody>
                    <a:bodyPr/>
                    <a:lstStyle/>
                    <a:p>
                      <a:pPr marL="0" algn="ctr" defTabSz="457200" rtl="0" eaLnBrk="1" latinLnBrk="0" hangingPunct="1"/>
                      <a:endParaRPr lang="en-US" sz="1050" b="0" kern="1200" dirty="0">
                        <a:solidFill>
                          <a:schemeClr val="dk1"/>
                        </a:solidFill>
                        <a:latin typeface="Calibri" panose="020F0502020204030204" pitchFamily="34" charset="0"/>
                        <a:ea typeface="+mn-ea"/>
                        <a:cs typeface="Calibri" panose="020F0502020204030204" pitchFamily="34" charset="0"/>
                      </a:endParaRPr>
                    </a:p>
                  </a:txBody>
                  <a:tcPr anchor="ctr">
                    <a:solidFill>
                      <a:srgbClr val="007434"/>
                    </a:solidFill>
                  </a:tcPr>
                </a:tc>
                <a:tc hMerge="1">
                  <a:txBody>
                    <a:bodyPr/>
                    <a:lstStyle/>
                    <a:p>
                      <a:endParaRPr lang="en-US"/>
                    </a:p>
                  </a:txBody>
                  <a:tcPr/>
                </a:tc>
                <a:tc hMerge="1">
                  <a:txBody>
                    <a:bodyPr/>
                    <a:lstStyle/>
                    <a:p>
                      <a:pPr marL="0" algn="ctr" defTabSz="457200" rtl="0" eaLnBrk="1" fontAlgn="b" latinLnBrk="0" hangingPunct="1"/>
                      <a:endParaRPr lang="en-US" sz="100" b="0" kern="1200" dirty="0">
                        <a:solidFill>
                          <a:schemeClr val="dk1"/>
                        </a:solidFill>
                        <a:latin typeface="Helvetica" panose="020B0604020202020204" pitchFamily="34" charset="0"/>
                        <a:ea typeface="+mn-ea"/>
                        <a:cs typeface="Helvetica" panose="020B0604020202020204" pitchFamily="34" charset="0"/>
                      </a:endParaRPr>
                    </a:p>
                  </a:txBody>
                  <a:tcPr marL="9525" marR="9525" marT="9525" marB="0" anchor="ctr">
                    <a:solidFill>
                      <a:srgbClr val="007434"/>
                    </a:solidFill>
                  </a:tcPr>
                </a:tc>
                <a:tc hMerge="1">
                  <a:txBody>
                    <a:bodyPr/>
                    <a:lstStyle/>
                    <a:p>
                      <a:pPr marL="0" algn="ctr" defTabSz="457200" rtl="0" eaLnBrk="1" fontAlgn="b" latinLnBrk="0" hangingPunct="1"/>
                      <a:endParaRPr lang="en-US" sz="100" b="0" kern="1200" dirty="0">
                        <a:solidFill>
                          <a:schemeClr val="dk1"/>
                        </a:solidFill>
                        <a:latin typeface="Helvetica" panose="020B0604020202020204" pitchFamily="34" charset="0"/>
                        <a:ea typeface="+mn-ea"/>
                        <a:cs typeface="Helvetica" panose="020B0604020202020204" pitchFamily="34" charset="0"/>
                      </a:endParaRPr>
                    </a:p>
                  </a:txBody>
                  <a:tcPr marL="9525" marR="9525" marT="9525" marB="0" anchor="ctr">
                    <a:solidFill>
                      <a:srgbClr val="007434"/>
                    </a:solidFill>
                  </a:tcPr>
                </a:tc>
                <a:tc hMerge="1">
                  <a:txBody>
                    <a:bodyPr/>
                    <a:lstStyle/>
                    <a:p>
                      <a:pPr marL="0" algn="ctr" defTabSz="457200" rtl="0" eaLnBrk="1" fontAlgn="b" latinLnBrk="0" hangingPunct="1"/>
                      <a:endParaRPr lang="en-US" sz="100" b="0" kern="1200" dirty="0">
                        <a:solidFill>
                          <a:schemeClr val="dk1"/>
                        </a:solidFill>
                        <a:latin typeface="Helvetica" panose="020B0604020202020204" pitchFamily="34" charset="0"/>
                        <a:ea typeface="+mn-ea"/>
                        <a:cs typeface="Helvetica" panose="020B0604020202020204" pitchFamily="34" charset="0"/>
                      </a:endParaRPr>
                    </a:p>
                  </a:txBody>
                  <a:tcPr marL="9525" marR="9525" marT="9525" marB="0" anchor="ctr">
                    <a:solidFill>
                      <a:srgbClr val="007434"/>
                    </a:solidFill>
                  </a:tcPr>
                </a:tc>
                <a:tc hMerge="1">
                  <a:txBody>
                    <a:bodyPr/>
                    <a:lstStyle/>
                    <a:p>
                      <a:pPr marL="0" algn="ctr" defTabSz="457200" rtl="0" eaLnBrk="1" fontAlgn="b" latinLnBrk="0" hangingPunct="1"/>
                      <a:endParaRPr lang="en-US" sz="100" b="0" kern="1200" dirty="0">
                        <a:solidFill>
                          <a:schemeClr val="dk1"/>
                        </a:solidFill>
                        <a:latin typeface="Helvetica" panose="020B0604020202020204" pitchFamily="34" charset="0"/>
                        <a:ea typeface="+mn-ea"/>
                        <a:cs typeface="Helvetica" panose="020B0604020202020204" pitchFamily="34" charset="0"/>
                      </a:endParaRPr>
                    </a:p>
                  </a:txBody>
                  <a:tcPr marL="9525" marR="9525" marT="9525" marB="0" anchor="ctr">
                    <a:solidFill>
                      <a:srgbClr val="007434"/>
                    </a:solidFill>
                  </a:tcPr>
                </a:tc>
                <a:tc hMerge="1">
                  <a:txBody>
                    <a:bodyPr/>
                    <a:lstStyle/>
                    <a:p>
                      <a:pPr marL="0" algn="ctr" defTabSz="457200" rtl="0" eaLnBrk="1" fontAlgn="b" latinLnBrk="0" hangingPunct="1"/>
                      <a:endParaRPr lang="en-US" sz="100" b="0" kern="1200" dirty="0">
                        <a:solidFill>
                          <a:schemeClr val="dk1"/>
                        </a:solidFill>
                        <a:latin typeface="Helvetica" panose="020B0604020202020204" pitchFamily="34" charset="0"/>
                        <a:ea typeface="+mn-ea"/>
                        <a:cs typeface="Helvetica" panose="020B0604020202020204" pitchFamily="34" charset="0"/>
                      </a:endParaRPr>
                    </a:p>
                  </a:txBody>
                  <a:tcPr marL="9525" marR="9525" marT="9525" marB="0" anchor="ctr">
                    <a:solidFill>
                      <a:srgbClr val="007434"/>
                    </a:solidFill>
                  </a:tcPr>
                </a:tc>
                <a:tc hMerge="1">
                  <a:txBody>
                    <a:bodyPr/>
                    <a:lstStyle/>
                    <a:p>
                      <a:pPr marL="0" algn="ctr" defTabSz="457200" rtl="0" eaLnBrk="1" fontAlgn="b" latinLnBrk="0" hangingPunct="1"/>
                      <a:endParaRPr lang="en-US" sz="100" b="0" kern="1200" dirty="0">
                        <a:solidFill>
                          <a:schemeClr val="dk1"/>
                        </a:solidFill>
                        <a:latin typeface="Helvetica" panose="020B0604020202020204" pitchFamily="34" charset="0"/>
                        <a:ea typeface="+mn-ea"/>
                        <a:cs typeface="Helvetica" panose="020B0604020202020204" pitchFamily="34" charset="0"/>
                      </a:endParaRPr>
                    </a:p>
                  </a:txBody>
                  <a:tcPr marL="9525" marR="9525" marT="9525" marB="0" anchor="ctr">
                    <a:solidFill>
                      <a:srgbClr val="007434"/>
                    </a:solidFill>
                  </a:tcPr>
                </a:tc>
                <a:tc hMerge="1">
                  <a:txBody>
                    <a:bodyPr/>
                    <a:lstStyle/>
                    <a:p>
                      <a:endParaRPr lang="en-US"/>
                    </a:p>
                  </a:txBody>
                  <a:tcPr/>
                </a:tc>
                <a:extLst>
                  <a:ext uri="{0D108BD9-81ED-4DB2-BD59-A6C34878D82A}">
                    <a16:rowId xmlns:a16="http://schemas.microsoft.com/office/drawing/2014/main" val="2105119598"/>
                  </a:ext>
                </a:extLst>
              </a:tr>
              <a:tr h="794644">
                <a:tc>
                  <a:txBody>
                    <a:bodyPr/>
                    <a:lstStyle/>
                    <a:p>
                      <a:pPr marL="0" algn="ctr" defTabSz="457200" rtl="0" eaLnBrk="1" fontAlgn="b" latinLnBrk="0" hangingPunct="1"/>
                      <a:r>
                        <a:rPr lang="en-US" sz="1600" kern="1200" dirty="0">
                          <a:latin typeface="Calibri" panose="020F0502020204030204" pitchFamily="34" charset="0"/>
                          <a:cs typeface="Calibri" panose="020F0502020204030204" pitchFamily="34" charset="0"/>
                        </a:rPr>
                        <a:t>PUSF Funding </a:t>
                      </a:r>
                      <a:endParaRPr lang="en-US" sz="1600" b="0" kern="1200" dirty="0">
                        <a:solidFill>
                          <a:schemeClr val="dk1"/>
                        </a:solidFill>
                        <a:latin typeface="Calibri" panose="020F0502020204030204" pitchFamily="34" charset="0"/>
                        <a:ea typeface="+mn-ea"/>
                        <a:cs typeface="Calibri" panose="020F0502020204030204" pitchFamily="34" charset="0"/>
                      </a:endParaRPr>
                    </a:p>
                  </a:txBody>
                  <a:tcPr marL="9525" marR="9525" marT="9525" marB="0" anchor="ctr"/>
                </a:tc>
                <a:tc>
                  <a:txBody>
                    <a:bodyPr/>
                    <a:lstStyle/>
                    <a:p>
                      <a:pPr marL="0" algn="ctr" defTabSz="457200" rtl="0" eaLnBrk="1" fontAlgn="b" latinLnBrk="0" hangingPunct="1"/>
                      <a:r>
                        <a:rPr lang="en-US" sz="1600" b="0" i="0" u="none" strike="noStrike">
                          <a:solidFill>
                            <a:srgbClr val="000000"/>
                          </a:solidFill>
                          <a:effectLst/>
                          <a:latin typeface="Calibri" panose="020F0502020204030204" pitchFamily="34" charset="0"/>
                        </a:rPr>
                        <a:t>$21.5M</a:t>
                      </a:r>
                      <a:endParaRPr lang="en-US" sz="1600" b="0" kern="1200" dirty="0">
                        <a:solidFill>
                          <a:schemeClr val="dk1"/>
                        </a:solidFill>
                        <a:latin typeface="Calibri" panose="020F0502020204030204" pitchFamily="34" charset="0"/>
                        <a:ea typeface="+mn-ea"/>
                        <a:cs typeface="Calibri" panose="020F0502020204030204" pitchFamily="34" charset="0"/>
                      </a:endParaRPr>
                    </a:p>
                  </a:txBody>
                  <a:tcPr marL="9525" marR="9525" marT="9525" marB="0" anchor="ctr"/>
                </a:tc>
                <a:tc>
                  <a:txBody>
                    <a:bodyPr/>
                    <a:lstStyle/>
                    <a:p>
                      <a:pPr algn="ctr" fontAlgn="b"/>
                      <a:r>
                        <a:rPr lang="en-US" sz="1600" b="0" i="0" u="none" strike="noStrike" dirty="0">
                          <a:solidFill>
                            <a:srgbClr val="000000"/>
                          </a:solidFill>
                          <a:effectLst/>
                          <a:latin typeface="Calibri" panose="020F0502020204030204" pitchFamily="34" charset="0"/>
                        </a:rPr>
                        <a:t>$28.3M</a:t>
                      </a:r>
                    </a:p>
                  </a:txBody>
                  <a:tcPr marL="9525" marR="9525" marT="9525" marB="0" anchor="ctr"/>
                </a:tc>
                <a:tc>
                  <a:txBody>
                    <a:bodyPr/>
                    <a:lstStyle/>
                    <a:p>
                      <a:pPr algn="ctr" fontAlgn="b"/>
                      <a:r>
                        <a:rPr lang="en-US" sz="1600" b="0" i="0" u="none" strike="noStrike" dirty="0">
                          <a:solidFill>
                            <a:srgbClr val="000000"/>
                          </a:solidFill>
                          <a:effectLst/>
                          <a:latin typeface="Calibri" panose="020F0502020204030204" pitchFamily="34" charset="0"/>
                        </a:rPr>
                        <a:t>$141.0M</a:t>
                      </a:r>
                    </a:p>
                  </a:txBody>
                  <a:tcPr marL="9525" marR="9525" marT="9525" marB="0" anchor="ctr"/>
                </a:tc>
                <a:tc>
                  <a:txBody>
                    <a:bodyPr/>
                    <a:lstStyle/>
                    <a:p>
                      <a:pPr algn="ctr" fontAlgn="b"/>
                      <a:r>
                        <a:rPr lang="en-US" sz="1600" b="0" i="0" u="none" strike="noStrike" dirty="0">
                          <a:solidFill>
                            <a:srgbClr val="000000"/>
                          </a:solidFill>
                          <a:effectLst/>
                          <a:latin typeface="Calibri" panose="020F0502020204030204" pitchFamily="34" charset="0"/>
                        </a:rPr>
                        <a:t>$110.8M</a:t>
                      </a:r>
                    </a:p>
                  </a:txBody>
                  <a:tcPr marL="9525" marR="9525" marT="9525" marB="0" anchor="ctr"/>
                </a:tc>
                <a:tc>
                  <a:txBody>
                    <a:bodyPr/>
                    <a:lstStyle/>
                    <a:p>
                      <a:pPr algn="ctr" fontAlgn="b"/>
                      <a:r>
                        <a:rPr lang="en-US" sz="1600" b="0" i="0" u="none" strike="noStrike" dirty="0">
                          <a:solidFill>
                            <a:srgbClr val="000000"/>
                          </a:solidFill>
                          <a:effectLst/>
                          <a:latin typeface="Calibri" panose="020F0502020204030204" pitchFamily="34" charset="0"/>
                        </a:rPr>
                        <a:t>$26.0M</a:t>
                      </a:r>
                    </a:p>
                  </a:txBody>
                  <a:tcPr marL="9525" marR="9525" marT="9525" marB="0" anchor="ctr"/>
                </a:tc>
                <a:tc>
                  <a:txBody>
                    <a:bodyPr/>
                    <a:lstStyle/>
                    <a:p>
                      <a:pPr algn="ctr" fontAlgn="b"/>
                      <a:r>
                        <a:rPr lang="en-US" sz="1600" b="0" i="0" u="none" strike="noStrike" dirty="0">
                          <a:solidFill>
                            <a:srgbClr val="000000"/>
                          </a:solidFill>
                          <a:effectLst/>
                          <a:latin typeface="Calibri" panose="020F0502020204030204" pitchFamily="34" charset="0"/>
                        </a:rPr>
                        <a:t>$82.7M</a:t>
                      </a:r>
                    </a:p>
                  </a:txBody>
                  <a:tcPr marL="9525" marR="9525" marT="9525" marB="0" anchor="ctr"/>
                </a:tc>
                <a:tc>
                  <a:txBody>
                    <a:bodyPr/>
                    <a:lstStyle/>
                    <a:p>
                      <a:pPr algn="ctr" fontAlgn="b"/>
                      <a:r>
                        <a:rPr lang="en-US" sz="1600" b="0" i="0" u="none" strike="noStrike" dirty="0">
                          <a:solidFill>
                            <a:srgbClr val="000000"/>
                          </a:solidFill>
                          <a:effectLst/>
                          <a:latin typeface="Calibri" panose="020F0502020204030204" pitchFamily="34" charset="0"/>
                        </a:rPr>
                        <a:t>$30.7M</a:t>
                      </a:r>
                    </a:p>
                  </a:txBody>
                  <a:tcPr marL="9525" marR="9525" marT="9525" marB="0" anchor="ctr"/>
                </a:tc>
                <a:tc>
                  <a:txBody>
                    <a:bodyPr/>
                    <a:lstStyle/>
                    <a:p>
                      <a:pPr algn="ctr" fontAlgn="b"/>
                      <a:r>
                        <a:rPr lang="en-US" sz="1600" b="0" i="0" u="none" strike="noStrike" dirty="0">
                          <a:solidFill>
                            <a:srgbClr val="000000"/>
                          </a:solidFill>
                          <a:effectLst/>
                          <a:latin typeface="Calibri" panose="020F0502020204030204" pitchFamily="34" charset="0"/>
                        </a:rPr>
                        <a:t>$441.0M</a:t>
                      </a:r>
                    </a:p>
                  </a:txBody>
                  <a:tcPr marL="9525" marR="9525" marT="9525" marB="0" anchor="ctr"/>
                </a:tc>
                <a:extLst>
                  <a:ext uri="{0D108BD9-81ED-4DB2-BD59-A6C34878D82A}">
                    <a16:rowId xmlns:a16="http://schemas.microsoft.com/office/drawing/2014/main" val="811706081"/>
                  </a:ext>
                </a:extLst>
              </a:tr>
              <a:tr h="811363">
                <a:tc>
                  <a:txBody>
                    <a:bodyPr/>
                    <a:lstStyle/>
                    <a:p>
                      <a:pPr marL="0" algn="ctr" defTabSz="457200" rtl="0" eaLnBrk="1" latinLnBrk="0" hangingPunct="1"/>
                      <a:r>
                        <a:rPr lang="en-US" sz="1600" b="1" kern="1200" dirty="0">
                          <a:solidFill>
                            <a:schemeClr val="tx1"/>
                          </a:solidFill>
                          <a:latin typeface="Calibri" panose="020F0502020204030204" pitchFamily="34" charset="0"/>
                          <a:cs typeface="Calibri" panose="020F0502020204030204" pitchFamily="34" charset="0"/>
                        </a:rPr>
                        <a:t>PUSF Funding Per FTE Resident Student</a:t>
                      </a:r>
                      <a:endParaRPr lang="en-US" sz="1600" b="1" kern="1200" dirty="0">
                        <a:solidFill>
                          <a:schemeClr val="tx1"/>
                        </a:solidFill>
                        <a:latin typeface="Calibri" panose="020F0502020204030204" pitchFamily="34" charset="0"/>
                        <a:ea typeface="+mn-ea"/>
                        <a:cs typeface="Calibri" panose="020F0502020204030204" pitchFamily="34" charset="0"/>
                      </a:endParaRPr>
                    </a:p>
                  </a:txBody>
                  <a:tcPr anchor="ctr"/>
                </a:tc>
                <a:tc>
                  <a:txBody>
                    <a:bodyPr/>
                    <a:lstStyle/>
                    <a:p>
                      <a:pPr marL="0" algn="ctr" defTabSz="457200" rtl="0" eaLnBrk="1" latinLnBrk="0" hangingPunct="1"/>
                      <a:r>
                        <a:rPr lang="en-US" sz="1600" b="1" i="0" u="none" strike="noStrike" dirty="0">
                          <a:solidFill>
                            <a:srgbClr val="000000"/>
                          </a:solidFill>
                          <a:effectLst/>
                          <a:latin typeface="Calibri" panose="020F0502020204030204" pitchFamily="34" charset="0"/>
                        </a:rPr>
                        <a:t>$16,312</a:t>
                      </a:r>
                      <a:endParaRPr lang="en-US" sz="1600" b="1" kern="1200" dirty="0">
                        <a:solidFill>
                          <a:schemeClr val="tx1"/>
                        </a:solidFill>
                        <a:latin typeface="Calibri" panose="020F0502020204030204" pitchFamily="34" charset="0"/>
                        <a:ea typeface="+mn-ea"/>
                        <a:cs typeface="Calibri" panose="020F0502020204030204" pitchFamily="34" charset="0"/>
                      </a:endParaRPr>
                    </a:p>
                  </a:txBody>
                  <a:tcPr marL="9525" marR="9525" marT="9525" marB="0" anchor="ctr"/>
                </a:tc>
                <a:tc>
                  <a:txBody>
                    <a:bodyPr/>
                    <a:lstStyle/>
                    <a:p>
                      <a:pPr algn="ctr" fontAlgn="b"/>
                      <a:r>
                        <a:rPr lang="en-US" sz="1600" b="1" i="0" u="none" strike="noStrike" dirty="0">
                          <a:solidFill>
                            <a:srgbClr val="000000"/>
                          </a:solidFill>
                          <a:effectLst/>
                          <a:latin typeface="Calibri" panose="020F0502020204030204" pitchFamily="34" charset="0"/>
                        </a:rPr>
                        <a:t>$12,083</a:t>
                      </a:r>
                    </a:p>
                  </a:txBody>
                  <a:tcPr marL="9525" marR="9525" marT="9525" marB="0" anchor="ctr"/>
                </a:tc>
                <a:tc>
                  <a:txBody>
                    <a:bodyPr/>
                    <a:lstStyle/>
                    <a:p>
                      <a:pPr algn="ctr" fontAlgn="b"/>
                      <a:r>
                        <a:rPr lang="en-US" sz="1600" b="1" i="0" u="none" strike="noStrike" dirty="0">
                          <a:solidFill>
                            <a:srgbClr val="000000"/>
                          </a:solidFill>
                          <a:effectLst/>
                          <a:latin typeface="Calibri" panose="020F0502020204030204" pitchFamily="34" charset="0"/>
                        </a:rPr>
                        <a:t>$8,994</a:t>
                      </a:r>
                    </a:p>
                  </a:txBody>
                  <a:tcPr marL="9525" marR="9525" marT="9525" marB="0" anchor="ctr"/>
                </a:tc>
                <a:tc>
                  <a:txBody>
                    <a:bodyPr/>
                    <a:lstStyle/>
                    <a:p>
                      <a:pPr algn="ctr" fontAlgn="b"/>
                      <a:r>
                        <a:rPr lang="en-US" sz="1600" b="1" i="0" u="none" strike="noStrike" dirty="0">
                          <a:solidFill>
                            <a:srgbClr val="000000"/>
                          </a:solidFill>
                          <a:effectLst/>
                          <a:latin typeface="Calibri" panose="020F0502020204030204" pitchFamily="34" charset="0"/>
                        </a:rPr>
                        <a:t>$8,540</a:t>
                      </a:r>
                    </a:p>
                  </a:txBody>
                  <a:tcPr marL="9525" marR="9525" marT="9525" marB="0" anchor="ctr"/>
                </a:tc>
                <a:tc>
                  <a:txBody>
                    <a:bodyPr/>
                    <a:lstStyle/>
                    <a:p>
                      <a:pPr algn="ctr" fontAlgn="b"/>
                      <a:r>
                        <a:rPr lang="en-US" sz="1600" b="1" i="0" u="none" strike="noStrike" dirty="0">
                          <a:solidFill>
                            <a:srgbClr val="000000"/>
                          </a:solidFill>
                          <a:effectLst/>
                          <a:latin typeface="Calibri" panose="020F0502020204030204" pitchFamily="34" charset="0"/>
                        </a:rPr>
                        <a:t>$11,979</a:t>
                      </a:r>
                    </a:p>
                  </a:txBody>
                  <a:tcPr marL="9525" marR="9525" marT="9525" marB="0" anchor="ctr"/>
                </a:tc>
                <a:tc>
                  <a:txBody>
                    <a:bodyPr/>
                    <a:lstStyle/>
                    <a:p>
                      <a:pPr algn="ctr" fontAlgn="b"/>
                      <a:r>
                        <a:rPr lang="en-US" sz="1600" b="1" i="0" u="none" strike="noStrike" dirty="0">
                          <a:solidFill>
                            <a:srgbClr val="000000"/>
                          </a:solidFill>
                          <a:effectLst/>
                          <a:latin typeface="Calibri" panose="020F0502020204030204" pitchFamily="34" charset="0"/>
                        </a:rPr>
                        <a:t>$7,706</a:t>
                      </a:r>
                    </a:p>
                  </a:txBody>
                  <a:tcPr marL="9525" marR="9525" marT="9525" marB="0" anchor="ctr"/>
                </a:tc>
                <a:tc>
                  <a:txBody>
                    <a:bodyPr/>
                    <a:lstStyle/>
                    <a:p>
                      <a:pPr algn="ctr" fontAlgn="b"/>
                      <a:r>
                        <a:rPr lang="en-US" sz="1600" b="1" i="0" u="none" strike="noStrike" dirty="0">
                          <a:solidFill>
                            <a:srgbClr val="000000"/>
                          </a:solidFill>
                          <a:effectLst/>
                          <a:latin typeface="Calibri" panose="020F0502020204030204" pitchFamily="34" charset="0"/>
                        </a:rPr>
                        <a:t>$11,497</a:t>
                      </a:r>
                    </a:p>
                  </a:txBody>
                  <a:tcPr marL="9525" marR="9525" marT="9525" marB="0" anchor="ctr"/>
                </a:tc>
                <a:tc>
                  <a:txBody>
                    <a:bodyPr/>
                    <a:lstStyle/>
                    <a:p>
                      <a:pPr algn="ctr" fontAlgn="b"/>
                      <a:r>
                        <a:rPr lang="en-US" sz="1600" b="1" i="0" u="none" strike="noStrike" dirty="0">
                          <a:solidFill>
                            <a:srgbClr val="000000"/>
                          </a:solidFill>
                          <a:effectLst/>
                          <a:latin typeface="Calibri" panose="020F0502020204030204" pitchFamily="34" charset="0"/>
                        </a:rPr>
                        <a:t>$9,210</a:t>
                      </a:r>
                    </a:p>
                  </a:txBody>
                  <a:tcPr marL="9525" marR="9525" marT="9525" marB="0" anchor="ctr"/>
                </a:tc>
                <a:extLst>
                  <a:ext uri="{0D108BD9-81ED-4DB2-BD59-A6C34878D82A}">
                    <a16:rowId xmlns:a16="http://schemas.microsoft.com/office/drawing/2014/main" val="1529832287"/>
                  </a:ext>
                </a:extLst>
              </a:tr>
              <a:tr h="0">
                <a:tc gridSpan="9">
                  <a:txBody>
                    <a:bodyPr/>
                    <a:lstStyle/>
                    <a:p>
                      <a:pPr marL="0" algn="ctr" defTabSz="457200" rtl="0" eaLnBrk="1" latinLnBrk="0" hangingPunct="1"/>
                      <a:endParaRPr lang="en-US" sz="1050" b="0" kern="1200" dirty="0">
                        <a:solidFill>
                          <a:schemeClr val="dk1"/>
                        </a:solidFill>
                        <a:latin typeface="Calibri" panose="020F0502020204030204" pitchFamily="34" charset="0"/>
                        <a:ea typeface="+mn-ea"/>
                        <a:cs typeface="Calibri" panose="020F0502020204030204" pitchFamily="34" charset="0"/>
                      </a:endParaRPr>
                    </a:p>
                  </a:txBody>
                  <a:tcPr anchor="ctr">
                    <a:solidFill>
                      <a:srgbClr val="007434"/>
                    </a:solidFill>
                  </a:tcPr>
                </a:tc>
                <a:tc hMerge="1">
                  <a:txBody>
                    <a:bodyPr/>
                    <a:lstStyle/>
                    <a:p>
                      <a:endParaRPr lang="en-US"/>
                    </a:p>
                  </a:txBody>
                  <a:tcPr/>
                </a:tc>
                <a:tc hMerge="1">
                  <a:txBody>
                    <a:bodyPr/>
                    <a:lstStyle/>
                    <a:p>
                      <a:pPr marL="0" algn="ctr" defTabSz="457200" rtl="0" eaLnBrk="1" fontAlgn="b" latinLnBrk="0" hangingPunct="1"/>
                      <a:endParaRPr lang="en-US" sz="100" b="0" kern="1200" dirty="0">
                        <a:solidFill>
                          <a:schemeClr val="dk1"/>
                        </a:solidFill>
                        <a:latin typeface="Helvetica" panose="020B0604020202020204" pitchFamily="34" charset="0"/>
                        <a:ea typeface="+mn-ea"/>
                        <a:cs typeface="Helvetica" panose="020B0604020202020204" pitchFamily="34" charset="0"/>
                      </a:endParaRPr>
                    </a:p>
                  </a:txBody>
                  <a:tcPr marL="9525" marR="9525" marT="9525" marB="0" anchor="ctr">
                    <a:solidFill>
                      <a:srgbClr val="007434"/>
                    </a:solidFill>
                  </a:tcPr>
                </a:tc>
                <a:tc hMerge="1">
                  <a:txBody>
                    <a:bodyPr/>
                    <a:lstStyle/>
                    <a:p>
                      <a:pPr marL="0" algn="ctr" defTabSz="457200" rtl="0" eaLnBrk="1" fontAlgn="b" latinLnBrk="0" hangingPunct="1"/>
                      <a:endParaRPr lang="en-US" sz="100" b="0" kern="1200" dirty="0">
                        <a:solidFill>
                          <a:schemeClr val="dk1"/>
                        </a:solidFill>
                        <a:latin typeface="Helvetica" panose="020B0604020202020204" pitchFamily="34" charset="0"/>
                        <a:ea typeface="+mn-ea"/>
                        <a:cs typeface="Helvetica" panose="020B0604020202020204" pitchFamily="34" charset="0"/>
                      </a:endParaRPr>
                    </a:p>
                  </a:txBody>
                  <a:tcPr marL="9525" marR="9525" marT="9525" marB="0" anchor="ctr">
                    <a:solidFill>
                      <a:srgbClr val="007434"/>
                    </a:solidFill>
                  </a:tcPr>
                </a:tc>
                <a:tc hMerge="1">
                  <a:txBody>
                    <a:bodyPr/>
                    <a:lstStyle/>
                    <a:p>
                      <a:pPr marL="0" algn="ctr" defTabSz="457200" rtl="0" eaLnBrk="1" fontAlgn="b" latinLnBrk="0" hangingPunct="1"/>
                      <a:endParaRPr lang="en-US" sz="100" b="0" kern="1200" dirty="0">
                        <a:solidFill>
                          <a:schemeClr val="dk1"/>
                        </a:solidFill>
                        <a:latin typeface="Helvetica" panose="020B0604020202020204" pitchFamily="34" charset="0"/>
                        <a:ea typeface="+mn-ea"/>
                        <a:cs typeface="Helvetica" panose="020B0604020202020204" pitchFamily="34" charset="0"/>
                      </a:endParaRPr>
                    </a:p>
                  </a:txBody>
                  <a:tcPr marL="9525" marR="9525" marT="9525" marB="0" anchor="ctr">
                    <a:solidFill>
                      <a:srgbClr val="007434"/>
                    </a:solidFill>
                  </a:tcPr>
                </a:tc>
                <a:tc hMerge="1">
                  <a:txBody>
                    <a:bodyPr/>
                    <a:lstStyle/>
                    <a:p>
                      <a:pPr marL="0" algn="ctr" defTabSz="457200" rtl="0" eaLnBrk="1" fontAlgn="b" latinLnBrk="0" hangingPunct="1"/>
                      <a:endParaRPr lang="en-US" sz="100" b="0" kern="1200" dirty="0">
                        <a:solidFill>
                          <a:schemeClr val="dk1"/>
                        </a:solidFill>
                        <a:latin typeface="Helvetica" panose="020B0604020202020204" pitchFamily="34" charset="0"/>
                        <a:ea typeface="+mn-ea"/>
                        <a:cs typeface="Helvetica" panose="020B0604020202020204" pitchFamily="34" charset="0"/>
                      </a:endParaRPr>
                    </a:p>
                  </a:txBody>
                  <a:tcPr marL="9525" marR="9525" marT="9525" marB="0" anchor="ctr">
                    <a:solidFill>
                      <a:srgbClr val="007434"/>
                    </a:solidFill>
                  </a:tcPr>
                </a:tc>
                <a:tc hMerge="1">
                  <a:txBody>
                    <a:bodyPr/>
                    <a:lstStyle/>
                    <a:p>
                      <a:pPr marL="0" algn="ctr" defTabSz="457200" rtl="0" eaLnBrk="1" fontAlgn="b" latinLnBrk="0" hangingPunct="1"/>
                      <a:endParaRPr lang="en-US" sz="100" b="0" kern="1200" dirty="0">
                        <a:solidFill>
                          <a:schemeClr val="dk1"/>
                        </a:solidFill>
                        <a:latin typeface="Helvetica" panose="020B0604020202020204" pitchFamily="34" charset="0"/>
                        <a:ea typeface="+mn-ea"/>
                        <a:cs typeface="Helvetica" panose="020B0604020202020204" pitchFamily="34" charset="0"/>
                      </a:endParaRPr>
                    </a:p>
                  </a:txBody>
                  <a:tcPr marL="9525" marR="9525" marT="9525" marB="0" anchor="ctr">
                    <a:solidFill>
                      <a:srgbClr val="007434"/>
                    </a:solidFill>
                  </a:tcPr>
                </a:tc>
                <a:tc hMerge="1">
                  <a:txBody>
                    <a:bodyPr/>
                    <a:lstStyle/>
                    <a:p>
                      <a:pPr marL="0" algn="ctr" defTabSz="457200" rtl="0" eaLnBrk="1" fontAlgn="b" latinLnBrk="0" hangingPunct="1"/>
                      <a:endParaRPr lang="en-US" sz="100" b="0" kern="1200" dirty="0">
                        <a:solidFill>
                          <a:schemeClr val="dk1"/>
                        </a:solidFill>
                        <a:latin typeface="Helvetica" panose="020B0604020202020204" pitchFamily="34" charset="0"/>
                        <a:ea typeface="+mn-ea"/>
                        <a:cs typeface="Helvetica" panose="020B0604020202020204" pitchFamily="34" charset="0"/>
                      </a:endParaRPr>
                    </a:p>
                  </a:txBody>
                  <a:tcPr marL="9525" marR="9525" marT="9525" marB="0" anchor="ctr">
                    <a:solidFill>
                      <a:srgbClr val="007434"/>
                    </a:solidFill>
                  </a:tcPr>
                </a:tc>
                <a:tc hMerge="1">
                  <a:txBody>
                    <a:bodyPr/>
                    <a:lstStyle/>
                    <a:p>
                      <a:endParaRPr lang="en-US"/>
                    </a:p>
                  </a:txBody>
                  <a:tcPr/>
                </a:tc>
                <a:extLst>
                  <a:ext uri="{0D108BD9-81ED-4DB2-BD59-A6C34878D82A}">
                    <a16:rowId xmlns:a16="http://schemas.microsoft.com/office/drawing/2014/main" val="1742323551"/>
                  </a:ext>
                </a:extLst>
              </a:tr>
              <a:tr h="810516">
                <a:tc>
                  <a:txBody>
                    <a:bodyPr/>
                    <a:lstStyle/>
                    <a:p>
                      <a:pPr marL="0" algn="ctr" defTabSz="457200" rtl="0" eaLnBrk="1" fontAlgn="b" latinLnBrk="0" hangingPunct="1"/>
                      <a:r>
                        <a:rPr lang="en-US" sz="1600" kern="1200" dirty="0">
                          <a:latin typeface="Calibri" panose="020F0502020204030204" pitchFamily="34" charset="0"/>
                          <a:cs typeface="Calibri" panose="020F0502020204030204" pitchFamily="34" charset="0"/>
                        </a:rPr>
                        <a:t>Total FY 2022 State Funding</a:t>
                      </a:r>
                      <a:endParaRPr lang="en-US" sz="1600" b="0" kern="1200" dirty="0">
                        <a:solidFill>
                          <a:schemeClr val="dk1"/>
                        </a:solidFill>
                        <a:latin typeface="Calibri" panose="020F0502020204030204" pitchFamily="34" charset="0"/>
                        <a:ea typeface="+mn-ea"/>
                        <a:cs typeface="Calibri" panose="020F0502020204030204" pitchFamily="34" charset="0"/>
                      </a:endParaRPr>
                    </a:p>
                  </a:txBody>
                  <a:tcPr marL="9525" marR="9525" marT="9525" marB="0" anchor="ctr"/>
                </a:tc>
                <a:tc>
                  <a:txBody>
                    <a:bodyPr/>
                    <a:lstStyle/>
                    <a:p>
                      <a:pPr algn="ctr" fontAlgn="b"/>
                      <a:r>
                        <a:rPr lang="en-US" sz="1600" b="0" i="0" u="none" strike="noStrike" dirty="0">
                          <a:solidFill>
                            <a:schemeClr val="tx1"/>
                          </a:solidFill>
                          <a:effectLst/>
                          <a:latin typeface="Calibri" panose="020F0502020204030204" pitchFamily="34" charset="0"/>
                        </a:rPr>
                        <a:t>$25.0M</a:t>
                      </a:r>
                    </a:p>
                  </a:txBody>
                  <a:tcPr marL="9525" marR="9525" marT="9525" marB="0" anchor="ctr"/>
                </a:tc>
                <a:tc>
                  <a:txBody>
                    <a:bodyPr/>
                    <a:lstStyle/>
                    <a:p>
                      <a:pPr algn="ctr" fontAlgn="b"/>
                      <a:r>
                        <a:rPr lang="en-US" sz="1600" b="0" i="0" u="none" strike="noStrike" dirty="0">
                          <a:solidFill>
                            <a:schemeClr val="tx1"/>
                          </a:solidFill>
                          <a:effectLst/>
                          <a:latin typeface="Calibri" panose="020F0502020204030204" pitchFamily="34" charset="0"/>
                        </a:rPr>
                        <a:t>$34.1M</a:t>
                      </a:r>
                    </a:p>
                  </a:txBody>
                  <a:tcPr marL="9525" marR="9525" marT="9525" marB="0" anchor="ctr"/>
                </a:tc>
                <a:tc>
                  <a:txBody>
                    <a:bodyPr/>
                    <a:lstStyle/>
                    <a:p>
                      <a:pPr algn="ctr" fontAlgn="b"/>
                      <a:r>
                        <a:rPr lang="en-US" sz="1600" b="0" i="0" u="none" strike="noStrike" dirty="0">
                          <a:solidFill>
                            <a:schemeClr val="tx1"/>
                          </a:solidFill>
                          <a:effectLst/>
                          <a:latin typeface="Calibri" panose="020F0502020204030204" pitchFamily="34" charset="0"/>
                        </a:rPr>
                        <a:t>$259.9M</a:t>
                      </a:r>
                    </a:p>
                  </a:txBody>
                  <a:tcPr marL="9525" marR="9525" marT="9525" marB="0" anchor="ctr"/>
                </a:tc>
                <a:tc>
                  <a:txBody>
                    <a:bodyPr/>
                    <a:lstStyle/>
                    <a:p>
                      <a:pPr algn="ctr" fontAlgn="b"/>
                      <a:r>
                        <a:rPr lang="en-US" sz="1600" b="0" i="0" u="none" strike="noStrike" dirty="0">
                          <a:solidFill>
                            <a:schemeClr val="tx1"/>
                          </a:solidFill>
                          <a:effectLst/>
                          <a:latin typeface="Calibri" panose="020F0502020204030204" pitchFamily="34" charset="0"/>
                        </a:rPr>
                        <a:t>$130.4M</a:t>
                      </a:r>
                    </a:p>
                  </a:txBody>
                  <a:tcPr marL="9525" marR="9525" marT="9525" marB="0" anchor="ctr"/>
                </a:tc>
                <a:tc>
                  <a:txBody>
                    <a:bodyPr/>
                    <a:lstStyle/>
                    <a:p>
                      <a:pPr algn="ctr" fontAlgn="b"/>
                      <a:r>
                        <a:rPr lang="en-US" sz="1600" b="0" i="0" u="none" strike="noStrike" dirty="0">
                          <a:solidFill>
                            <a:schemeClr val="tx1"/>
                          </a:solidFill>
                          <a:effectLst/>
                          <a:latin typeface="Calibri" panose="020F0502020204030204" pitchFamily="34" charset="0"/>
                        </a:rPr>
                        <a:t>$28.1M</a:t>
                      </a:r>
                    </a:p>
                  </a:txBody>
                  <a:tcPr marL="9525" marR="9525" marT="9525" marB="0" anchor="ctr"/>
                </a:tc>
                <a:tc>
                  <a:txBody>
                    <a:bodyPr/>
                    <a:lstStyle/>
                    <a:p>
                      <a:pPr algn="ctr" fontAlgn="b"/>
                      <a:r>
                        <a:rPr lang="en-US" sz="1600" b="0" i="0" u="none" strike="noStrike" dirty="0">
                          <a:solidFill>
                            <a:schemeClr val="tx1"/>
                          </a:solidFill>
                          <a:effectLst/>
                          <a:latin typeface="Calibri" panose="020F0502020204030204" pitchFamily="34" charset="0"/>
                        </a:rPr>
                        <a:t>$87.8M</a:t>
                      </a:r>
                    </a:p>
                  </a:txBody>
                  <a:tcPr marL="9525" marR="9525" marT="9525" marB="0" anchor="ctr"/>
                </a:tc>
                <a:tc>
                  <a:txBody>
                    <a:bodyPr/>
                    <a:lstStyle/>
                    <a:p>
                      <a:pPr algn="ctr" fontAlgn="b"/>
                      <a:r>
                        <a:rPr lang="en-US" sz="1600" b="0" i="0" u="none" strike="noStrike" dirty="0">
                          <a:solidFill>
                            <a:schemeClr val="tx1"/>
                          </a:solidFill>
                          <a:effectLst/>
                          <a:latin typeface="Calibri" panose="020F0502020204030204" pitchFamily="34" charset="0"/>
                        </a:rPr>
                        <a:t>$33.2M</a:t>
                      </a:r>
                    </a:p>
                  </a:txBody>
                  <a:tcPr marL="9525" marR="9525" marT="9525" marB="0" anchor="ctr"/>
                </a:tc>
                <a:tc>
                  <a:txBody>
                    <a:bodyPr/>
                    <a:lstStyle/>
                    <a:p>
                      <a:pPr algn="ctr" fontAlgn="b"/>
                      <a:r>
                        <a:rPr lang="en-US" sz="1600" b="0" i="0" u="none" strike="noStrike" dirty="0">
                          <a:solidFill>
                            <a:schemeClr val="tx1"/>
                          </a:solidFill>
                          <a:effectLst/>
                          <a:latin typeface="Calibri" panose="020F0502020204030204" pitchFamily="34" charset="0"/>
                        </a:rPr>
                        <a:t>$598.5M</a:t>
                      </a:r>
                    </a:p>
                  </a:txBody>
                  <a:tcPr marL="9525" marR="9525" marT="9525" marB="0" anchor="ctr"/>
                </a:tc>
                <a:extLst>
                  <a:ext uri="{0D108BD9-81ED-4DB2-BD59-A6C34878D82A}">
                    <a16:rowId xmlns:a16="http://schemas.microsoft.com/office/drawing/2014/main" val="3756910556"/>
                  </a:ext>
                </a:extLst>
              </a:tr>
              <a:tr h="1051767">
                <a:tc>
                  <a:txBody>
                    <a:bodyPr/>
                    <a:lstStyle/>
                    <a:p>
                      <a:pPr marL="0" algn="ctr" defTabSz="457200" rtl="0" eaLnBrk="1" fontAlgn="b" latinLnBrk="0" hangingPunct="1"/>
                      <a:r>
                        <a:rPr lang="en-US" sz="1600" b="1" kern="1200" dirty="0">
                          <a:solidFill>
                            <a:schemeClr val="tx1"/>
                          </a:solidFill>
                          <a:latin typeface="Calibri" panose="020F0502020204030204" pitchFamily="34" charset="0"/>
                          <a:cs typeface="Calibri" panose="020F0502020204030204" pitchFamily="34" charset="0"/>
                        </a:rPr>
                        <a:t>State Funding per FTE Resident Student</a:t>
                      </a:r>
                      <a:endParaRPr lang="en-US" sz="1600" b="1" kern="1200" dirty="0">
                        <a:solidFill>
                          <a:schemeClr val="tx1"/>
                        </a:solidFill>
                        <a:latin typeface="Calibri" panose="020F0502020204030204" pitchFamily="34" charset="0"/>
                        <a:ea typeface="+mn-ea"/>
                        <a:cs typeface="Calibri" panose="020F0502020204030204" pitchFamily="34" charset="0"/>
                      </a:endParaRPr>
                    </a:p>
                  </a:txBody>
                  <a:tcPr anchor="ctr"/>
                </a:tc>
                <a:tc>
                  <a:txBody>
                    <a:bodyPr/>
                    <a:lstStyle/>
                    <a:p>
                      <a:pPr algn="ctr" fontAlgn="b"/>
                      <a:r>
                        <a:rPr lang="en-US" sz="1600" b="1" i="0" u="none" strike="noStrike" dirty="0">
                          <a:solidFill>
                            <a:srgbClr val="000000"/>
                          </a:solidFill>
                          <a:effectLst/>
                          <a:latin typeface="Calibri" panose="020F0502020204030204" pitchFamily="34" charset="0"/>
                        </a:rPr>
                        <a:t>$18,962</a:t>
                      </a:r>
                      <a:endParaRPr lang="en-US" sz="1600" b="1" i="0" u="none" strike="noStrike" dirty="0">
                        <a:solidFill>
                          <a:srgbClr val="FF0000"/>
                        </a:solidFill>
                        <a:effectLst/>
                        <a:latin typeface="Calibri" panose="020F0502020204030204" pitchFamily="34" charset="0"/>
                      </a:endParaRPr>
                    </a:p>
                  </a:txBody>
                  <a:tcPr marL="9525" marR="9525" marT="9525" marB="0" anchor="ctr"/>
                </a:tc>
                <a:tc>
                  <a:txBody>
                    <a:bodyPr/>
                    <a:lstStyle/>
                    <a:p>
                      <a:pPr algn="ctr" fontAlgn="b"/>
                      <a:r>
                        <a:rPr lang="en-US" sz="1600" b="1" i="0" u="none" strike="noStrike" dirty="0">
                          <a:solidFill>
                            <a:srgbClr val="000000"/>
                          </a:solidFill>
                          <a:effectLst/>
                          <a:latin typeface="Calibri" panose="020F0502020204030204" pitchFamily="34" charset="0"/>
                        </a:rPr>
                        <a:t>$14,565</a:t>
                      </a:r>
                    </a:p>
                  </a:txBody>
                  <a:tcPr marL="9525" marR="9525" marT="9525" marB="0" anchor="ctr"/>
                </a:tc>
                <a:tc>
                  <a:txBody>
                    <a:bodyPr/>
                    <a:lstStyle/>
                    <a:p>
                      <a:pPr algn="ctr" fontAlgn="b"/>
                      <a:r>
                        <a:rPr lang="en-US" sz="1600" b="1" i="0" u="none" strike="noStrike" dirty="0">
                          <a:solidFill>
                            <a:srgbClr val="000000"/>
                          </a:solidFill>
                          <a:effectLst/>
                          <a:latin typeface="Calibri" panose="020F0502020204030204" pitchFamily="34" charset="0"/>
                        </a:rPr>
                        <a:t>$16,582</a:t>
                      </a:r>
                    </a:p>
                  </a:txBody>
                  <a:tcPr marL="9525" marR="9525" marT="9525" marB="0" anchor="ctr"/>
                </a:tc>
                <a:tc>
                  <a:txBody>
                    <a:bodyPr/>
                    <a:lstStyle/>
                    <a:p>
                      <a:pPr algn="ctr" fontAlgn="b"/>
                      <a:r>
                        <a:rPr lang="en-US" sz="1600" b="1" i="0" u="none" strike="noStrike">
                          <a:solidFill>
                            <a:srgbClr val="000000"/>
                          </a:solidFill>
                          <a:effectLst/>
                          <a:latin typeface="Calibri" panose="020F0502020204030204" pitchFamily="34" charset="0"/>
                        </a:rPr>
                        <a:t>$10,049</a:t>
                      </a:r>
                    </a:p>
                  </a:txBody>
                  <a:tcPr marL="9525" marR="9525" marT="9525" marB="0" anchor="ctr"/>
                </a:tc>
                <a:tc>
                  <a:txBody>
                    <a:bodyPr/>
                    <a:lstStyle/>
                    <a:p>
                      <a:pPr algn="ctr" fontAlgn="b"/>
                      <a:r>
                        <a:rPr lang="en-US" sz="1600" b="1" i="0" u="none" strike="noStrike">
                          <a:solidFill>
                            <a:srgbClr val="000000"/>
                          </a:solidFill>
                          <a:effectLst/>
                          <a:latin typeface="Calibri" panose="020F0502020204030204" pitchFamily="34" charset="0"/>
                        </a:rPr>
                        <a:t>$12,946</a:t>
                      </a:r>
                    </a:p>
                  </a:txBody>
                  <a:tcPr marL="9525" marR="9525" marT="9525" marB="0" anchor="ctr"/>
                </a:tc>
                <a:tc>
                  <a:txBody>
                    <a:bodyPr/>
                    <a:lstStyle/>
                    <a:p>
                      <a:pPr algn="ctr" fontAlgn="b"/>
                      <a:r>
                        <a:rPr lang="en-US" sz="1600" b="1" i="0" u="none" strike="noStrike" dirty="0">
                          <a:solidFill>
                            <a:srgbClr val="000000"/>
                          </a:solidFill>
                          <a:effectLst/>
                          <a:latin typeface="Calibri" panose="020F0502020204030204" pitchFamily="34" charset="0"/>
                        </a:rPr>
                        <a:t>$8,180</a:t>
                      </a:r>
                    </a:p>
                  </a:txBody>
                  <a:tcPr marL="9525" marR="9525" marT="9525" marB="0" anchor="ctr"/>
                </a:tc>
                <a:tc>
                  <a:txBody>
                    <a:bodyPr/>
                    <a:lstStyle/>
                    <a:p>
                      <a:pPr algn="ctr" fontAlgn="b"/>
                      <a:r>
                        <a:rPr lang="en-US" sz="1600" b="1" i="0" u="none" strike="noStrike" dirty="0">
                          <a:solidFill>
                            <a:srgbClr val="000000"/>
                          </a:solidFill>
                          <a:effectLst/>
                          <a:latin typeface="Calibri" panose="020F0502020204030204" pitchFamily="34" charset="0"/>
                        </a:rPr>
                        <a:t>$12,425</a:t>
                      </a:r>
                    </a:p>
                  </a:txBody>
                  <a:tcPr marL="9525" marR="9525" marT="9525" marB="0" anchor="ctr"/>
                </a:tc>
                <a:tc>
                  <a:txBody>
                    <a:bodyPr/>
                    <a:lstStyle/>
                    <a:p>
                      <a:pPr algn="ctr" fontAlgn="b"/>
                      <a:r>
                        <a:rPr lang="en-US" sz="1600" b="1" i="0" u="none" strike="noStrike" dirty="0">
                          <a:solidFill>
                            <a:srgbClr val="000000"/>
                          </a:solidFill>
                          <a:effectLst/>
                          <a:latin typeface="Calibri" panose="020F0502020204030204" pitchFamily="34" charset="0"/>
                        </a:rPr>
                        <a:t>$12,498</a:t>
                      </a:r>
                    </a:p>
                  </a:txBody>
                  <a:tcPr marL="9525" marR="9525" marT="9525" marB="0" anchor="ctr"/>
                </a:tc>
                <a:extLst>
                  <a:ext uri="{0D108BD9-81ED-4DB2-BD59-A6C34878D82A}">
                    <a16:rowId xmlns:a16="http://schemas.microsoft.com/office/drawing/2014/main" val="1929965478"/>
                  </a:ext>
                </a:extLst>
              </a:tr>
            </a:tbl>
          </a:graphicData>
        </a:graphic>
      </p:graphicFrame>
      <p:sp>
        <p:nvSpPr>
          <p:cNvPr id="2" name="Slide Number Placeholder 1"/>
          <p:cNvSpPr>
            <a:spLocks noGrp="1"/>
          </p:cNvSpPr>
          <p:nvPr>
            <p:ph type="sldNum" sz="quarter" idx="12"/>
          </p:nvPr>
        </p:nvSpPr>
        <p:spPr/>
        <p:txBody>
          <a:bodyPr/>
          <a:lstStyle/>
          <a:p>
            <a:pPr>
              <a:defRPr/>
            </a:pPr>
            <a:fld id="{F8A924EB-DF99-4028-85D9-83375C07342F}" type="slidenum">
              <a:rPr lang="en-US" smtClean="0"/>
              <a:pPr>
                <a:defRPr/>
              </a:pPr>
              <a:t>8</a:t>
            </a:fld>
            <a:endParaRPr lang="en-US" dirty="0"/>
          </a:p>
        </p:txBody>
      </p:sp>
      <p:sp>
        <p:nvSpPr>
          <p:cNvPr id="5" name="Rectangle 4"/>
          <p:cNvSpPr/>
          <p:nvPr/>
        </p:nvSpPr>
        <p:spPr bwMode="auto">
          <a:xfrm>
            <a:off x="6355080" y="1389888"/>
            <a:ext cx="888442" cy="4995894"/>
          </a:xfrm>
          <a:prstGeom prst="rect">
            <a:avLst/>
          </a:prstGeom>
          <a:solidFill>
            <a:srgbClr val="E2E11B">
              <a:alpha val="30000"/>
            </a:srgbClr>
          </a:solidFill>
          <a:ln w="38100" cap="flat" cmpd="sng" algn="ctr">
            <a:solidFill>
              <a:srgbClr val="E2E11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9223149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de2" descr="AAU State Appr">
            <a:extLst>
              <a:ext uri="{FF2B5EF4-FFF2-40B4-BE49-F238E27FC236}">
                <a16:creationId xmlns:a16="http://schemas.microsoft.com/office/drawing/2014/main" id="{E095213D-E272-4CE1-8343-7A1C0284FA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76200"/>
            <a:ext cx="9067800" cy="6705600"/>
          </a:xfrm>
          <a:prstGeom prst="rect">
            <a:avLst/>
          </a:prstGeom>
        </p:spPr>
      </p:pic>
    </p:spTree>
    <p:extLst>
      <p:ext uri="{BB962C8B-B14F-4D97-AF65-F5344CB8AC3E}">
        <p14:creationId xmlns:p14="http://schemas.microsoft.com/office/powerpoint/2010/main" val="2208052182"/>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Custom 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69B8"/>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41942</TotalTime>
  <Words>1447</Words>
  <Application>Microsoft Office PowerPoint</Application>
  <PresentationFormat>On-screen Show (4:3)</PresentationFormat>
  <Paragraphs>340</Paragraphs>
  <Slides>23</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Courier New</vt:lpstr>
      <vt:lpstr>Default Design</vt:lpstr>
      <vt:lpstr>Student Tuition Forum Financial Briefing</vt:lpstr>
      <vt:lpstr>PowerPoint Presentation</vt:lpstr>
      <vt:lpstr>PowerPoint Presentation</vt:lpstr>
      <vt:lpstr>PowerPoint Presentation</vt:lpstr>
      <vt:lpstr>PowerPoint Presentation</vt:lpstr>
      <vt:lpstr>PowerPoint Presentation</vt:lpstr>
      <vt:lpstr>PowerPoint Presentation</vt:lpstr>
      <vt:lpstr>Comparative University Funding</vt:lpstr>
      <vt:lpstr>PowerPoint Presentation</vt:lpstr>
      <vt:lpstr>PowerPoint Presentation</vt:lpstr>
      <vt:lpstr>PowerPoint Presentation</vt:lpstr>
      <vt:lpstr>PowerPoint Presentation</vt:lpstr>
      <vt:lpstr>Average Historical Annual Undergraduate Tuition Rate Increases – Analysis conducted in FY2020</vt:lpstr>
      <vt:lpstr> New Resident Undergraduate Students  Graduation Time 4 yrs Analysis Conducted in FY2020 Assumed Annual Increases 5% - Average 5 Year Historical Rate 5 year Guaranteed rate $254.62 per SCH (9.75% increase) </vt:lpstr>
      <vt:lpstr> New Resident Undergraduate Students  Graduation Time 5 yrs Analysis Conducted in FY2020 Assumed Annual Increases 5% - Average 5 Year Historical Rate 5 year Guaranteed rate $254.62 per SCH (9.75% increase) </vt:lpstr>
      <vt:lpstr> New Resident Undergraduate Students  Graduation Time 8 yrs Analysis Conducted in FY2020 Assumed Annual Increases 5% - Average 5 Year Historical Rate 5 year Guaranteed rate $254.62 per SCH (9.75% increase) </vt:lpstr>
      <vt:lpstr>Advantages of Guaranteed Tuition Program for Students</vt:lpstr>
      <vt:lpstr>Advantages of Guaranteed Tuition Program for Institution</vt:lpstr>
      <vt:lpstr>Students who started prior to the Tuition Guarantee Program </vt:lpstr>
      <vt:lpstr>Tuition and Fee Advisory Board (TFAB) Process</vt:lpstr>
      <vt:lpstr>Opportunities for Learning and Input</vt:lpstr>
      <vt:lpstr>Tuition Website</vt:lpstr>
      <vt:lpstr>PowerPoint Presentation</vt:lpstr>
    </vt:vector>
  </TitlesOfParts>
  <Company>ORSA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University of Oregon</dc:creator>
  <cp:lastModifiedBy>Debbie Sharp</cp:lastModifiedBy>
  <cp:revision>1424</cp:revision>
  <cp:lastPrinted>2023-01-12T19:53:53Z</cp:lastPrinted>
  <dcterms:created xsi:type="dcterms:W3CDTF">2006-10-01T23:20:38Z</dcterms:created>
  <dcterms:modified xsi:type="dcterms:W3CDTF">2023-01-16T17:10:59Z</dcterms:modified>
</cp:coreProperties>
</file>