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91" r:id="rId5"/>
    <p:sldMasterId id="2147483694" r:id="rId6"/>
    <p:sldMasterId id="2147483704" r:id="rId7"/>
  </p:sldMasterIdLst>
  <p:notesMasterIdLst>
    <p:notesMasterId r:id="rId15"/>
  </p:notesMasterIdLst>
  <p:handoutMasterIdLst>
    <p:handoutMasterId r:id="rId16"/>
  </p:handoutMasterIdLst>
  <p:sldIdLst>
    <p:sldId id="259" r:id="rId8"/>
    <p:sldId id="260" r:id="rId9"/>
    <p:sldId id="274" r:id="rId10"/>
    <p:sldId id="275" r:id="rId11"/>
    <p:sldId id="276" r:id="rId12"/>
    <p:sldId id="272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42"/>
    <a:srgbClr val="007600"/>
    <a:srgbClr val="0E472D"/>
    <a:srgbClr val="FBE31A"/>
    <a:srgbClr val="0B4A2D"/>
    <a:srgbClr val="FFFFFF"/>
    <a:srgbClr val="004A20"/>
    <a:srgbClr val="024613"/>
    <a:srgbClr val="00460B"/>
    <a:srgbClr val="00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43630-CB50-8119-4577-1F27D7040861}" v="31" dt="2023-01-26T20:59:22.261"/>
    <p1510:client id="{C57DD4A2-BC8C-4D05-A98E-53CC745BD173}" v="8" dt="2023-01-26T20:06:46.182"/>
    <p1510:client id="{C6C8C0C2-24F9-4699-980B-B08F10CE9E08}" v="1" dt="2023-01-26T20:08:49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7584" autoAdjust="0"/>
  </p:normalViewPr>
  <p:slideViewPr>
    <p:cSldViewPr snapToGrid="0" snapToObjects="1">
      <p:cViewPr varScale="1">
        <p:scale>
          <a:sx n="128" d="100"/>
          <a:sy n="128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79F34-D1CA-4733-B5CD-75F88BF60276}" type="doc">
      <dgm:prSet loTypeId="urn:microsoft.com/office/officeart/2005/8/layout/gear1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9628D30-DBFC-494A-A671-C0A5FD51DF0D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400" dirty="0"/>
            <a:t>Increasing dependence on technology</a:t>
          </a:r>
        </a:p>
      </dgm:t>
    </dgm:pt>
    <dgm:pt modelId="{340E64EA-DA6C-4A0E-A58D-3AB5A7C44510}" type="parTrans" cxnId="{DA35DAAD-460D-4123-BB94-CBA4E3DA1BEC}">
      <dgm:prSet/>
      <dgm:spPr/>
      <dgm:t>
        <a:bodyPr/>
        <a:lstStyle/>
        <a:p>
          <a:endParaRPr lang="en-US" sz="2400"/>
        </a:p>
      </dgm:t>
    </dgm:pt>
    <dgm:pt modelId="{97845CFD-BAD2-4CCF-AC52-2FA62B80360C}" type="sibTrans" cxnId="{DA35DAAD-460D-4123-BB94-CBA4E3DA1BE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2400"/>
        </a:p>
      </dgm:t>
    </dgm:pt>
    <dgm:pt modelId="{3092CE72-5A2E-4544-B070-37408BBF449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1400" dirty="0"/>
            <a:t>Current funding levels don’t meet demands</a:t>
          </a:r>
        </a:p>
      </dgm:t>
    </dgm:pt>
    <dgm:pt modelId="{86C07F22-59F6-4692-A169-D63B3AB5DB7E}" type="parTrans" cxnId="{62D12A1F-14AC-4BD1-9BF8-9C4A9FD50E50}">
      <dgm:prSet/>
      <dgm:spPr/>
      <dgm:t>
        <a:bodyPr/>
        <a:lstStyle/>
        <a:p>
          <a:endParaRPr lang="en-US" sz="2400"/>
        </a:p>
      </dgm:t>
    </dgm:pt>
    <dgm:pt modelId="{4E95801E-85B0-4D7F-82B1-13BE98D79464}" type="sibTrans" cxnId="{62D12A1F-14AC-4BD1-9BF8-9C4A9FD50E5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90AE5CCA-B6F8-4289-90ED-02174FA9EF8F}">
      <dgm:prSet custT="1"/>
      <dgm:spPr/>
      <dgm:t>
        <a:bodyPr/>
        <a:lstStyle/>
        <a:p>
          <a:pPr rtl="0"/>
          <a:r>
            <a:rPr lang="en-US" sz="1400" dirty="0">
              <a:solidFill>
                <a:schemeClr val="bg1"/>
              </a:solidFill>
            </a:rPr>
            <a:t>The disproportionate impact of </a:t>
          </a:r>
          <a:r>
            <a:rPr lang="en-US" sz="1400" dirty="0">
              <a:solidFill>
                <a:schemeClr val="bg1"/>
              </a:solidFill>
              <a:latin typeface="Calibri Light" panose="020F0302020204030204"/>
            </a:rPr>
            <a:t>supply</a:t>
          </a:r>
          <a:r>
            <a:rPr lang="en-US" sz="1400" dirty="0">
              <a:solidFill>
                <a:schemeClr val="bg1"/>
              </a:solidFill>
            </a:rPr>
            <a:t> chain issues and inflation on the cost of hardware and services</a:t>
          </a:r>
        </a:p>
      </dgm:t>
    </dgm:pt>
    <dgm:pt modelId="{DE9CB3BC-750C-435D-84DE-F6B92F35408B}" type="parTrans" cxnId="{D389FA94-EF11-48F6-A818-16FCF07A7E96}">
      <dgm:prSet/>
      <dgm:spPr/>
      <dgm:t>
        <a:bodyPr/>
        <a:lstStyle/>
        <a:p>
          <a:endParaRPr lang="en-US" sz="2400"/>
        </a:p>
      </dgm:t>
    </dgm:pt>
    <dgm:pt modelId="{5B8B49B1-3962-4B93-B96F-14950DD24F7D}" type="sibTrans" cxnId="{D389FA94-EF11-48F6-A818-16FCF07A7E96}">
      <dgm:prSet/>
      <dgm:spPr/>
      <dgm:t>
        <a:bodyPr/>
        <a:lstStyle/>
        <a:p>
          <a:endParaRPr lang="en-US" sz="2400"/>
        </a:p>
      </dgm:t>
    </dgm:pt>
    <dgm:pt modelId="{AD62F5BB-D6E3-4E5F-8724-C104BDD9988C}" type="pres">
      <dgm:prSet presAssocID="{61779F34-D1CA-4733-B5CD-75F88BF6027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C2D2B1-24DB-46BF-9F8F-55EF9F50BB8C}" type="pres">
      <dgm:prSet presAssocID="{90AE5CCA-B6F8-4289-90ED-02174FA9EF8F}" presName="gear1" presStyleLbl="node1" presStyleIdx="0" presStyleCnt="3" custLinFactNeighborX="-125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D298D-279D-4BAA-A109-5C39D02F2C36}" type="pres">
      <dgm:prSet presAssocID="{90AE5CCA-B6F8-4289-90ED-02174FA9EF8F}" presName="gear1srcNode" presStyleLbl="node1" presStyleIdx="0" presStyleCnt="3"/>
      <dgm:spPr/>
      <dgm:t>
        <a:bodyPr/>
        <a:lstStyle/>
        <a:p>
          <a:endParaRPr lang="en-US"/>
        </a:p>
      </dgm:t>
    </dgm:pt>
    <dgm:pt modelId="{15A3EF0B-2EA6-4FE3-8B7F-3B6A098F3A1F}" type="pres">
      <dgm:prSet presAssocID="{90AE5CCA-B6F8-4289-90ED-02174FA9EF8F}" presName="gear1dstNode" presStyleLbl="node1" presStyleIdx="0" presStyleCnt="3"/>
      <dgm:spPr/>
      <dgm:t>
        <a:bodyPr/>
        <a:lstStyle/>
        <a:p>
          <a:endParaRPr lang="en-US"/>
        </a:p>
      </dgm:t>
    </dgm:pt>
    <dgm:pt modelId="{0F48BCB9-1CB5-4E98-B051-DF80F051DDAC}" type="pres">
      <dgm:prSet presAssocID="{D9628D30-DBFC-494A-A671-C0A5FD51DF0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806C1-3520-4E4F-970B-6CC56D1A8A80}" type="pres">
      <dgm:prSet presAssocID="{D9628D30-DBFC-494A-A671-C0A5FD51DF0D}" presName="gear2srcNode" presStyleLbl="node1" presStyleIdx="1" presStyleCnt="3"/>
      <dgm:spPr/>
      <dgm:t>
        <a:bodyPr/>
        <a:lstStyle/>
        <a:p>
          <a:endParaRPr lang="en-US"/>
        </a:p>
      </dgm:t>
    </dgm:pt>
    <dgm:pt modelId="{04D0A3B9-DE31-4F29-9AAF-54C129F053C1}" type="pres">
      <dgm:prSet presAssocID="{D9628D30-DBFC-494A-A671-C0A5FD51DF0D}" presName="gear2dstNode" presStyleLbl="node1" presStyleIdx="1" presStyleCnt="3"/>
      <dgm:spPr/>
      <dgm:t>
        <a:bodyPr/>
        <a:lstStyle/>
        <a:p>
          <a:endParaRPr lang="en-US"/>
        </a:p>
      </dgm:t>
    </dgm:pt>
    <dgm:pt modelId="{A56D7836-1665-41B2-ABC7-EB71F259A5CF}" type="pres">
      <dgm:prSet presAssocID="{3092CE72-5A2E-4544-B070-37408BBF4494}" presName="gear3" presStyleLbl="node1" presStyleIdx="2" presStyleCnt="3"/>
      <dgm:spPr/>
      <dgm:t>
        <a:bodyPr/>
        <a:lstStyle/>
        <a:p>
          <a:endParaRPr lang="en-US"/>
        </a:p>
      </dgm:t>
    </dgm:pt>
    <dgm:pt modelId="{B6C14302-74F7-4E5B-9BF1-806772EA3C45}" type="pres">
      <dgm:prSet presAssocID="{3092CE72-5A2E-4544-B070-37408BBF44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E122-52D3-4E7E-8875-A383E0245544}" type="pres">
      <dgm:prSet presAssocID="{3092CE72-5A2E-4544-B070-37408BBF4494}" presName="gear3srcNode" presStyleLbl="node1" presStyleIdx="2" presStyleCnt="3"/>
      <dgm:spPr/>
      <dgm:t>
        <a:bodyPr/>
        <a:lstStyle/>
        <a:p>
          <a:endParaRPr lang="en-US"/>
        </a:p>
      </dgm:t>
    </dgm:pt>
    <dgm:pt modelId="{B848B9AA-20D6-4435-9A5A-84586CF1C771}" type="pres">
      <dgm:prSet presAssocID="{3092CE72-5A2E-4544-B070-37408BBF4494}" presName="gear3dstNode" presStyleLbl="node1" presStyleIdx="2" presStyleCnt="3"/>
      <dgm:spPr/>
      <dgm:t>
        <a:bodyPr/>
        <a:lstStyle/>
        <a:p>
          <a:endParaRPr lang="en-US"/>
        </a:p>
      </dgm:t>
    </dgm:pt>
    <dgm:pt modelId="{7538E586-7D0E-4D00-AC4C-4682F2BA6A44}" type="pres">
      <dgm:prSet presAssocID="{5B8B49B1-3962-4B93-B96F-14950DD24F7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1F64CDA-386A-4D09-823C-CDAB98805F22}" type="pres">
      <dgm:prSet presAssocID="{97845CFD-BAD2-4CCF-AC52-2FA62B80360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4CB7CF-AB4B-4012-8F35-84CEFC91FB35}" type="pres">
      <dgm:prSet presAssocID="{4E95801E-85B0-4D7F-82B1-13BE98D7946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51E79F-00B2-4EE0-A4EF-07B61C355A09}" type="presOf" srcId="{3092CE72-5A2E-4544-B070-37408BBF4494}" destId="{B6C14302-74F7-4E5B-9BF1-806772EA3C45}" srcOrd="1" destOrd="0" presId="urn:microsoft.com/office/officeart/2005/8/layout/gear1"/>
    <dgm:cxn modelId="{A8E551CD-818F-4697-94B1-43A52A843E25}" type="presOf" srcId="{61779F34-D1CA-4733-B5CD-75F88BF60276}" destId="{AD62F5BB-D6E3-4E5F-8724-C104BDD9988C}" srcOrd="0" destOrd="0" presId="urn:microsoft.com/office/officeart/2005/8/layout/gear1"/>
    <dgm:cxn modelId="{8B8F30A5-B5C1-4A0A-8EFB-B334D2CD32F8}" type="presOf" srcId="{97845CFD-BAD2-4CCF-AC52-2FA62B80360C}" destId="{B1F64CDA-386A-4D09-823C-CDAB98805F22}" srcOrd="0" destOrd="0" presId="urn:microsoft.com/office/officeart/2005/8/layout/gear1"/>
    <dgm:cxn modelId="{2414725F-269F-4A77-B7C8-2F3D86500EE6}" type="presOf" srcId="{90AE5CCA-B6F8-4289-90ED-02174FA9EF8F}" destId="{E8C2D2B1-24DB-46BF-9F8F-55EF9F50BB8C}" srcOrd="0" destOrd="0" presId="urn:microsoft.com/office/officeart/2005/8/layout/gear1"/>
    <dgm:cxn modelId="{37CB3325-5600-4476-AD96-F785158FD890}" type="presOf" srcId="{90AE5CCA-B6F8-4289-90ED-02174FA9EF8F}" destId="{15A3EF0B-2EA6-4FE3-8B7F-3B6A098F3A1F}" srcOrd="2" destOrd="0" presId="urn:microsoft.com/office/officeart/2005/8/layout/gear1"/>
    <dgm:cxn modelId="{29978E3D-DB02-47A4-B0D7-8B4ECBB0A166}" type="presOf" srcId="{D9628D30-DBFC-494A-A671-C0A5FD51DF0D}" destId="{0F48BCB9-1CB5-4E98-B051-DF80F051DDAC}" srcOrd="0" destOrd="0" presId="urn:microsoft.com/office/officeart/2005/8/layout/gear1"/>
    <dgm:cxn modelId="{DA35DAAD-460D-4123-BB94-CBA4E3DA1BEC}" srcId="{61779F34-D1CA-4733-B5CD-75F88BF60276}" destId="{D9628D30-DBFC-494A-A671-C0A5FD51DF0D}" srcOrd="1" destOrd="0" parTransId="{340E64EA-DA6C-4A0E-A58D-3AB5A7C44510}" sibTransId="{97845CFD-BAD2-4CCF-AC52-2FA62B80360C}"/>
    <dgm:cxn modelId="{0DC12AF5-24AE-48D8-9434-3C6465343E3F}" type="presOf" srcId="{3092CE72-5A2E-4544-B070-37408BBF4494}" destId="{A56D7836-1665-41B2-ABC7-EB71F259A5CF}" srcOrd="0" destOrd="0" presId="urn:microsoft.com/office/officeart/2005/8/layout/gear1"/>
    <dgm:cxn modelId="{B131307D-486B-44D1-BB31-265614EFDF55}" type="presOf" srcId="{4E95801E-85B0-4D7F-82B1-13BE98D79464}" destId="{A24CB7CF-AB4B-4012-8F35-84CEFC91FB35}" srcOrd="0" destOrd="0" presId="urn:microsoft.com/office/officeart/2005/8/layout/gear1"/>
    <dgm:cxn modelId="{D389FA94-EF11-48F6-A818-16FCF07A7E96}" srcId="{61779F34-D1CA-4733-B5CD-75F88BF60276}" destId="{90AE5CCA-B6F8-4289-90ED-02174FA9EF8F}" srcOrd="0" destOrd="0" parTransId="{DE9CB3BC-750C-435D-84DE-F6B92F35408B}" sibTransId="{5B8B49B1-3962-4B93-B96F-14950DD24F7D}"/>
    <dgm:cxn modelId="{59B966C2-C386-44BE-B35C-983ED1677EFC}" type="presOf" srcId="{3092CE72-5A2E-4544-B070-37408BBF4494}" destId="{B848B9AA-20D6-4435-9A5A-84586CF1C771}" srcOrd="3" destOrd="0" presId="urn:microsoft.com/office/officeart/2005/8/layout/gear1"/>
    <dgm:cxn modelId="{569D8F9A-4F39-4DBA-B8AF-7950F16F1FAD}" type="presOf" srcId="{D9628D30-DBFC-494A-A671-C0A5FD51DF0D}" destId="{04D0A3B9-DE31-4F29-9AAF-54C129F053C1}" srcOrd="2" destOrd="0" presId="urn:microsoft.com/office/officeart/2005/8/layout/gear1"/>
    <dgm:cxn modelId="{0AE4C3C2-09B0-456E-A66D-B963C6C6B016}" type="presOf" srcId="{90AE5CCA-B6F8-4289-90ED-02174FA9EF8F}" destId="{5D5D298D-279D-4BAA-A109-5C39D02F2C36}" srcOrd="1" destOrd="0" presId="urn:microsoft.com/office/officeart/2005/8/layout/gear1"/>
    <dgm:cxn modelId="{9B4D0C2D-0DB6-46B8-8013-FF24B3F14726}" type="presOf" srcId="{D9628D30-DBFC-494A-A671-C0A5FD51DF0D}" destId="{277806C1-3520-4E4F-970B-6CC56D1A8A80}" srcOrd="1" destOrd="0" presId="urn:microsoft.com/office/officeart/2005/8/layout/gear1"/>
    <dgm:cxn modelId="{8656A365-E19D-45FE-827E-017429C2D728}" type="presOf" srcId="{5B8B49B1-3962-4B93-B96F-14950DD24F7D}" destId="{7538E586-7D0E-4D00-AC4C-4682F2BA6A44}" srcOrd="0" destOrd="0" presId="urn:microsoft.com/office/officeart/2005/8/layout/gear1"/>
    <dgm:cxn modelId="{0A4F2A3B-C7EE-4690-9197-A8BA0B6D833D}" type="presOf" srcId="{3092CE72-5A2E-4544-B070-37408BBF4494}" destId="{6CD7E122-52D3-4E7E-8875-A383E0245544}" srcOrd="2" destOrd="0" presId="urn:microsoft.com/office/officeart/2005/8/layout/gear1"/>
    <dgm:cxn modelId="{62D12A1F-14AC-4BD1-9BF8-9C4A9FD50E50}" srcId="{61779F34-D1CA-4733-B5CD-75F88BF60276}" destId="{3092CE72-5A2E-4544-B070-37408BBF4494}" srcOrd="2" destOrd="0" parTransId="{86C07F22-59F6-4692-A169-D63B3AB5DB7E}" sibTransId="{4E95801E-85B0-4D7F-82B1-13BE98D79464}"/>
    <dgm:cxn modelId="{F7ABE256-6F8A-4311-A056-9C8CD5C96222}" type="presParOf" srcId="{AD62F5BB-D6E3-4E5F-8724-C104BDD9988C}" destId="{E8C2D2B1-24DB-46BF-9F8F-55EF9F50BB8C}" srcOrd="0" destOrd="0" presId="urn:microsoft.com/office/officeart/2005/8/layout/gear1"/>
    <dgm:cxn modelId="{5768D528-9BEB-4D87-8333-C668722E75CA}" type="presParOf" srcId="{AD62F5BB-D6E3-4E5F-8724-C104BDD9988C}" destId="{5D5D298D-279D-4BAA-A109-5C39D02F2C36}" srcOrd="1" destOrd="0" presId="urn:microsoft.com/office/officeart/2005/8/layout/gear1"/>
    <dgm:cxn modelId="{D4C0C2A9-C1CD-46A2-BDF0-7E8C83D813BF}" type="presParOf" srcId="{AD62F5BB-D6E3-4E5F-8724-C104BDD9988C}" destId="{15A3EF0B-2EA6-4FE3-8B7F-3B6A098F3A1F}" srcOrd="2" destOrd="0" presId="urn:microsoft.com/office/officeart/2005/8/layout/gear1"/>
    <dgm:cxn modelId="{FE1EA314-8977-4033-B73E-C3C7C3987CA8}" type="presParOf" srcId="{AD62F5BB-D6E3-4E5F-8724-C104BDD9988C}" destId="{0F48BCB9-1CB5-4E98-B051-DF80F051DDAC}" srcOrd="3" destOrd="0" presId="urn:microsoft.com/office/officeart/2005/8/layout/gear1"/>
    <dgm:cxn modelId="{8C9EE5C8-BB77-4BA8-A060-0F7EAB4FCF68}" type="presParOf" srcId="{AD62F5BB-D6E3-4E5F-8724-C104BDD9988C}" destId="{277806C1-3520-4E4F-970B-6CC56D1A8A80}" srcOrd="4" destOrd="0" presId="urn:microsoft.com/office/officeart/2005/8/layout/gear1"/>
    <dgm:cxn modelId="{4AA607C8-756D-4708-AD6C-F63E311D8D7F}" type="presParOf" srcId="{AD62F5BB-D6E3-4E5F-8724-C104BDD9988C}" destId="{04D0A3B9-DE31-4F29-9AAF-54C129F053C1}" srcOrd="5" destOrd="0" presId="urn:microsoft.com/office/officeart/2005/8/layout/gear1"/>
    <dgm:cxn modelId="{5D071686-E5DC-4BFD-955F-738C39BAC1EE}" type="presParOf" srcId="{AD62F5BB-D6E3-4E5F-8724-C104BDD9988C}" destId="{A56D7836-1665-41B2-ABC7-EB71F259A5CF}" srcOrd="6" destOrd="0" presId="urn:microsoft.com/office/officeart/2005/8/layout/gear1"/>
    <dgm:cxn modelId="{645BADB6-9460-41ED-A313-E63CCD514DAC}" type="presParOf" srcId="{AD62F5BB-D6E3-4E5F-8724-C104BDD9988C}" destId="{B6C14302-74F7-4E5B-9BF1-806772EA3C45}" srcOrd="7" destOrd="0" presId="urn:microsoft.com/office/officeart/2005/8/layout/gear1"/>
    <dgm:cxn modelId="{F91A8C86-F5DB-47EF-A09C-7625A7509C6D}" type="presParOf" srcId="{AD62F5BB-D6E3-4E5F-8724-C104BDD9988C}" destId="{6CD7E122-52D3-4E7E-8875-A383E0245544}" srcOrd="8" destOrd="0" presId="urn:microsoft.com/office/officeart/2005/8/layout/gear1"/>
    <dgm:cxn modelId="{CDA13C73-D6A6-407E-877B-0CA64004924F}" type="presParOf" srcId="{AD62F5BB-D6E3-4E5F-8724-C104BDD9988C}" destId="{B848B9AA-20D6-4435-9A5A-84586CF1C771}" srcOrd="9" destOrd="0" presId="urn:microsoft.com/office/officeart/2005/8/layout/gear1"/>
    <dgm:cxn modelId="{967FEEAE-F126-4997-870D-10EA72682F18}" type="presParOf" srcId="{AD62F5BB-D6E3-4E5F-8724-C104BDD9988C}" destId="{7538E586-7D0E-4D00-AC4C-4682F2BA6A44}" srcOrd="10" destOrd="0" presId="urn:microsoft.com/office/officeart/2005/8/layout/gear1"/>
    <dgm:cxn modelId="{1F8CA6DC-EB07-40B9-BA24-DA37CA57967E}" type="presParOf" srcId="{AD62F5BB-D6E3-4E5F-8724-C104BDD9988C}" destId="{B1F64CDA-386A-4D09-823C-CDAB98805F22}" srcOrd="11" destOrd="0" presId="urn:microsoft.com/office/officeart/2005/8/layout/gear1"/>
    <dgm:cxn modelId="{650F2446-5401-42ED-99F6-07AFFA9B4FE0}" type="presParOf" srcId="{AD62F5BB-D6E3-4E5F-8724-C104BDD9988C}" destId="{A24CB7CF-AB4B-4012-8F35-84CEFC91FB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D2B1-24DB-46BF-9F8F-55EF9F50BB8C}">
      <dsp:nvSpPr>
        <dsp:cNvPr id="0" name=""/>
        <dsp:cNvSpPr/>
      </dsp:nvSpPr>
      <dsp:spPr>
        <a:xfrm>
          <a:off x="2871257" y="2172753"/>
          <a:ext cx="2655588" cy="2655588"/>
        </a:xfrm>
        <a:prstGeom prst="gear9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The disproportionate impact of </a:t>
          </a:r>
          <a:r>
            <a:rPr lang="en-US" sz="1400" kern="1200" dirty="0">
              <a:solidFill>
                <a:schemeClr val="bg1"/>
              </a:solidFill>
              <a:latin typeface="Calibri Light" panose="020F0302020204030204"/>
            </a:rPr>
            <a:t>supply</a:t>
          </a:r>
          <a:r>
            <a:rPr lang="en-US" sz="1400" kern="1200" dirty="0">
              <a:solidFill>
                <a:schemeClr val="bg1"/>
              </a:solidFill>
            </a:rPr>
            <a:t> chain issues and inflation on the cost of hardware and services</a:t>
          </a:r>
        </a:p>
      </dsp:txBody>
      <dsp:txXfrm>
        <a:off x="3405148" y="2794812"/>
        <a:ext cx="1587806" cy="1365027"/>
      </dsp:txXfrm>
    </dsp:sp>
    <dsp:sp modelId="{0F48BCB9-1CB5-4E98-B051-DF80F051DDAC}">
      <dsp:nvSpPr>
        <dsp:cNvPr id="0" name=""/>
        <dsp:cNvSpPr/>
      </dsp:nvSpPr>
      <dsp:spPr>
        <a:xfrm>
          <a:off x="1359382" y="1545069"/>
          <a:ext cx="1931336" cy="1931336"/>
        </a:xfrm>
        <a:prstGeom prst="gear6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Increasing dependence on technology</a:t>
          </a:r>
        </a:p>
      </dsp:txBody>
      <dsp:txXfrm>
        <a:off x="1845602" y="2034227"/>
        <a:ext cx="958896" cy="953020"/>
      </dsp:txXfrm>
    </dsp:sp>
    <dsp:sp modelId="{A56D7836-1665-41B2-ABC7-EB71F259A5CF}">
      <dsp:nvSpPr>
        <dsp:cNvPr id="0" name=""/>
        <dsp:cNvSpPr/>
      </dsp:nvSpPr>
      <dsp:spPr>
        <a:xfrm rot="20700000">
          <a:off x="2441128" y="212644"/>
          <a:ext cx="1892315" cy="1892315"/>
        </a:xfrm>
        <a:prstGeom prst="gear6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Current funding levels don’t meet demands</a:t>
          </a:r>
        </a:p>
      </dsp:txBody>
      <dsp:txXfrm rot="-20700000">
        <a:off x="2856168" y="627684"/>
        <a:ext cx="1062235" cy="1062235"/>
      </dsp:txXfrm>
    </dsp:sp>
    <dsp:sp modelId="{7538E586-7D0E-4D00-AC4C-4682F2BA6A44}">
      <dsp:nvSpPr>
        <dsp:cNvPr id="0" name=""/>
        <dsp:cNvSpPr/>
      </dsp:nvSpPr>
      <dsp:spPr>
        <a:xfrm>
          <a:off x="2707276" y="1768025"/>
          <a:ext cx="3399152" cy="3399152"/>
        </a:xfrm>
        <a:prstGeom prst="circularArrow">
          <a:avLst>
            <a:gd name="adj1" fmla="val 4687"/>
            <a:gd name="adj2" fmla="val 299029"/>
            <a:gd name="adj3" fmla="val 2529475"/>
            <a:gd name="adj4" fmla="val 1583289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64CDA-386A-4D09-823C-CDAB98805F22}">
      <dsp:nvSpPr>
        <dsp:cNvPr id="0" name=""/>
        <dsp:cNvSpPr/>
      </dsp:nvSpPr>
      <dsp:spPr>
        <a:xfrm>
          <a:off x="1017346" y="1115016"/>
          <a:ext cx="2469696" cy="2469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B7CF-AB4B-4012-8F35-84CEFC91FB35}">
      <dsp:nvSpPr>
        <dsp:cNvPr id="0" name=""/>
        <dsp:cNvSpPr/>
      </dsp:nvSpPr>
      <dsp:spPr>
        <a:xfrm>
          <a:off x="2003416" y="-204565"/>
          <a:ext cx="2662830" cy="26628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Inflation means that over time, we have less purchasing power, creating risks for the university due to aging 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3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5" y="825111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5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844"/>
            <a:ext cx="7602539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1260872"/>
            <a:ext cx="3714751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5" y="1878811"/>
            <a:ext cx="3714751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7" y="1260872"/>
            <a:ext cx="3744523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7" y="1878811"/>
            <a:ext cx="3744523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6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8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6" y="1543058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6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7" y="342901"/>
            <a:ext cx="4452243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6" y="1543058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825111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6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5" y="573008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1" y="760916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1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1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5" y="1369219"/>
            <a:ext cx="3735188" cy="3074390"/>
          </a:xfrm>
        </p:spPr>
        <p:txBody>
          <a:bodyPr>
            <a:normAutofit/>
          </a:bodyPr>
          <a:lstStyle>
            <a:lvl1pPr>
              <a:defRPr sz="225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9" y="1369219"/>
            <a:ext cx="3699092" cy="3074390"/>
          </a:xfrm>
        </p:spPr>
        <p:txBody>
          <a:bodyPr>
            <a:normAutofit/>
          </a:bodyPr>
          <a:lstStyle>
            <a:lvl1pPr>
              <a:defRPr sz="225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81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5" y="1877101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1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8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8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1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94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3" y="4570281"/>
            <a:ext cx="8467091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3" y="273339"/>
            <a:ext cx="76023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7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570729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51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7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7" y="1369227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573846"/>
            <a:ext cx="676911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9771" y="52312"/>
            <a:ext cx="8026400" cy="203230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University of Oregon</a:t>
            </a:r>
            <a:br>
              <a:rPr lang="en-US" sz="4400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Tuition and Fee Advisory Board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6077" y="3058887"/>
            <a:ext cx="8369905" cy="1241823"/>
          </a:xfrm>
        </p:spPr>
        <p:txBody>
          <a:bodyPr>
            <a:normAutofit fontScale="92500"/>
          </a:bodyPr>
          <a:lstStyle/>
          <a:p>
            <a:r>
              <a:rPr lang="en-US" sz="2667" dirty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Information Services – Technology (Tech)  Fee </a:t>
            </a:r>
          </a:p>
          <a:p>
            <a:endParaRPr lang="en-US" sz="2251" dirty="0">
              <a:solidFill>
                <a:srgbClr val="0076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500" dirty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Presented by: Abhijit Pandit, Vice President for Information Services and Chief Information Officer</a:t>
            </a:r>
          </a:p>
        </p:txBody>
      </p:sp>
    </p:spTree>
    <p:extLst>
      <p:ext uri="{BB962C8B-B14F-4D97-AF65-F5344CB8AC3E}">
        <p14:creationId xmlns:p14="http://schemas.microsoft.com/office/powerpoint/2010/main" val="3230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541" y="297542"/>
            <a:ext cx="7276275" cy="128451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0541" y="1669142"/>
            <a:ext cx="7514816" cy="26343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Summary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Tech fee use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Governance and decision-making process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Financial drivers</a:t>
            </a:r>
          </a:p>
        </p:txBody>
      </p:sp>
    </p:spTree>
    <p:extLst>
      <p:ext uri="{BB962C8B-B14F-4D97-AF65-F5344CB8AC3E}">
        <p14:creationId xmlns:p14="http://schemas.microsoft.com/office/powerpoint/2010/main" val="180141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377" y="-65314"/>
            <a:ext cx="7838439" cy="994228"/>
          </a:xfrm>
        </p:spPr>
        <p:txBody>
          <a:bodyPr>
            <a:normAutofit/>
          </a:bodyPr>
          <a:lstStyle/>
          <a:p>
            <a:r>
              <a:rPr lang="en-US" sz="1800" dirty="0"/>
              <a:t>High Level Summary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3980" y="749002"/>
            <a:ext cx="7838439" cy="5121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Fee Used for </a:t>
            </a:r>
          </a:p>
          <a:p>
            <a:pPr lvl="1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 Infrastructure End of life/Growth</a:t>
            </a:r>
          </a:p>
          <a:p>
            <a:pPr lvl="1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Mission Critical Software</a:t>
            </a:r>
          </a:p>
          <a:p>
            <a:pPr lvl="1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Cyber Security tools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/>
              <a:t>Provost reviews IT Steering Committee*</a:t>
            </a:r>
          </a:p>
          <a:p>
            <a:pPr marL="0" indent="0">
              <a:buNone/>
            </a:pPr>
            <a:r>
              <a:rPr lang="en-US" sz="1200" dirty="0"/>
              <a:t>recommendations and provides final approval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 Cost Drivers </a:t>
            </a:r>
          </a:p>
          <a:p>
            <a:pPr lvl="1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disproportionate impact of supply chain issues and inflation on the cost of hardware and services</a:t>
            </a:r>
          </a:p>
          <a:p>
            <a:pPr lvl="1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dependency on technology</a:t>
            </a:r>
          </a:p>
          <a:p>
            <a:pPr lvl="1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funding levels don’t meet demands</a:t>
            </a:r>
          </a:p>
          <a:p>
            <a:pPr marL="342883" lvl="1" indent="0">
              <a:buNone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883" lvl="1" indent="0">
              <a:buNone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/>
              <a:t>Tech Fee Initiated 2017 - $50/Term. </a:t>
            </a:r>
          </a:p>
          <a:p>
            <a:pPr marL="0" indent="0">
              <a:buNone/>
            </a:pPr>
            <a:r>
              <a:rPr lang="en-US" sz="1200" dirty="0"/>
              <a:t>Current fee - $53/Term. </a:t>
            </a:r>
          </a:p>
          <a:p>
            <a:pPr marL="0" indent="0">
              <a:buNone/>
            </a:pPr>
            <a:r>
              <a:rPr lang="en-US" sz="1200" dirty="0"/>
              <a:t>Proposed Fee </a:t>
            </a:r>
            <a:r>
              <a:rPr lang="en-US" sz="1200"/>
              <a:t>- </a:t>
            </a:r>
            <a:r>
              <a:rPr lang="en-US" sz="1200" smtClean="0"/>
              <a:t>$59.25/Term.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9CE34-052F-5886-F1B5-3BAB57FBB449}"/>
              </a:ext>
            </a:extLst>
          </p:cNvPr>
          <p:cNvSpPr txBox="1"/>
          <p:nvPr/>
        </p:nvSpPr>
        <p:spPr>
          <a:xfrm>
            <a:off x="3583501" y="5625797"/>
            <a:ext cx="5560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*During COVID IS Exec Council has been providing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2824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nut 12"/>
          <p:cNvSpPr/>
          <p:nvPr/>
        </p:nvSpPr>
        <p:spPr>
          <a:xfrm rot="1424947">
            <a:off x="1447077" y="1023279"/>
            <a:ext cx="3673365" cy="3685190"/>
          </a:xfrm>
          <a:prstGeom prst="donu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832" y="248978"/>
            <a:ext cx="5878829" cy="4456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is the tech fee used?</a:t>
            </a:r>
          </a:p>
        </p:txBody>
      </p:sp>
      <p:grpSp>
        <p:nvGrpSpPr>
          <p:cNvPr id="9" name="Group 8"/>
          <p:cNvGrpSpPr/>
          <p:nvPr/>
        </p:nvGrpSpPr>
        <p:grpSpPr>
          <a:xfrm rot="1424947">
            <a:off x="1536812" y="1127730"/>
            <a:ext cx="3476295" cy="3476295"/>
            <a:chOff x="1646580" y="1127727"/>
            <a:chExt cx="3476295" cy="3476295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0" name="Freeform 9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1738147 w 3476295"/>
                <a:gd name="connsiteY0" fmla="*/ 0 h 3476295"/>
                <a:gd name="connsiteX1" fmla="*/ 3243427 w 3476295"/>
                <a:gd name="connsiteY1" fmla="*/ 869074 h 3476295"/>
                <a:gd name="connsiteX2" fmla="*/ 3243427 w 3476295"/>
                <a:gd name="connsiteY2" fmla="*/ 2607222 h 3476295"/>
                <a:gd name="connsiteX3" fmla="*/ 1738148 w 3476295"/>
                <a:gd name="connsiteY3" fmla="*/ 1738148 h 3476295"/>
                <a:gd name="connsiteX4" fmla="*/ 1738147 w 3476295"/>
                <a:gd name="connsiteY4" fmla="*/ 0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1738147" y="0"/>
                  </a:moveTo>
                  <a:cubicBezTo>
                    <a:pt x="2359127" y="0"/>
                    <a:pt x="2932937" y="331289"/>
                    <a:pt x="3243427" y="869074"/>
                  </a:cubicBezTo>
                  <a:cubicBezTo>
                    <a:pt x="3553917" y="1406859"/>
                    <a:pt x="3553917" y="2069437"/>
                    <a:pt x="3243427" y="2607222"/>
                  </a:cubicBezTo>
                  <a:lnTo>
                    <a:pt x="1738148" y="1738148"/>
                  </a:lnTo>
                  <a:cubicBezTo>
                    <a:pt x="1738148" y="1158765"/>
                    <a:pt x="1738147" y="579383"/>
                    <a:pt x="173814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7019" tIns="688449" rIns="453799" bIns="1723061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3243427 w 3476295"/>
                <a:gd name="connsiteY0" fmla="*/ 2607221 h 3476295"/>
                <a:gd name="connsiteX1" fmla="*/ 1738147 w 3476295"/>
                <a:gd name="connsiteY1" fmla="*/ 3476295 h 3476295"/>
                <a:gd name="connsiteX2" fmla="*/ 232867 w 3476295"/>
                <a:gd name="connsiteY2" fmla="*/ 2607221 h 3476295"/>
                <a:gd name="connsiteX3" fmla="*/ 1738148 w 3476295"/>
                <a:gd name="connsiteY3" fmla="*/ 1738148 h 3476295"/>
                <a:gd name="connsiteX4" fmla="*/ 3243427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3243427" y="2607221"/>
                  </a:moveTo>
                  <a:cubicBezTo>
                    <a:pt x="2932937" y="3145006"/>
                    <a:pt x="2359127" y="3476295"/>
                    <a:pt x="1738147" y="3476295"/>
                  </a:cubicBezTo>
                  <a:cubicBezTo>
                    <a:pt x="1117167" y="3476295"/>
                    <a:pt x="543357" y="3145006"/>
                    <a:pt x="232867" y="2607221"/>
                  </a:cubicBezTo>
                  <a:lnTo>
                    <a:pt x="1738148" y="1738148"/>
                  </a:lnTo>
                  <a:lnTo>
                    <a:pt x="3243427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343" tIns="2256877" rIns="1015343" bIns="270422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232868 w 3476295"/>
                <a:gd name="connsiteY0" fmla="*/ 2607221 h 3476295"/>
                <a:gd name="connsiteX1" fmla="*/ 232868 w 3476295"/>
                <a:gd name="connsiteY1" fmla="*/ 869073 h 3476295"/>
                <a:gd name="connsiteX2" fmla="*/ 1738148 w 3476295"/>
                <a:gd name="connsiteY2" fmla="*/ -1 h 3476295"/>
                <a:gd name="connsiteX3" fmla="*/ 1738148 w 3476295"/>
                <a:gd name="connsiteY3" fmla="*/ 1738148 h 3476295"/>
                <a:gd name="connsiteX4" fmla="*/ 232868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232868" y="2607221"/>
                  </a:moveTo>
                  <a:cubicBezTo>
                    <a:pt x="-77622" y="2069436"/>
                    <a:pt x="-77622" y="1406858"/>
                    <a:pt x="232868" y="869073"/>
                  </a:cubicBezTo>
                  <a:cubicBezTo>
                    <a:pt x="543358" y="331288"/>
                    <a:pt x="1117168" y="-1"/>
                    <a:pt x="1738148" y="-1"/>
                  </a:cubicBezTo>
                  <a:lnTo>
                    <a:pt x="1738148" y="1738148"/>
                  </a:lnTo>
                  <a:lnTo>
                    <a:pt x="232868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451" tIns="729834" rIns="1971367" bIns="1681676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9240" y="1012874"/>
            <a:ext cx="2684212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Student technology fee:</a:t>
            </a:r>
          </a:p>
          <a:p>
            <a:pPr lvl="1"/>
            <a:r>
              <a:rPr lang="en-US" sz="1600" dirty="0"/>
              <a:t>Currently:</a:t>
            </a:r>
          </a:p>
          <a:p>
            <a:pPr lvl="2"/>
            <a:r>
              <a:rPr lang="en-US" sz="1600" dirty="0"/>
              <a:t>$53.00 per term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Proposed for 2023-24:</a:t>
            </a:r>
          </a:p>
          <a:p>
            <a:pPr lvl="1"/>
            <a:r>
              <a:rPr lang="en-US" sz="1600" dirty="0"/>
              <a:t>	$59.25 per term 	</a:t>
            </a:r>
          </a:p>
          <a:p>
            <a:pPr lvl="1"/>
            <a:r>
              <a:rPr lang="en-US" sz="1600" dirty="0"/>
              <a:t>Applies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New, incoming undergrads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All graduate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r>
              <a:rPr lang="en-US" sz="1200" dirty="0"/>
              <a:t>Continuing undergrads who started before summer 2020: $55/Term (3.8%)</a:t>
            </a:r>
            <a:endParaRPr lang="en-US" sz="1200" dirty="0">
              <a:cs typeface="Calibri"/>
            </a:endParaRPr>
          </a:p>
        </p:txBody>
      </p:sp>
      <p:sp>
        <p:nvSpPr>
          <p:cNvPr id="15" name="Oval 14"/>
          <p:cNvSpPr/>
          <p:nvPr/>
        </p:nvSpPr>
        <p:spPr>
          <a:xfrm rot="1424947">
            <a:off x="2799038" y="2350736"/>
            <a:ext cx="972705" cy="903556"/>
          </a:xfrm>
          <a:prstGeom prst="ellipse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102" y="2502604"/>
            <a:ext cx="579308" cy="5723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5142713">
            <a:off x="1911793" y="1304614"/>
            <a:ext cx="3672010" cy="305114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 end of life/growth</a:t>
            </a:r>
          </a:p>
        </p:txBody>
      </p:sp>
      <p:sp>
        <p:nvSpPr>
          <p:cNvPr id="18" name="Rectangle 17"/>
          <p:cNvSpPr/>
          <p:nvPr/>
        </p:nvSpPr>
        <p:spPr>
          <a:xfrm rot="19351550">
            <a:off x="1231346" y="1002051"/>
            <a:ext cx="3579816" cy="305114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Cybersecurity tools</a:t>
            </a:r>
          </a:p>
        </p:txBody>
      </p:sp>
      <p:sp>
        <p:nvSpPr>
          <p:cNvPr id="19" name="Rectangle 18"/>
          <p:cNvSpPr/>
          <p:nvPr/>
        </p:nvSpPr>
        <p:spPr>
          <a:xfrm rot="2162465">
            <a:off x="1121566" y="1768035"/>
            <a:ext cx="3672010" cy="305114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Mission critical software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29264" r="7955" b="30555"/>
          <a:stretch/>
        </p:blipFill>
        <p:spPr>
          <a:xfrm>
            <a:off x="2773138" y="1278694"/>
            <a:ext cx="884655" cy="372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t="39792" b="40439"/>
          <a:stretch/>
        </p:blipFill>
        <p:spPr>
          <a:xfrm>
            <a:off x="2384360" y="3942008"/>
            <a:ext cx="1425863" cy="2818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779" y="2865877"/>
            <a:ext cx="921752" cy="520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4CDA9-87F0-D642-A423-9A6758E9A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327" y="2508779"/>
            <a:ext cx="1153792" cy="211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7F00B-5594-3A96-7C39-82AA45CD6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839" y="1736380"/>
            <a:ext cx="789943" cy="591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11DAB-27E8-BD54-CF2F-8B6B314A5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8177" y="1947728"/>
            <a:ext cx="1076966" cy="560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C2AE7-A3F1-52D1-267A-BB97F1DE87ED}"/>
              </a:ext>
            </a:extLst>
          </p:cNvPr>
          <p:cNvSpPr txBox="1"/>
          <p:nvPr/>
        </p:nvSpPr>
        <p:spPr>
          <a:xfrm>
            <a:off x="4244771" y="4828411"/>
            <a:ext cx="479328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/>
              <a:t>Tech Fee 2017: $50. In 6 years, assuming an annual inflation rate of 3%: $59.70 </a:t>
            </a:r>
          </a:p>
        </p:txBody>
      </p:sp>
      <p:pic>
        <p:nvPicPr>
          <p:cNvPr id="1026" name="Picture 2" descr="Canvas at College of San Mateo - Overview">
            <a:extLst>
              <a:ext uri="{FF2B5EF4-FFF2-40B4-BE49-F238E27FC236}">
                <a16:creationId xmlns:a16="http://schemas.microsoft.com/office/drawing/2014/main" id="{11154B7D-CAB0-274B-D328-838D158D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70" y="3263847"/>
            <a:ext cx="1425864" cy="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/>
          <p:cNvSpPr/>
          <p:nvPr/>
        </p:nvSpPr>
        <p:spPr>
          <a:xfrm rot="19410668">
            <a:off x="1741822" y="665737"/>
            <a:ext cx="2125339" cy="2077009"/>
          </a:xfrm>
          <a:prstGeom prst="arc">
            <a:avLst>
              <a:gd name="adj1" fmla="val 11110104"/>
              <a:gd name="adj2" fmla="val 2660971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97602" y="722692"/>
            <a:ext cx="2011494" cy="1955261"/>
          </a:xfrm>
          <a:prstGeom prst="ellipse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830" y="152232"/>
            <a:ext cx="8077200" cy="44563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Tech fee governance and decision making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736579" y="1694999"/>
            <a:ext cx="1901305" cy="18481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>
            <a:spLocks noChangeAspect="1"/>
          </p:cNvSpPr>
          <p:nvPr/>
        </p:nvSpPr>
        <p:spPr>
          <a:xfrm rot="8856031">
            <a:off x="3685135" y="1583626"/>
            <a:ext cx="1994599" cy="2029343"/>
          </a:xfrm>
          <a:prstGeom prst="arc">
            <a:avLst>
              <a:gd name="adj1" fmla="val 11110104"/>
              <a:gd name="adj2" fmla="val 3830334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468650" y="1996840"/>
            <a:ext cx="154587" cy="141145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 rot="348067">
            <a:off x="3745580" y="1626185"/>
            <a:ext cx="1877168" cy="1506258"/>
          </a:xfrm>
          <a:prstGeom prst="arc">
            <a:avLst>
              <a:gd name="adj1" fmla="val 11929104"/>
              <a:gd name="adj2" fmla="val 20062821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534633" y="717368"/>
            <a:ext cx="2011494" cy="1955261"/>
          </a:xfrm>
          <a:prstGeom prst="ellipse">
            <a:avLst/>
          </a:prstGeom>
          <a:solidFill>
            <a:srgbClr val="FFE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>
            <a:spLocks noChangeAspect="1"/>
          </p:cNvSpPr>
          <p:nvPr/>
        </p:nvSpPr>
        <p:spPr>
          <a:xfrm rot="10800000">
            <a:off x="5581990" y="1223786"/>
            <a:ext cx="1938378" cy="1484449"/>
          </a:xfrm>
          <a:prstGeom prst="arc">
            <a:avLst>
              <a:gd name="adj1" fmla="val 11362895"/>
              <a:gd name="adj2" fmla="val 20738895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9410668">
            <a:off x="5484453" y="656378"/>
            <a:ext cx="2102653" cy="2103648"/>
          </a:xfrm>
          <a:prstGeom prst="arc">
            <a:avLst>
              <a:gd name="adj1" fmla="val 11582609"/>
              <a:gd name="adj2" fmla="val 287108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>
            <a:spLocks noChangeAspect="1"/>
          </p:cNvSpPr>
          <p:nvPr/>
        </p:nvSpPr>
        <p:spPr>
          <a:xfrm rot="10800000">
            <a:off x="1844496" y="1245192"/>
            <a:ext cx="1917082" cy="1476627"/>
          </a:xfrm>
          <a:prstGeom prst="arc">
            <a:avLst>
              <a:gd name="adj1" fmla="val 11197446"/>
              <a:gd name="adj2" fmla="val 20738895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>
            <a:spLocks noChangeAspect="1"/>
          </p:cNvSpPr>
          <p:nvPr/>
        </p:nvSpPr>
        <p:spPr>
          <a:xfrm rot="13254939" flipH="1" flipV="1">
            <a:off x="3699359" y="2001443"/>
            <a:ext cx="201553" cy="233226"/>
          </a:xfrm>
          <a:prstGeom prst="triangle">
            <a:avLst>
              <a:gd name="adj" fmla="val 39900"/>
            </a:avLst>
          </a:prstGeom>
          <a:solidFill>
            <a:schemeClr val="bg1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 rot="20029364" flipH="1" flipV="1">
            <a:off x="5479031" y="2002903"/>
            <a:ext cx="197442" cy="228470"/>
          </a:xfrm>
          <a:prstGeom prst="triangle">
            <a:avLst>
              <a:gd name="adj" fmla="val 39900"/>
            </a:avLst>
          </a:prstGeom>
          <a:solidFill>
            <a:schemeClr val="bg1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23013" y="2200065"/>
            <a:ext cx="154587" cy="14114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Team:TEC GenetiX CCM/Design - 2016.igem.or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8" y="1892481"/>
            <a:ext cx="1560290" cy="1560290"/>
          </a:xfrm>
          <a:prstGeom prst="rect">
            <a:avLst/>
          </a:prstGeom>
        </p:spPr>
      </p:pic>
      <p:pic>
        <p:nvPicPr>
          <p:cNvPr id="43" name="Picture 42" descr="Free vector graphic: Computer, Data, Database, Diagram ...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38" y="1028447"/>
            <a:ext cx="1262365" cy="1262365"/>
          </a:xfrm>
          <a:prstGeom prst="rect">
            <a:avLst/>
          </a:prstGeom>
        </p:spPr>
      </p:pic>
      <p:pic>
        <p:nvPicPr>
          <p:cNvPr id="44" name="Picture 43" descr="Check Correct Mark · Free vector graphic on Pixabay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68" y="905722"/>
            <a:ext cx="1578548" cy="157854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42942" y="2895024"/>
            <a:ext cx="2243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Proposals are gathered throughout year, prioritized by highest needs, risks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94066" y="2794214"/>
            <a:ext cx="2243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Provost reviews IT Steering Committee recommendations, provides final approval*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87622" y="3642194"/>
            <a:ext cx="2243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IT Steering Committee (includes student rep) reviews and recommends funding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CB2E9-554D-AB37-8786-1FE8BE89B2ED}"/>
              </a:ext>
            </a:extLst>
          </p:cNvPr>
          <p:cNvSpPr txBox="1"/>
          <p:nvPr/>
        </p:nvSpPr>
        <p:spPr>
          <a:xfrm>
            <a:off x="4735179" y="4842348"/>
            <a:ext cx="43032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*During COVID IS Exec Council has been providing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97858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7120690"/>
              </p:ext>
            </p:extLst>
          </p:nvPr>
        </p:nvGraphicFramePr>
        <p:xfrm>
          <a:off x="2563" y="-2312"/>
          <a:ext cx="6291739" cy="48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8878" y="227485"/>
            <a:ext cx="6903922" cy="49782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Cost drivers for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3029" y="824985"/>
            <a:ext cx="306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Inflation means that over time, we have less purchasing power, creating risks for the university due to aging tech*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01D83-24C4-8E29-49C5-DEB25B1DC0E1}"/>
              </a:ext>
            </a:extLst>
          </p:cNvPr>
          <p:cNvSpPr txBox="1"/>
          <p:nvPr/>
        </p:nvSpPr>
        <p:spPr>
          <a:xfrm>
            <a:off x="4084599" y="4845942"/>
            <a:ext cx="493887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/>
              <a:t>*Tech Fee 2017: $50. In 6 years, assuming an annual inflation rate of 3%: $59.70 </a:t>
            </a:r>
          </a:p>
        </p:txBody>
      </p:sp>
    </p:spTree>
    <p:extLst>
      <p:ext uri="{BB962C8B-B14F-4D97-AF65-F5344CB8AC3E}">
        <p14:creationId xmlns:p14="http://schemas.microsoft.com/office/powerpoint/2010/main" val="241063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72290412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876C2AAE-6918-402F-B4B8-6697B0BC0E84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F2D709C0-752A-4124-8A17-1CE90BD6C867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273D2F6C-1B32-4C3E-8F15-79E68EB45601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926B6B8E-6CCA-41ED-9E12-B9032153054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AB4C45D0612429AA2C57FAB79C1C5" ma:contentTypeVersion="14" ma:contentTypeDescription="Create a new document." ma:contentTypeScope="" ma:versionID="3734d8add268411cdc19e83103c1ff8b">
  <xsd:schema xmlns:xsd="http://www.w3.org/2001/XMLSchema" xmlns:xs="http://www.w3.org/2001/XMLSchema" xmlns:p="http://schemas.microsoft.com/office/2006/metadata/properties" xmlns:ns3="a52af074-e4fb-4972-982f-c3d427c45093" xmlns:ns4="7e4f526f-e4d1-4c23-8bae-3e22ecc32007" targetNamespace="http://schemas.microsoft.com/office/2006/metadata/properties" ma:root="true" ma:fieldsID="91e42b94593fe5d8e7b19afe7d3b59d5" ns3:_="" ns4:_="">
    <xsd:import namespace="a52af074-e4fb-4972-982f-c3d427c45093"/>
    <xsd:import namespace="7e4f526f-e4d1-4c23-8bae-3e22ecc320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f074-e4fb-4972-982f-c3d427c45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f526f-e4d1-4c23-8bae-3e22ecc32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D25F9B-80F6-438D-8738-53B7A097B1E4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e4f526f-e4d1-4c23-8bae-3e22ecc32007"/>
    <ds:schemaRef ds:uri="a52af074-e4fb-4972-982f-c3d427c4509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C3AD79-8C26-413B-AC59-08513898C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f074-e4fb-4972-982f-c3d427c45093"/>
    <ds:schemaRef ds:uri="7e4f526f-e4d1-4c23-8bae-3e22ecc32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53152-A966-402F-B7D7-4C2D24B235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 10.2020</Template>
  <TotalTime>1737</TotalTime>
  <Words>367</Words>
  <Application>Microsoft Office PowerPoint</Application>
  <PresentationFormat>On-screen Show (16:9)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Green Title</vt:lpstr>
      <vt:lpstr>Black Title</vt:lpstr>
      <vt:lpstr>Section Header/School Brand</vt:lpstr>
      <vt:lpstr>Body of Presentation</vt:lpstr>
      <vt:lpstr>University of Oregon Tuition and Fee Advisory Board</vt:lpstr>
      <vt:lpstr>Agenda</vt:lpstr>
      <vt:lpstr>High Level Summary</vt:lpstr>
      <vt:lpstr>How is the tech fee used?</vt:lpstr>
      <vt:lpstr>Tech fee governance and decision making</vt:lpstr>
      <vt:lpstr>Cost drivers for 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Oregon Board of Trustees</dc:title>
  <dc:creator>Jessie Minton</dc:creator>
  <cp:lastModifiedBy>Debbie Sharp</cp:lastModifiedBy>
  <cp:revision>79</cp:revision>
  <dcterms:created xsi:type="dcterms:W3CDTF">2021-01-20T20:13:21Z</dcterms:created>
  <dcterms:modified xsi:type="dcterms:W3CDTF">2023-01-27T00:07:44Z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0x010100989AB4C45D0612429AA2C57FAB79C1C5</vt:lpwstr>
  </property>
</Properties>
</file>