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7" r:id="rId3"/>
    <p:sldId id="257" r:id="rId4"/>
    <p:sldId id="266" r:id="rId5"/>
    <p:sldId id="268" r:id="rId6"/>
    <p:sldId id="262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D8BFF-1487-4D82-80ED-FEB0BB1A2B5B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9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E6E8C-B5A0-4908-87AB-FBD0B6193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2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3AAB7-CB4D-1A1C-90B2-120C05BF2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0BE7C-EDD3-729E-DEDD-FAE5D66A9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1A92F-602F-A9D2-4BA8-A6CAEA0F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46316-F1F6-37E0-35F9-D5AC78E5E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BC535-EF5B-8560-3D9B-66E9E991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27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FE7DC-1E6A-E154-C336-D7A967A5E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AB6234-7433-DF44-F297-B8D859E61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2461B-5BFE-A3C7-1E35-A3F8720A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AC10A-7808-1CCA-569F-35A974F4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2FEB1-8752-2DA7-ED3B-01FA60B6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1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48298B-7365-22A6-9043-8DDD9E88D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F2C96-EE3D-30FA-211A-55F49BED0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B32AB-C687-1A28-48B9-3A45CA8CB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1B0C6-2D95-6DBD-D40B-F0EBA1C4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FA7CF-F4FF-89A2-892C-B5B6B9F8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83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7009E-09FD-BAD4-1A93-1F3E1353D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5B5E6-2DAB-DBE4-76C3-2F84F7B41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E8E39-1458-8146-6A8F-C34444BF73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92D97-7D1D-2CBF-E31C-B687AD552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052D9-0D61-A855-F03F-7A6DA7DF2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4B9F2-58D3-950E-1714-50931FE03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B5529-67CD-CC72-D76B-7A1A6C991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7AB0A-E64B-7B03-C88B-5F08A15CE1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07370-D7B3-C65D-ECD9-70617A6D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8E140-8769-2DAC-BEFB-6100A218C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7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883DF-24EE-442D-99CD-56E29CBB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B961-8C5C-C8E6-D4DA-2B1B3508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04A35-EAFD-4B94-165F-017E55061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52986-6B54-FBE1-2C17-732AE5995F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6511D-7371-C653-B6B6-0E646A9D9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3725E-1E73-5356-6940-DAE1CB966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5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BAB9B-B29C-73B6-8266-81BE39DA6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B0AB5-4B56-39AA-2C0D-6FB3B9604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8BF43-65E6-949E-86F3-18C366109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09567-F803-6CC1-4274-7FE366CEB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A7A21-1934-D477-C421-C1A05130C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9F86E6-4A7E-7E9D-8FB7-9238D720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C80CD2-3D22-E8C0-B87B-57C506AA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1F0927-B4A9-A409-1582-E59294CA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90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E4EBE-9BA6-0E1F-A8D0-8FF7CF75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1015A-176F-A249-CE0D-532C50679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24C486-3D43-4AA5-AF7B-5EAA99E7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4FC24-EF3A-5CED-72BF-6781F5189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27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DD3EE9-E97C-1A69-43F4-092ED2CE27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B629C-2BE5-786D-E7B2-D93AEF469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45783-82CD-E07D-F261-189240660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3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52352-2626-9C19-F430-8A8619E35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290DD-B104-7627-A258-56B05D983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CDFDC-80B8-7F50-E003-FF09A8864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8E1794-6198-3A53-393A-636050104A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DEF67-168E-6BC9-5E42-9A325963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A1397-C412-8A80-894A-0CB7BF60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5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EDF1-DDD8-FE60-552E-16A4CAE0D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E3A26-F397-C89A-EA6C-B5D4CA0B4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53B4F-4535-7977-F1FC-EB0726006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31A02-D9D8-7D83-751A-8F49F95B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C8F071-DA31-45CB-A0C9-253D0BCB78CD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6D598-08FA-1B8F-AB8E-FBE030CE5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E4763-2F5D-9D78-183F-8B59D24E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DCACF5-37A4-4293-B14B-40B8B30D46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40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66000">
              <a:srgbClr val="00B050">
                <a:alpha val="67000"/>
                <a:lumMod val="79000"/>
                <a:lumOff val="21000"/>
              </a:srgb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92C5697-03B9-4DD1-76F6-AFB4190DB6A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08896" y="206676"/>
            <a:ext cx="4584339" cy="4768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5D722B-4DB2-99DF-DE50-807C6D968C29}"/>
              </a:ext>
            </a:extLst>
          </p:cNvPr>
          <p:cNvSpPr txBox="1"/>
          <p:nvPr userDrawn="1"/>
        </p:nvSpPr>
        <p:spPr>
          <a:xfrm>
            <a:off x="249382" y="6076587"/>
            <a:ext cx="3934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Tuition and Fee Advisory Board (TFAB)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9C3542-F701-1B06-9AA9-D978BC4247B3}"/>
              </a:ext>
            </a:extLst>
          </p:cNvPr>
          <p:cNvSpPr txBox="1"/>
          <p:nvPr userDrawn="1"/>
        </p:nvSpPr>
        <p:spPr>
          <a:xfrm>
            <a:off x="8007929" y="6076587"/>
            <a:ext cx="399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Dean’s Student Advisory Board (DSAB)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59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B4AA-23AF-0F6C-63A5-F369896096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Education FY 2024</a:t>
            </a:r>
          </a:p>
        </p:txBody>
      </p:sp>
    </p:spTree>
    <p:extLst>
      <p:ext uri="{BB962C8B-B14F-4D97-AF65-F5344CB8AC3E}">
        <p14:creationId xmlns:p14="http://schemas.microsoft.com/office/powerpoint/2010/main" val="68012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378B9-9D8F-7077-9A76-B92DB1E4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Education -TFAB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07BA7B-E05B-3424-E271-A4B90946700F}"/>
              </a:ext>
            </a:extLst>
          </p:cNvPr>
          <p:cNvSpPr txBox="1"/>
          <p:nvPr/>
        </p:nvSpPr>
        <p:spPr>
          <a:xfrm flipV="1">
            <a:off x="1578633" y="2387910"/>
            <a:ext cx="10006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CCED23F-417D-E1FC-1659-EF463B7AB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421221"/>
              </p:ext>
            </p:extLst>
          </p:nvPr>
        </p:nvGraphicFramePr>
        <p:xfrm>
          <a:off x="606726" y="1522355"/>
          <a:ext cx="1097854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0542">
                  <a:extLst>
                    <a:ext uri="{9D8B030D-6E8A-4147-A177-3AD203B41FA5}">
                      <a16:colId xmlns:a16="http://schemas.microsoft.com/office/drawing/2014/main" val="100882712"/>
                    </a:ext>
                  </a:extLst>
                </a:gridCol>
                <a:gridCol w="2597580">
                  <a:extLst>
                    <a:ext uri="{9D8B030D-6E8A-4147-A177-3AD203B41FA5}">
                      <a16:colId xmlns:a16="http://schemas.microsoft.com/office/drawing/2014/main" val="152701787"/>
                    </a:ext>
                  </a:extLst>
                </a:gridCol>
                <a:gridCol w="3898110">
                  <a:extLst>
                    <a:ext uri="{9D8B030D-6E8A-4147-A177-3AD203B41FA5}">
                      <a16:colId xmlns:a16="http://schemas.microsoft.com/office/drawing/2014/main" val="731102157"/>
                    </a:ext>
                  </a:extLst>
                </a:gridCol>
                <a:gridCol w="1932316">
                  <a:extLst>
                    <a:ext uri="{9D8B030D-6E8A-4147-A177-3AD203B41FA5}">
                      <a16:colId xmlns:a16="http://schemas.microsoft.com/office/drawing/2014/main" val="716711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Traditional Graduate </a:t>
                      </a: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Tuition </a:t>
                      </a:r>
                    </a:p>
                    <a:p>
                      <a:endParaRPr lang="en-US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Traditional Graduate Tuition </a:t>
                      </a:r>
                    </a:p>
                    <a:p>
                      <a:pPr algn="ctr"/>
                      <a:r>
                        <a:rPr lang="en-US" sz="18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 Increase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Expanded Graduate Tuition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Expanded Tuition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88622"/>
                  </a:ext>
                </a:extLst>
              </a:tr>
              <a:tr h="982726">
                <a:tc>
                  <a:txBody>
                    <a:bodyPr/>
                    <a:lstStyle/>
                    <a:p>
                      <a:r>
                        <a:rPr lang="en-US" dirty="0"/>
                        <a:t>Base </a:t>
                      </a:r>
                    </a:p>
                    <a:p>
                      <a:r>
                        <a:rPr lang="en-US" dirty="0"/>
                        <a:t>Supervisor</a:t>
                      </a:r>
                    </a:p>
                    <a:p>
                      <a:r>
                        <a:rPr lang="en-US" dirty="0"/>
                        <a:t>Clinical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3.0%</a:t>
                      </a:r>
                    </a:p>
                    <a:p>
                      <a:pPr algn="ctr"/>
                      <a:r>
                        <a:rPr lang="en-US" dirty="0"/>
                        <a:t>3.0%</a:t>
                      </a:r>
                    </a:p>
                    <a:p>
                      <a:pPr algn="ctr"/>
                      <a:r>
                        <a:rPr lang="en-US" dirty="0"/>
                        <a:t>3.0%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Licensure</a:t>
                      </a:r>
                    </a:p>
                    <a:p>
                      <a:pPr algn="l"/>
                      <a:r>
                        <a:rPr lang="en-US" dirty="0"/>
                        <a:t>D.Ed  Doctor Educational Leadership</a:t>
                      </a:r>
                    </a:p>
                    <a:p>
                      <a:pPr algn="l"/>
                      <a:r>
                        <a:rPr lang="en-US" dirty="0"/>
                        <a:t>Ed.S.  Educational Specialist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$475</a:t>
                      </a:r>
                    </a:p>
                    <a:p>
                      <a:pPr algn="ctr"/>
                      <a:r>
                        <a:rPr lang="en-US" dirty="0"/>
                        <a:t>$695</a:t>
                      </a:r>
                    </a:p>
                    <a:p>
                      <a:pPr algn="ctr"/>
                      <a:r>
                        <a:rPr lang="en-US" dirty="0"/>
                        <a:t>$525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603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875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56B9-8E41-E103-F664-52DF35016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2216"/>
            <a:ext cx="10515600" cy="639829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Tuition-Setting Process</a:t>
            </a:r>
            <a:r>
              <a:rPr lang="en-US" b="0" i="0" dirty="0">
                <a:solidFill>
                  <a:srgbClr val="000000"/>
                </a:solidFill>
                <a:effectLst/>
                <a:latin typeface="var(--font-family-slab, &quot;Source Serif Variable&quot;, Times, &quot;Times New Roman&quot;, Georgia, &quot;DejaVu Serif&quot;, serif)"/>
              </a:rPr>
              <a:t/>
            </a:r>
            <a:br>
              <a:rPr lang="en-US" b="0" i="0" dirty="0">
                <a:solidFill>
                  <a:srgbClr val="000000"/>
                </a:solidFill>
                <a:effectLst/>
                <a:latin typeface="var(--font-family-slab, &quot;Source Serif Variable&quot;, Times, &quot;Times New Roman&quot;, Georgia, &quot;DejaVu Serif&quot;, serif)"/>
              </a:rPr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55D3DE-1A53-00A1-E7D5-3B64362D5490}"/>
              </a:ext>
            </a:extLst>
          </p:cNvPr>
          <p:cNvSpPr txBox="1"/>
          <p:nvPr/>
        </p:nvSpPr>
        <p:spPr>
          <a:xfrm>
            <a:off x="758144" y="1707274"/>
            <a:ext cx="102577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r>
              <a:rPr lang="en-US" sz="2400" b="1" i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00000"/>
                </a:solidFill>
                <a:effectLst/>
              </a:rPr>
              <a:t>DSAB – Deans Student Advisory 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Department Heads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00000"/>
                </a:solidFill>
                <a:effectLst/>
              </a:rPr>
              <a:t>Business Managers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i="0" dirty="0">
              <a:solidFill>
                <a:srgbClr val="000000"/>
              </a:solidFill>
              <a:effectLst/>
            </a:endParaRPr>
          </a:p>
          <a:p>
            <a:r>
              <a:rPr lang="en-US" sz="24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GE funding,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Reinvestment into capital and IT improvements,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Balance of course quality and the compounding of annual % increases.</a:t>
            </a:r>
          </a:p>
          <a:p>
            <a:pPr algn="ctr"/>
            <a:endParaRPr lang="en-US" sz="200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931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C4A3-F99B-975C-3A48-69D2107CB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8096"/>
            <a:ext cx="10515600" cy="1325563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Tuition / Program Expansion- Background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B459CB-68A1-72AF-863E-75BF4F6561C8}"/>
              </a:ext>
            </a:extLst>
          </p:cNvPr>
          <p:cNvSpPr txBox="1"/>
          <p:nvPr/>
        </p:nvSpPr>
        <p:spPr>
          <a:xfrm>
            <a:off x="838200" y="1458990"/>
            <a:ext cx="10187270" cy="5314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r>
              <a:rPr lang="en-US" dirty="0"/>
              <a:t>Partnership and collaboration: COSA – Coalition of Oregon School Administrators </a:t>
            </a:r>
          </a:p>
          <a:p>
            <a:pPr marL="742950" lvl="1" indent="-285750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Founded in 1974, represents 2,800 school administrators across 197 school districts and 19 Education Service Districts (EDS). </a:t>
            </a: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r>
              <a:rPr lang="en-US" dirty="0"/>
              <a:t>COSA/ Concordia of Chicago 10 years </a:t>
            </a:r>
            <a:r>
              <a:rPr lang="en-US" dirty="0">
                <a:sym typeface="Wingdings" panose="05000000000000000000" pitchFamily="2" charset="2"/>
              </a:rPr>
              <a:t> COSA / UO COE  FY24</a:t>
            </a: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r>
              <a:rPr lang="en-US" u="sng" dirty="0">
                <a:sym typeface="Wingdings" panose="05000000000000000000" pitchFamily="2" charset="2"/>
              </a:rPr>
              <a:t>4 Programs  ( 100% on-line)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lnSpc>
                <a:spcPts val="2000"/>
              </a:lnSpc>
            </a:pPr>
            <a:r>
              <a:rPr lang="en-US" sz="1400" i="1" dirty="0"/>
              <a:t>	*Offered through the COE previously</a:t>
            </a:r>
          </a:p>
          <a:p>
            <a:pPr>
              <a:lnSpc>
                <a:spcPts val="2000"/>
              </a:lnSpc>
            </a:pPr>
            <a:endParaRPr lang="en-US" sz="1400" dirty="0"/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r>
              <a:rPr lang="en-US" dirty="0"/>
              <a:t>Enrollment of approximately 350+students </a:t>
            </a: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r>
              <a:rPr lang="en-US" dirty="0"/>
              <a:t>COSA/CUC – </a:t>
            </a:r>
            <a:r>
              <a:rPr lang="en-US" u="sng" dirty="0"/>
              <a:t>semester</a:t>
            </a:r>
            <a:r>
              <a:rPr lang="en-US" dirty="0"/>
              <a:t> system </a:t>
            </a:r>
            <a:r>
              <a:rPr lang="en-US" dirty="0">
                <a:sym typeface="Wingdings" panose="05000000000000000000" pitchFamily="2" charset="2"/>
              </a:rPr>
              <a:t> transition to </a:t>
            </a:r>
            <a:r>
              <a:rPr lang="en-US" u="sng" dirty="0">
                <a:sym typeface="Wingdings" panose="05000000000000000000" pitchFamily="2" charset="2"/>
              </a:rPr>
              <a:t>term</a:t>
            </a:r>
            <a:r>
              <a:rPr lang="en-US" dirty="0">
                <a:sym typeface="Wingdings" panose="05000000000000000000" pitchFamily="2" charset="2"/>
              </a:rPr>
              <a:t> system </a:t>
            </a:r>
          </a:p>
          <a:p>
            <a:pPr marL="742950" lvl="1" indent="-285750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en-US" dirty="0">
                <a:sym typeface="Wingdings" panose="05000000000000000000" pitchFamily="2" charset="2"/>
              </a:rPr>
              <a:t>Conversion 60 semester credits equals 90 quarter credits (60*1.5= 90)</a:t>
            </a: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q"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  <a:p>
            <a:pPr>
              <a:lnSpc>
                <a:spcPts val="2400"/>
              </a:lnSpc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AF5D76-C177-4EC4-A2DC-2DCBE4009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043643"/>
              </p:ext>
            </p:extLst>
          </p:nvPr>
        </p:nvGraphicFramePr>
        <p:xfrm>
          <a:off x="1166530" y="3292895"/>
          <a:ext cx="8564274" cy="73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7780">
                  <a:extLst>
                    <a:ext uri="{9D8B030D-6E8A-4147-A177-3AD203B41FA5}">
                      <a16:colId xmlns:a16="http://schemas.microsoft.com/office/drawing/2014/main" val="2622526097"/>
                    </a:ext>
                  </a:extLst>
                </a:gridCol>
                <a:gridCol w="4766494">
                  <a:extLst>
                    <a:ext uri="{9D8B030D-6E8A-4147-A177-3AD203B41FA5}">
                      <a16:colId xmlns:a16="http://schemas.microsoft.com/office/drawing/2014/main" val="3975159807"/>
                    </a:ext>
                  </a:extLst>
                </a:gridCol>
              </a:tblGrid>
              <a:tr h="36691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Professional Licensure*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Principal Licensure*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3333904"/>
                  </a:ext>
                </a:extLst>
              </a:tr>
              <a:tr h="36691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sym typeface="Wingdings" panose="05000000000000000000" pitchFamily="2" charset="2"/>
                        </a:rPr>
                        <a:t>D.Ed Doctor of Education Leadership*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sym typeface="Wingdings" panose="05000000000000000000" pitchFamily="2" charset="2"/>
                        </a:rPr>
                        <a:t>Ed.S Educational Specialist 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65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27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C4A3-F99B-975C-3A48-69D2107CB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419" y="68196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Tuition / Program Expansion-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Strategy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B459CB-68A1-72AF-863E-75BF4F6561C8}"/>
              </a:ext>
            </a:extLst>
          </p:cNvPr>
          <p:cNvSpPr txBox="1"/>
          <p:nvPr/>
        </p:nvSpPr>
        <p:spPr>
          <a:xfrm>
            <a:off x="779477" y="2365052"/>
            <a:ext cx="879031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i="1" dirty="0"/>
              <a:t>New program / course expansion and implementation:</a:t>
            </a:r>
          </a:p>
          <a:p>
            <a:pPr algn="ctr">
              <a:lnSpc>
                <a:spcPts val="2400"/>
              </a:lnSpc>
            </a:pPr>
            <a:r>
              <a:rPr lang="en-US" i="1" dirty="0"/>
              <a:t> On-line ABA program, internal Psychology PDX, Award ORSN outreach and Partnership COSA</a:t>
            </a:r>
          </a:p>
          <a:p>
            <a:pPr>
              <a:lnSpc>
                <a:spcPts val="2400"/>
              </a:lnSpc>
            </a:pPr>
            <a:endParaRPr lang="en-US" dirty="0"/>
          </a:p>
          <a:p>
            <a:pPr marL="742950" lvl="1" indent="-285750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dirty="0"/>
              <a:t>Continue and maintain COSA enrollment leadership and program reputation</a:t>
            </a:r>
          </a:p>
          <a:p>
            <a:pPr marL="285750" indent="-285750">
              <a:lnSpc>
                <a:spcPts val="2400"/>
              </a:lnSpc>
              <a:buFont typeface="Wingdings" panose="05000000000000000000" pitchFamily="2" charset="2"/>
              <a:buChar char="ü"/>
            </a:pPr>
            <a:endParaRPr lang="en-US" dirty="0"/>
          </a:p>
          <a:p>
            <a:pPr marL="742950" lvl="1" indent="-285750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dirty="0"/>
              <a:t>Conscious of the total program tuition cost post semester to term conversation</a:t>
            </a:r>
          </a:p>
          <a:p>
            <a:pPr marL="285750" indent="-285750">
              <a:lnSpc>
                <a:spcPts val="2400"/>
              </a:lnSpc>
              <a:buFont typeface="Wingdings" panose="05000000000000000000" pitchFamily="2" charset="2"/>
              <a:buChar char="ü"/>
            </a:pPr>
            <a:endParaRPr lang="en-US" dirty="0"/>
          </a:p>
          <a:p>
            <a:pPr marL="742950" lvl="1" indent="-285750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dirty="0"/>
              <a:t>Establish the UO COE brand and leadership</a:t>
            </a:r>
          </a:p>
          <a:p>
            <a:pPr>
              <a:lnSpc>
                <a:spcPts val="2400"/>
              </a:lnSpc>
            </a:pPr>
            <a:endParaRPr lang="en-US" dirty="0"/>
          </a:p>
          <a:p>
            <a:pPr>
              <a:lnSpc>
                <a:spcPts val="2400"/>
              </a:lnSpc>
            </a:pPr>
            <a:r>
              <a:rPr lang="en-US" dirty="0"/>
              <a:t> </a:t>
            </a:r>
          </a:p>
          <a:p>
            <a:pPr>
              <a:lnSpc>
                <a:spcPts val="2400"/>
              </a:lnSpc>
            </a:pPr>
            <a:endParaRPr lang="en-US" dirty="0"/>
          </a:p>
          <a:p>
            <a:pPr>
              <a:lnSpc>
                <a:spcPts val="2400"/>
              </a:lnSpc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2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B4AA-23AF-0F6C-63A5-F369896096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Education FY2024</a:t>
            </a:r>
          </a:p>
        </p:txBody>
      </p:sp>
    </p:spTree>
    <p:extLst>
      <p:ext uri="{BB962C8B-B14F-4D97-AF65-F5344CB8AC3E}">
        <p14:creationId xmlns:p14="http://schemas.microsoft.com/office/powerpoint/2010/main" val="3290094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254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var(--font-family-slab, "Source Serif Variable", Times, "Times New Roman", Georgia, "DejaVu Serif", serif)</vt:lpstr>
      <vt:lpstr>Wingdings</vt:lpstr>
      <vt:lpstr>Office Theme</vt:lpstr>
      <vt:lpstr>College of Education FY 2024</vt:lpstr>
      <vt:lpstr>College of Education -TFAB</vt:lpstr>
      <vt:lpstr>Tuition-Setting Process </vt:lpstr>
      <vt:lpstr>Tuition / Program Expansion- Background</vt:lpstr>
      <vt:lpstr>Tuition / Program Expansion-  Implementation Strategy</vt:lpstr>
      <vt:lpstr>College of Education FY2024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Krabiel</dc:creator>
  <cp:lastModifiedBy>Debbie Sharp</cp:lastModifiedBy>
  <cp:revision>26</cp:revision>
  <cp:lastPrinted>2023-02-01T21:17:02Z</cp:lastPrinted>
  <dcterms:created xsi:type="dcterms:W3CDTF">2023-01-16T14:57:29Z</dcterms:created>
  <dcterms:modified xsi:type="dcterms:W3CDTF">2023-02-01T21:17:10Z</dcterms:modified>
</cp:coreProperties>
</file>