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  <p:sldMasterId id="2147483691" r:id="rId5"/>
    <p:sldMasterId id="2147483694" r:id="rId6"/>
    <p:sldMasterId id="2147483704" r:id="rId7"/>
  </p:sldMasterIdLst>
  <p:notesMasterIdLst>
    <p:notesMasterId r:id="rId13"/>
  </p:notesMasterIdLst>
  <p:handoutMasterIdLst>
    <p:handoutMasterId r:id="rId14"/>
  </p:handoutMasterIdLst>
  <p:sldIdLst>
    <p:sldId id="259" r:id="rId8"/>
    <p:sldId id="260" r:id="rId9"/>
    <p:sldId id="274" r:id="rId10"/>
    <p:sldId id="270" r:id="rId11"/>
    <p:sldId id="268" r:id="rId12"/>
  </p:sldIdLst>
  <p:sldSz cx="6858000" cy="51435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42"/>
    <a:srgbClr val="007600"/>
    <a:srgbClr val="0E472D"/>
    <a:srgbClr val="FBE31A"/>
    <a:srgbClr val="0B4A2D"/>
    <a:srgbClr val="FFFFFF"/>
    <a:srgbClr val="004A20"/>
    <a:srgbClr val="024613"/>
    <a:srgbClr val="00460B"/>
    <a:srgbClr val="007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283" autoAdjust="0"/>
  </p:normalViewPr>
  <p:slideViewPr>
    <p:cSldViewPr snapToGrid="0" snapToObjects="1">
      <p:cViewPr varScale="1">
        <p:scale>
          <a:sx n="143" d="100"/>
          <a:sy n="143" d="100"/>
        </p:scale>
        <p:origin x="1554" y="-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6" d="100"/>
          <a:sy n="156" d="100"/>
        </p:scale>
        <p:origin x="41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6F23A-9F1D-431A-9E4B-916E073802BF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F1F9AE2-37EA-4D6A-B026-85FBB8DD4971}">
      <dgm:prSet/>
      <dgm:spPr/>
      <dgm:t>
        <a:bodyPr/>
        <a:lstStyle/>
        <a:p>
          <a:r>
            <a:rPr lang="en-US"/>
            <a:t>Summary</a:t>
          </a:r>
        </a:p>
      </dgm:t>
    </dgm:pt>
    <dgm:pt modelId="{03F1643F-DAFE-480B-AA90-D7815B29DDA7}" type="parTrans" cxnId="{A9C6558C-D23F-4F5F-AF84-D82503E6197E}">
      <dgm:prSet/>
      <dgm:spPr/>
      <dgm:t>
        <a:bodyPr/>
        <a:lstStyle/>
        <a:p>
          <a:endParaRPr lang="en-US"/>
        </a:p>
      </dgm:t>
    </dgm:pt>
    <dgm:pt modelId="{8562C6A1-1E64-4491-B356-D21FAECF1168}" type="sibTrans" cxnId="{A9C6558C-D23F-4F5F-AF84-D82503E6197E}">
      <dgm:prSet/>
      <dgm:spPr/>
      <dgm:t>
        <a:bodyPr/>
        <a:lstStyle/>
        <a:p>
          <a:endParaRPr lang="en-US"/>
        </a:p>
      </dgm:t>
    </dgm:pt>
    <dgm:pt modelId="{144E99E7-FE01-4AEB-8D2E-004F435FC553}">
      <dgm:prSet/>
      <dgm:spPr/>
      <dgm:t>
        <a:bodyPr/>
        <a:lstStyle/>
        <a:p>
          <a:r>
            <a:rPr lang="en-US"/>
            <a:t>Tech fee use</a:t>
          </a:r>
        </a:p>
      </dgm:t>
    </dgm:pt>
    <dgm:pt modelId="{176592DE-843B-4CFF-B25D-CFFFEA1A9165}" type="parTrans" cxnId="{6ECC3720-A3BF-42EE-8D41-785A68C04871}">
      <dgm:prSet/>
      <dgm:spPr/>
      <dgm:t>
        <a:bodyPr/>
        <a:lstStyle/>
        <a:p>
          <a:endParaRPr lang="en-US"/>
        </a:p>
      </dgm:t>
    </dgm:pt>
    <dgm:pt modelId="{811FD089-2FCA-4DF2-81CB-3FD83B266B77}" type="sibTrans" cxnId="{6ECC3720-A3BF-42EE-8D41-785A68C04871}">
      <dgm:prSet/>
      <dgm:spPr/>
      <dgm:t>
        <a:bodyPr/>
        <a:lstStyle/>
        <a:p>
          <a:endParaRPr lang="en-US"/>
        </a:p>
      </dgm:t>
    </dgm:pt>
    <dgm:pt modelId="{6A764E93-1D67-4128-B29C-4C255B59AE60}" type="pres">
      <dgm:prSet presAssocID="{9FC6F23A-9F1D-431A-9E4B-916E073802BF}" presName="root" presStyleCnt="0">
        <dgm:presLayoutVars>
          <dgm:dir/>
          <dgm:resizeHandles val="exact"/>
        </dgm:presLayoutVars>
      </dgm:prSet>
      <dgm:spPr/>
    </dgm:pt>
    <dgm:pt modelId="{3BD6D95E-9AAE-4646-BC0A-490CFC03D085}" type="pres">
      <dgm:prSet presAssocID="{6F1F9AE2-37EA-4D6A-B026-85FBB8DD4971}" presName="compNode" presStyleCnt="0"/>
      <dgm:spPr/>
    </dgm:pt>
    <dgm:pt modelId="{BE206BE5-3B83-4A6B-AE05-84E2480014BF}" type="pres">
      <dgm:prSet presAssocID="{6F1F9AE2-37EA-4D6A-B026-85FBB8DD497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7CEA227-3251-4A53-A01A-428A60B61D44}" type="pres">
      <dgm:prSet presAssocID="{6F1F9AE2-37EA-4D6A-B026-85FBB8DD4971}" presName="spaceRect" presStyleCnt="0"/>
      <dgm:spPr/>
    </dgm:pt>
    <dgm:pt modelId="{A2435BAB-22D5-4486-8C69-BAA3B80DE02D}" type="pres">
      <dgm:prSet presAssocID="{6F1F9AE2-37EA-4D6A-B026-85FBB8DD4971}" presName="textRect" presStyleLbl="revTx" presStyleIdx="0" presStyleCnt="2">
        <dgm:presLayoutVars>
          <dgm:chMax val="1"/>
          <dgm:chPref val="1"/>
        </dgm:presLayoutVars>
      </dgm:prSet>
      <dgm:spPr/>
    </dgm:pt>
    <dgm:pt modelId="{CE8AB350-C4F6-45A3-B7A5-388B5EEF02EA}" type="pres">
      <dgm:prSet presAssocID="{8562C6A1-1E64-4491-B356-D21FAECF1168}" presName="sibTrans" presStyleCnt="0"/>
      <dgm:spPr/>
    </dgm:pt>
    <dgm:pt modelId="{EBE3F192-9080-4A4B-8AD8-BBFF404FAE15}" type="pres">
      <dgm:prSet presAssocID="{144E99E7-FE01-4AEB-8D2E-004F435FC553}" presName="compNode" presStyleCnt="0"/>
      <dgm:spPr/>
    </dgm:pt>
    <dgm:pt modelId="{81219639-8A1B-4E78-B732-491CE38938D1}" type="pres">
      <dgm:prSet presAssocID="{144E99E7-FE01-4AEB-8D2E-004F435FC55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0677CE2-DA7C-4154-96B1-00D80AB00279}" type="pres">
      <dgm:prSet presAssocID="{144E99E7-FE01-4AEB-8D2E-004F435FC553}" presName="spaceRect" presStyleCnt="0"/>
      <dgm:spPr/>
    </dgm:pt>
    <dgm:pt modelId="{466F62D4-1260-4FEA-B8B1-1CF22E2508A5}" type="pres">
      <dgm:prSet presAssocID="{144E99E7-FE01-4AEB-8D2E-004F435FC55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2DF0C02-010B-4048-82CC-963A7F0D7E71}" type="presOf" srcId="{144E99E7-FE01-4AEB-8D2E-004F435FC553}" destId="{466F62D4-1260-4FEA-B8B1-1CF22E2508A5}" srcOrd="0" destOrd="0" presId="urn:microsoft.com/office/officeart/2018/2/layout/IconLabelList"/>
    <dgm:cxn modelId="{6ECC3720-A3BF-42EE-8D41-785A68C04871}" srcId="{9FC6F23A-9F1D-431A-9E4B-916E073802BF}" destId="{144E99E7-FE01-4AEB-8D2E-004F435FC553}" srcOrd="1" destOrd="0" parTransId="{176592DE-843B-4CFF-B25D-CFFFEA1A9165}" sibTransId="{811FD089-2FCA-4DF2-81CB-3FD83B266B77}"/>
    <dgm:cxn modelId="{8AA7D237-A422-47F9-8B07-F17673C75E11}" type="presOf" srcId="{9FC6F23A-9F1D-431A-9E4B-916E073802BF}" destId="{6A764E93-1D67-4128-B29C-4C255B59AE60}" srcOrd="0" destOrd="0" presId="urn:microsoft.com/office/officeart/2018/2/layout/IconLabelList"/>
    <dgm:cxn modelId="{37074289-5998-4EFD-88DA-5918DD1F3A42}" type="presOf" srcId="{6F1F9AE2-37EA-4D6A-B026-85FBB8DD4971}" destId="{A2435BAB-22D5-4486-8C69-BAA3B80DE02D}" srcOrd="0" destOrd="0" presId="urn:microsoft.com/office/officeart/2018/2/layout/IconLabelList"/>
    <dgm:cxn modelId="{A9C6558C-D23F-4F5F-AF84-D82503E6197E}" srcId="{9FC6F23A-9F1D-431A-9E4B-916E073802BF}" destId="{6F1F9AE2-37EA-4D6A-B026-85FBB8DD4971}" srcOrd="0" destOrd="0" parTransId="{03F1643F-DAFE-480B-AA90-D7815B29DDA7}" sibTransId="{8562C6A1-1E64-4491-B356-D21FAECF1168}"/>
    <dgm:cxn modelId="{15BAFCAD-61AD-4BC1-8D22-CC4111F4395D}" type="presParOf" srcId="{6A764E93-1D67-4128-B29C-4C255B59AE60}" destId="{3BD6D95E-9AAE-4646-BC0A-490CFC03D085}" srcOrd="0" destOrd="0" presId="urn:microsoft.com/office/officeart/2018/2/layout/IconLabelList"/>
    <dgm:cxn modelId="{492828CB-A381-4132-BA3A-664EAE799E6D}" type="presParOf" srcId="{3BD6D95E-9AAE-4646-BC0A-490CFC03D085}" destId="{BE206BE5-3B83-4A6B-AE05-84E2480014BF}" srcOrd="0" destOrd="0" presId="urn:microsoft.com/office/officeart/2018/2/layout/IconLabelList"/>
    <dgm:cxn modelId="{A9B9148F-EF73-47BA-B5A6-0CD7AE148D00}" type="presParOf" srcId="{3BD6D95E-9AAE-4646-BC0A-490CFC03D085}" destId="{07CEA227-3251-4A53-A01A-428A60B61D44}" srcOrd="1" destOrd="0" presId="urn:microsoft.com/office/officeart/2018/2/layout/IconLabelList"/>
    <dgm:cxn modelId="{5E171A05-3B60-41A8-88C5-206FD84D2EA5}" type="presParOf" srcId="{3BD6D95E-9AAE-4646-BC0A-490CFC03D085}" destId="{A2435BAB-22D5-4486-8C69-BAA3B80DE02D}" srcOrd="2" destOrd="0" presId="urn:microsoft.com/office/officeart/2018/2/layout/IconLabelList"/>
    <dgm:cxn modelId="{54EBC112-C916-4253-A39A-C177BEC0BFE3}" type="presParOf" srcId="{6A764E93-1D67-4128-B29C-4C255B59AE60}" destId="{CE8AB350-C4F6-45A3-B7A5-388B5EEF02EA}" srcOrd="1" destOrd="0" presId="urn:microsoft.com/office/officeart/2018/2/layout/IconLabelList"/>
    <dgm:cxn modelId="{03DF04D0-D365-484F-B8D6-A20EFF518064}" type="presParOf" srcId="{6A764E93-1D67-4128-B29C-4C255B59AE60}" destId="{EBE3F192-9080-4A4B-8AD8-BBFF404FAE15}" srcOrd="2" destOrd="0" presId="urn:microsoft.com/office/officeart/2018/2/layout/IconLabelList"/>
    <dgm:cxn modelId="{06C1E4BB-1FED-4AF5-8BD7-1DC7FA57D574}" type="presParOf" srcId="{EBE3F192-9080-4A4B-8AD8-BBFF404FAE15}" destId="{81219639-8A1B-4E78-B732-491CE38938D1}" srcOrd="0" destOrd="0" presId="urn:microsoft.com/office/officeart/2018/2/layout/IconLabelList"/>
    <dgm:cxn modelId="{05FF728D-63E4-470D-AE64-E1ED78C56694}" type="presParOf" srcId="{EBE3F192-9080-4A4B-8AD8-BBFF404FAE15}" destId="{D0677CE2-DA7C-4154-96B1-00D80AB00279}" srcOrd="1" destOrd="0" presId="urn:microsoft.com/office/officeart/2018/2/layout/IconLabelList"/>
    <dgm:cxn modelId="{476F4725-6306-488E-AD0C-674F71882C6C}" type="presParOf" srcId="{EBE3F192-9080-4A4B-8AD8-BBFF404FAE15}" destId="{466F62D4-1260-4FEA-B8B1-1CF22E2508A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06BE5-3B83-4A6B-AE05-84E2480014BF}">
      <dsp:nvSpPr>
        <dsp:cNvPr id="0" name=""/>
        <dsp:cNvSpPr/>
      </dsp:nvSpPr>
      <dsp:spPr>
        <a:xfrm>
          <a:off x="773086" y="363471"/>
          <a:ext cx="1199812" cy="1199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35BAB-22D5-4486-8C69-BAA3B80DE02D}">
      <dsp:nvSpPr>
        <dsp:cNvPr id="0" name=""/>
        <dsp:cNvSpPr/>
      </dsp:nvSpPr>
      <dsp:spPr>
        <a:xfrm>
          <a:off x="39867" y="1902139"/>
          <a:ext cx="266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Summary</a:t>
          </a:r>
        </a:p>
      </dsp:txBody>
      <dsp:txXfrm>
        <a:off x="39867" y="1902139"/>
        <a:ext cx="2666250" cy="720000"/>
      </dsp:txXfrm>
    </dsp:sp>
    <dsp:sp modelId="{81219639-8A1B-4E78-B732-491CE38938D1}">
      <dsp:nvSpPr>
        <dsp:cNvPr id="0" name=""/>
        <dsp:cNvSpPr/>
      </dsp:nvSpPr>
      <dsp:spPr>
        <a:xfrm>
          <a:off x="3905930" y="363471"/>
          <a:ext cx="1199812" cy="1199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F62D4-1260-4FEA-B8B1-1CF22E2508A5}">
      <dsp:nvSpPr>
        <dsp:cNvPr id="0" name=""/>
        <dsp:cNvSpPr/>
      </dsp:nvSpPr>
      <dsp:spPr>
        <a:xfrm>
          <a:off x="3172711" y="1902139"/>
          <a:ext cx="266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Tech fee use</a:t>
          </a:r>
        </a:p>
      </dsp:txBody>
      <dsp:txXfrm>
        <a:off x="3172711" y="1902139"/>
        <a:ext cx="266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1737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8" y="0"/>
            <a:ext cx="4002299" cy="351737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r">
              <a:defRPr sz="1200"/>
            </a:lvl1pPr>
          </a:lstStyle>
          <a:p>
            <a:fld id="{F0A9CDE1-CA5B-0247-A43D-7376A20431E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8" y="6658664"/>
            <a:ext cx="4002299" cy="351736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r">
              <a:defRPr sz="1200"/>
            </a:lvl1pPr>
          </a:lstStyle>
          <a:p>
            <a:fld id="{1500146C-0EFC-6F41-9322-64E1AA29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1737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8" y="0"/>
            <a:ext cx="4002299" cy="351737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r">
              <a:defRPr sz="1200"/>
            </a:lvl1pPr>
          </a:lstStyle>
          <a:p>
            <a:fld id="{A443C35A-8BF7-5B47-8AD3-2CCCD1288B72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4" tIns="46412" rIns="92824" bIns="464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5"/>
            <a:ext cx="7388860" cy="2760345"/>
          </a:xfrm>
          <a:prstGeom prst="rect">
            <a:avLst/>
          </a:prstGeom>
        </p:spPr>
        <p:txBody>
          <a:bodyPr vert="horz" lIns="92824" tIns="46412" rIns="92824" bIns="464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8" y="6658664"/>
            <a:ext cx="4002299" cy="351736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r">
              <a:defRPr sz="1200"/>
            </a:lvl1pPr>
          </a:lstStyle>
          <a:p>
            <a:fld id="{C051E5A1-DF78-C547-86AD-9F624F590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38">
              <a:defRPr/>
            </a:pPr>
            <a:r>
              <a:rPr lang="en-US" b="1" i="0" dirty="0">
                <a:solidFill>
                  <a:srgbClr val="000000"/>
                </a:solidFill>
                <a:effectLst/>
                <a:latin typeface="Source Sans Variable"/>
              </a:rPr>
              <a:t>Technology Fee:</a:t>
            </a:r>
            <a:r>
              <a:rPr lang="en-US" b="0" i="0" dirty="0">
                <a:solidFill>
                  <a:srgbClr val="000000"/>
                </a:solidFill>
                <a:effectLst/>
                <a:latin typeface="Source Sans Variable"/>
              </a:rPr>
              <a:t> The Technology Fee helps the University make important investments to maintain and improve the core infrastructure our technology relies on, and to stay abreast of rapidly changing technological advances.</a:t>
            </a:r>
          </a:p>
          <a:p>
            <a:pPr defTabSz="928238">
              <a:defRPr/>
            </a:pPr>
            <a:endParaRPr lang="en-US" b="0" i="0" dirty="0">
              <a:solidFill>
                <a:srgbClr val="000000"/>
              </a:solidFill>
              <a:effectLst/>
              <a:latin typeface="Source Sans Variable"/>
            </a:endParaRPr>
          </a:p>
          <a:p>
            <a:r>
              <a:rPr lang="en-US" dirty="0"/>
              <a:t>be proposing to TFAB re tech fee.</a:t>
            </a:r>
          </a:p>
          <a:p>
            <a:pPr defTabSz="928238">
              <a:defRPr/>
            </a:pPr>
            <a:r>
              <a:rPr lang="en-US" dirty="0"/>
              <a:t>Tech Fee Initiated 2017 - $50/Term. </a:t>
            </a:r>
          </a:p>
          <a:p>
            <a:endParaRPr lang="en-US" dirty="0"/>
          </a:p>
          <a:p>
            <a:r>
              <a:rPr lang="en-US" dirty="0"/>
              <a:t>The Tech Fee request is to increase it by 5.1% or $3.25 per term from $63.75 to $67.00 for the incoming UG cohort.</a:t>
            </a:r>
          </a:p>
          <a:p>
            <a:r>
              <a:rPr lang="en-US" dirty="0"/>
              <a:t>The grad cohort under this proposal would see a slightly smaller increase of 3.53% or $2.25 from $63.75 to $66.00.</a:t>
            </a:r>
          </a:p>
          <a:p>
            <a:r>
              <a:rPr lang="en-US" dirty="0"/>
              <a:t>This increase will still need to be approved</a:t>
            </a:r>
          </a:p>
          <a:p>
            <a:pPr defTabSz="928238">
              <a:defRPr/>
            </a:pPr>
            <a:endParaRPr lang="en-US" b="0" i="0" dirty="0">
              <a:solidFill>
                <a:srgbClr val="000000"/>
              </a:solidFill>
              <a:effectLst/>
              <a:latin typeface="Source Sans Variabl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E5A1-DF78-C547-86AD-9F624F5907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7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8164" lvl="1" indent="-174045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Continuing undergrads who started before summer 2020 is $55/Term (3.8%)</a:t>
            </a:r>
          </a:p>
          <a:p>
            <a:pPr lvl="1"/>
            <a:endParaRPr lang="en-US" dirty="0"/>
          </a:p>
          <a:p>
            <a:pPr marL="464119" lvl="1" defTabSz="928238">
              <a:defRPr/>
            </a:pPr>
            <a:r>
              <a:rPr lang="en-US" dirty="0"/>
              <a:t>Tech Fee 2017 - $50. In 6 years, assuming an annual inflation rate of 3%,  $59.70 </a:t>
            </a:r>
          </a:p>
          <a:p>
            <a:pPr marL="464119" lvl="1" defTabSz="928238">
              <a:defRPr/>
            </a:pPr>
            <a:r>
              <a:rPr lang="en-US" dirty="0"/>
              <a:t>Tech Fee 2017 - $50. In 7 years, assuming an annual inflation rate of 3%,  $61.49 </a:t>
            </a:r>
          </a:p>
          <a:p>
            <a:pPr marL="464119" lvl="1" defTabSz="928238">
              <a:defRPr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E5A1-DF78-C547-86AD-9F624F5907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2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99" y="825110"/>
            <a:ext cx="5477006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499" y="3184519"/>
            <a:ext cx="5477006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3844"/>
            <a:ext cx="5701904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1260872"/>
            <a:ext cx="2786063" cy="617934"/>
          </a:xfrm>
        </p:spPr>
        <p:txBody>
          <a:bodyPr anchor="b"/>
          <a:lstStyle>
            <a:lvl1pPr marL="0" indent="0">
              <a:buNone/>
              <a:defRPr sz="1350" b="1" cap="all" baseline="0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1878811"/>
            <a:ext cx="2786063" cy="25366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79313" y="1260872"/>
            <a:ext cx="2808392" cy="617934"/>
          </a:xfrm>
        </p:spPr>
        <p:txBody>
          <a:bodyPr anchor="b"/>
          <a:lstStyle>
            <a:lvl1pPr marL="0" indent="0">
              <a:buNone/>
              <a:defRPr sz="1350" b="1" cap="all" baseline="0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79313" y="1878811"/>
            <a:ext cx="2808392" cy="25366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2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662" y="342900"/>
            <a:ext cx="2212181" cy="1200150"/>
          </a:xfrm>
        </p:spPr>
        <p:txBody>
          <a:bodyPr anchor="t">
            <a:normAutofit/>
          </a:bodyPr>
          <a:lstStyle>
            <a:lvl1pPr>
              <a:defRPr sz="202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2616" y="342901"/>
            <a:ext cx="3325090" cy="405288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3662" y="1543055"/>
            <a:ext cx="2212181" cy="2858691"/>
          </a:xfrm>
        </p:spPr>
        <p:txBody>
          <a:bodyPr>
            <a:normAutofit/>
          </a:bodyPr>
          <a:lstStyle>
            <a:lvl1pPr marL="0" indent="0">
              <a:buNone/>
              <a:defRPr sz="1575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662" y="342900"/>
            <a:ext cx="2212181" cy="1200150"/>
          </a:xfrm>
        </p:spPr>
        <p:txBody>
          <a:bodyPr anchor="t">
            <a:normAutofit/>
          </a:bodyPr>
          <a:lstStyle>
            <a:lvl1pPr>
              <a:defRPr sz="202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523" y="342901"/>
            <a:ext cx="3339182" cy="4052888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3662" y="1543055"/>
            <a:ext cx="2212181" cy="2858691"/>
          </a:xfrm>
        </p:spPr>
        <p:txBody>
          <a:bodyPr>
            <a:normAutofit/>
          </a:bodyPr>
          <a:lstStyle>
            <a:lvl1pPr marL="0" indent="0">
              <a:buNone/>
              <a:defRPr sz="1575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7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825110"/>
            <a:ext cx="5491097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3184519"/>
            <a:ext cx="5491097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9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5" y="573005"/>
            <a:ext cx="5829299" cy="122150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213" y="1965960"/>
            <a:ext cx="5829300" cy="21717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88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9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688" y="760913"/>
            <a:ext cx="56978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688" y="2920702"/>
            <a:ext cx="5697825" cy="1125140"/>
          </a:xfrm>
        </p:spPr>
        <p:txBody>
          <a:bodyPr>
            <a:normAutofit/>
          </a:bodyPr>
          <a:lstStyle>
            <a:lvl1pPr marL="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761" y="1369219"/>
            <a:ext cx="2801391" cy="3074390"/>
          </a:xfrm>
        </p:spPr>
        <p:txBody>
          <a:bodyPr>
            <a:normAutofit/>
          </a:bodyPr>
          <a:lstStyle>
            <a:lvl1pPr>
              <a:defRPr sz="1688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2194" y="1369219"/>
            <a:ext cx="2774319" cy="3074390"/>
          </a:xfrm>
        </p:spPr>
        <p:txBody>
          <a:bodyPr>
            <a:normAutofit/>
          </a:bodyPr>
          <a:lstStyle>
            <a:lvl1pPr>
              <a:defRPr sz="1688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0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4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484" y="818171"/>
            <a:ext cx="5701031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481" y="1877098"/>
            <a:ext cx="5701032" cy="256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898" y="4712400"/>
            <a:ext cx="3360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82" y="-1"/>
            <a:ext cx="531114" cy="595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57813" y="4572518"/>
            <a:ext cx="10287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5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762" y="818171"/>
            <a:ext cx="5488481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762" y="1877094"/>
            <a:ext cx="5488481" cy="244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9348" y="4712400"/>
            <a:ext cx="3360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1" y="0"/>
            <a:ext cx="528066" cy="592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94" y="4567499"/>
            <a:ext cx="1026911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75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2" r:id="rId2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07685" y="4570278"/>
            <a:ext cx="6350318" cy="583691"/>
          </a:xfrm>
          <a:prstGeom prst="rect">
            <a:avLst/>
          </a:prstGeom>
          <a:solidFill>
            <a:srgbClr val="0E4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685" y="273339"/>
            <a:ext cx="570175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686" y="1428339"/>
            <a:ext cx="5701753" cy="289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17385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570726"/>
            <a:ext cx="507682" cy="5832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7683" y="4575348"/>
            <a:ext cx="1028700" cy="5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686" y="273844"/>
            <a:ext cx="587882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686" y="1369224"/>
            <a:ext cx="5878829" cy="2985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73843"/>
            <a:ext cx="507683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3363" y="1219088"/>
            <a:ext cx="5280852" cy="1343025"/>
          </a:xfrm>
        </p:spPr>
        <p:txBody>
          <a:bodyPr>
            <a:noAutofit/>
          </a:bodyPr>
          <a:lstStyle/>
          <a:p>
            <a:r>
              <a:rPr lang="en-US" sz="3300" dirty="0">
                <a:latin typeface="Arial" charset="0"/>
                <a:ea typeface="Arial" charset="0"/>
                <a:cs typeface="Arial" charset="0"/>
              </a:rPr>
              <a:t>University of Oregon Tuition Fee Advisory Board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56593" y="2937100"/>
            <a:ext cx="5814391" cy="931367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688" dirty="0">
                <a:solidFill>
                  <a:srgbClr val="007600"/>
                </a:solidFill>
                <a:latin typeface="Arial" charset="0"/>
                <a:ea typeface="Arial" charset="0"/>
                <a:cs typeface="Arial" charset="0"/>
              </a:rPr>
              <a:t>Information Services – Technology (Tech)  Fee </a:t>
            </a:r>
          </a:p>
          <a:p>
            <a:endParaRPr lang="en-US" sz="1688" dirty="0">
              <a:solidFill>
                <a:srgbClr val="007600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1050" dirty="0">
                <a:solidFill>
                  <a:srgbClr val="007600"/>
                </a:solidFill>
                <a:latin typeface="Arial" charset="0"/>
                <a:ea typeface="Arial" charset="0"/>
                <a:cs typeface="Arial" charset="0"/>
              </a:rPr>
              <a:t>Presented by: Abhijit Pandit, Vice President for Information Services and Chief Information Officer</a:t>
            </a:r>
          </a:p>
        </p:txBody>
      </p:sp>
    </p:spTree>
    <p:extLst>
      <p:ext uri="{BB962C8B-B14F-4D97-AF65-F5344CB8AC3E}">
        <p14:creationId xmlns:p14="http://schemas.microsoft.com/office/powerpoint/2010/main" val="3230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7686" y="273844"/>
            <a:ext cx="5878829" cy="99417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Agenda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53E80ACC-A267-24AB-486C-7F70C9D04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096237"/>
              </p:ext>
            </p:extLst>
          </p:nvPr>
        </p:nvGraphicFramePr>
        <p:xfrm>
          <a:off x="507686" y="1369224"/>
          <a:ext cx="5878829" cy="2985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141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8780" y="402692"/>
            <a:ext cx="5878829" cy="445630"/>
          </a:xfrm>
        </p:spPr>
        <p:txBody>
          <a:bodyPr>
            <a:noAutofit/>
          </a:bodyPr>
          <a:lstStyle/>
          <a:p>
            <a:r>
              <a:rPr lang="en-US" sz="4000" dirty="0"/>
              <a:t>High-Level Summary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7686" y="1204686"/>
            <a:ext cx="5878829" cy="38410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 Fee Used for </a:t>
            </a:r>
          </a:p>
          <a:p>
            <a:pPr lvl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Technology Infrastructure End of life/Growth</a:t>
            </a:r>
          </a:p>
          <a:p>
            <a:pPr lvl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Mission-Critical Software</a:t>
            </a:r>
          </a:p>
          <a:p>
            <a:pPr lvl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Cyber Security tools</a:t>
            </a:r>
          </a:p>
          <a:p>
            <a:pPr lvl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Classroom Tech refresh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/>
              <a:t>The Provost reviews recommendations and provides final approval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Main Drivers </a:t>
            </a:r>
          </a:p>
          <a:p>
            <a:pPr lvl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Increased dependency on technology</a:t>
            </a:r>
          </a:p>
          <a:p>
            <a:pPr lvl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Current funding levels don’t meet demands</a:t>
            </a:r>
          </a:p>
          <a:p>
            <a:pPr marL="257169" lvl="1" indent="0">
              <a:buNone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57169" lvl="1" indent="0">
              <a:buNone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/>
              <a:t>Current fee - $63.75/Term. </a:t>
            </a:r>
          </a:p>
          <a:p>
            <a:pPr marL="0" indent="0">
              <a:buNone/>
            </a:pPr>
            <a:r>
              <a:rPr lang="en-US" sz="1800" dirty="0"/>
              <a:t>Proposed Fee - $67.00/Term ($3.25 increase)</a:t>
            </a:r>
          </a:p>
        </p:txBody>
      </p:sp>
    </p:spTree>
    <p:extLst>
      <p:ext uri="{BB962C8B-B14F-4D97-AF65-F5344CB8AC3E}">
        <p14:creationId xmlns:p14="http://schemas.microsoft.com/office/powerpoint/2010/main" val="272824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nut 12"/>
          <p:cNvSpPr/>
          <p:nvPr/>
        </p:nvSpPr>
        <p:spPr>
          <a:xfrm rot="1424947">
            <a:off x="304074" y="1023279"/>
            <a:ext cx="3673365" cy="3685190"/>
          </a:xfrm>
          <a:prstGeom prst="donut">
            <a:avLst/>
          </a:prstGeom>
          <a:solidFill>
            <a:srgbClr val="007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0829" y="248978"/>
            <a:ext cx="5878829" cy="445630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is the tech fee used?</a:t>
            </a:r>
          </a:p>
        </p:txBody>
      </p:sp>
      <p:grpSp>
        <p:nvGrpSpPr>
          <p:cNvPr id="9" name="Group 8"/>
          <p:cNvGrpSpPr/>
          <p:nvPr/>
        </p:nvGrpSpPr>
        <p:grpSpPr>
          <a:xfrm rot="1424947">
            <a:off x="393809" y="1127727"/>
            <a:ext cx="3476295" cy="3476295"/>
            <a:chOff x="1646580" y="1127727"/>
            <a:chExt cx="3476295" cy="3476295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grpSpPr>
        <p:sp>
          <p:nvSpPr>
            <p:cNvPr id="10" name="Freeform 9"/>
            <p:cNvSpPr/>
            <p:nvPr/>
          </p:nvSpPr>
          <p:spPr>
            <a:xfrm>
              <a:off x="1646580" y="1127727"/>
              <a:ext cx="3476295" cy="3476295"/>
            </a:xfrm>
            <a:custGeom>
              <a:avLst/>
              <a:gdLst>
                <a:gd name="connsiteX0" fmla="*/ 1738147 w 3476295"/>
                <a:gd name="connsiteY0" fmla="*/ 0 h 3476295"/>
                <a:gd name="connsiteX1" fmla="*/ 3243427 w 3476295"/>
                <a:gd name="connsiteY1" fmla="*/ 869074 h 3476295"/>
                <a:gd name="connsiteX2" fmla="*/ 3243427 w 3476295"/>
                <a:gd name="connsiteY2" fmla="*/ 2607222 h 3476295"/>
                <a:gd name="connsiteX3" fmla="*/ 1738148 w 3476295"/>
                <a:gd name="connsiteY3" fmla="*/ 1738148 h 3476295"/>
                <a:gd name="connsiteX4" fmla="*/ 1738147 w 3476295"/>
                <a:gd name="connsiteY4" fmla="*/ 0 h 347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6295" h="3476295">
                  <a:moveTo>
                    <a:pt x="1738147" y="0"/>
                  </a:moveTo>
                  <a:cubicBezTo>
                    <a:pt x="2359127" y="0"/>
                    <a:pt x="2932937" y="331289"/>
                    <a:pt x="3243427" y="869074"/>
                  </a:cubicBezTo>
                  <a:cubicBezTo>
                    <a:pt x="3553917" y="1406859"/>
                    <a:pt x="3553917" y="2069437"/>
                    <a:pt x="3243427" y="2607222"/>
                  </a:cubicBezTo>
                  <a:lnTo>
                    <a:pt x="1738148" y="1738148"/>
                  </a:lnTo>
                  <a:cubicBezTo>
                    <a:pt x="1738148" y="1158765"/>
                    <a:pt x="1738147" y="579383"/>
                    <a:pt x="1738147" y="0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7019" tIns="688449" rIns="453799" bIns="1723061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46580" y="1127727"/>
              <a:ext cx="3476295" cy="3476295"/>
            </a:xfrm>
            <a:custGeom>
              <a:avLst/>
              <a:gdLst>
                <a:gd name="connsiteX0" fmla="*/ 3243427 w 3476295"/>
                <a:gd name="connsiteY0" fmla="*/ 2607221 h 3476295"/>
                <a:gd name="connsiteX1" fmla="*/ 1738147 w 3476295"/>
                <a:gd name="connsiteY1" fmla="*/ 3476295 h 3476295"/>
                <a:gd name="connsiteX2" fmla="*/ 232867 w 3476295"/>
                <a:gd name="connsiteY2" fmla="*/ 2607221 h 3476295"/>
                <a:gd name="connsiteX3" fmla="*/ 1738148 w 3476295"/>
                <a:gd name="connsiteY3" fmla="*/ 1738148 h 3476295"/>
                <a:gd name="connsiteX4" fmla="*/ 3243427 w 3476295"/>
                <a:gd name="connsiteY4" fmla="*/ 2607221 h 347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6295" h="3476295">
                  <a:moveTo>
                    <a:pt x="3243427" y="2607221"/>
                  </a:moveTo>
                  <a:cubicBezTo>
                    <a:pt x="2932937" y="3145006"/>
                    <a:pt x="2359127" y="3476295"/>
                    <a:pt x="1738147" y="3476295"/>
                  </a:cubicBezTo>
                  <a:cubicBezTo>
                    <a:pt x="1117167" y="3476295"/>
                    <a:pt x="543357" y="3145006"/>
                    <a:pt x="232867" y="2607221"/>
                  </a:cubicBezTo>
                  <a:lnTo>
                    <a:pt x="1738148" y="1738148"/>
                  </a:lnTo>
                  <a:lnTo>
                    <a:pt x="3243427" y="260722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5343" tIns="2256877" rIns="1015343" bIns="270422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46580" y="1127727"/>
              <a:ext cx="3476295" cy="3476295"/>
            </a:xfrm>
            <a:custGeom>
              <a:avLst/>
              <a:gdLst>
                <a:gd name="connsiteX0" fmla="*/ 232868 w 3476295"/>
                <a:gd name="connsiteY0" fmla="*/ 2607221 h 3476295"/>
                <a:gd name="connsiteX1" fmla="*/ 232868 w 3476295"/>
                <a:gd name="connsiteY1" fmla="*/ 869073 h 3476295"/>
                <a:gd name="connsiteX2" fmla="*/ 1738148 w 3476295"/>
                <a:gd name="connsiteY2" fmla="*/ -1 h 3476295"/>
                <a:gd name="connsiteX3" fmla="*/ 1738148 w 3476295"/>
                <a:gd name="connsiteY3" fmla="*/ 1738148 h 3476295"/>
                <a:gd name="connsiteX4" fmla="*/ 232868 w 3476295"/>
                <a:gd name="connsiteY4" fmla="*/ 2607221 h 347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6295" h="3476295">
                  <a:moveTo>
                    <a:pt x="232868" y="2607221"/>
                  </a:moveTo>
                  <a:cubicBezTo>
                    <a:pt x="-77622" y="2069436"/>
                    <a:pt x="-77622" y="1406858"/>
                    <a:pt x="232868" y="869073"/>
                  </a:cubicBezTo>
                  <a:cubicBezTo>
                    <a:pt x="543358" y="331288"/>
                    <a:pt x="1117168" y="-1"/>
                    <a:pt x="1738148" y="-1"/>
                  </a:cubicBezTo>
                  <a:lnTo>
                    <a:pt x="1738148" y="1738148"/>
                  </a:lnTo>
                  <a:lnTo>
                    <a:pt x="232868" y="260722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451" tIns="729834" rIns="1971367" bIns="1681676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 kern="12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86240" y="1012871"/>
            <a:ext cx="26842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Student technology fee:</a:t>
            </a:r>
          </a:p>
          <a:p>
            <a:pPr lvl="1"/>
            <a:r>
              <a:rPr lang="en-US" sz="1600" dirty="0"/>
              <a:t>Currently:</a:t>
            </a:r>
          </a:p>
          <a:p>
            <a:pPr lvl="2"/>
            <a:r>
              <a:rPr lang="en-US" sz="1600" dirty="0"/>
              <a:t>$ 63.75 per term</a:t>
            </a:r>
          </a:p>
          <a:p>
            <a:pPr lvl="2"/>
            <a:endParaRPr lang="en-US" sz="1600" dirty="0"/>
          </a:p>
          <a:p>
            <a:pPr lvl="1"/>
            <a:r>
              <a:rPr lang="en-US" sz="1600" dirty="0"/>
              <a:t>Proposed for 2025-26:</a:t>
            </a:r>
          </a:p>
          <a:p>
            <a:pPr lvl="1"/>
            <a:r>
              <a:rPr lang="en-US" sz="1600" dirty="0"/>
              <a:t>	</a:t>
            </a:r>
            <a:r>
              <a:rPr lang="en-US" sz="1600" b="1" dirty="0"/>
              <a:t>$67.00 per term</a:t>
            </a:r>
            <a:r>
              <a:rPr lang="en-US" sz="1600" dirty="0"/>
              <a:t> 	</a:t>
            </a:r>
          </a:p>
          <a:p>
            <a:pPr lvl="1"/>
            <a:r>
              <a:rPr lang="en-US" sz="1600" dirty="0"/>
              <a:t>Applies to: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New, incoming undergrads</a:t>
            </a:r>
          </a:p>
          <a:p>
            <a:pPr lvl="1"/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 rot="1424947">
            <a:off x="1656035" y="2350736"/>
            <a:ext cx="972705" cy="903556"/>
          </a:xfrm>
          <a:prstGeom prst="ellipse">
            <a:avLst/>
          </a:prstGeom>
          <a:solidFill>
            <a:srgbClr val="00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102" y="2502604"/>
            <a:ext cx="579308" cy="5723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5142713">
            <a:off x="768793" y="1304614"/>
            <a:ext cx="3672010" cy="30511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007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Infrastructure end of life/growth</a:t>
            </a:r>
          </a:p>
        </p:txBody>
      </p:sp>
      <p:sp>
        <p:nvSpPr>
          <p:cNvPr id="18" name="Rectangle 17"/>
          <p:cNvSpPr/>
          <p:nvPr/>
        </p:nvSpPr>
        <p:spPr>
          <a:xfrm rot="19351550">
            <a:off x="88346" y="1002051"/>
            <a:ext cx="3579816" cy="30511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007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Cybersecurity tools</a:t>
            </a:r>
          </a:p>
        </p:txBody>
      </p:sp>
      <p:sp>
        <p:nvSpPr>
          <p:cNvPr id="19" name="Rectangle 18"/>
          <p:cNvSpPr/>
          <p:nvPr/>
        </p:nvSpPr>
        <p:spPr>
          <a:xfrm rot="2162465">
            <a:off x="-21434" y="1768035"/>
            <a:ext cx="3672010" cy="30511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007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Mission critical software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t="29264" r="7955" b="30555"/>
          <a:stretch/>
        </p:blipFill>
        <p:spPr>
          <a:xfrm>
            <a:off x="1630135" y="1278691"/>
            <a:ext cx="884655" cy="3722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t="39792" b="40439"/>
          <a:stretch/>
        </p:blipFill>
        <p:spPr>
          <a:xfrm>
            <a:off x="1241357" y="3942005"/>
            <a:ext cx="1425863" cy="2818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2779" y="2865874"/>
            <a:ext cx="921752" cy="5206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D4CDA9-87F0-D642-A423-9A6758E9AE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327" y="2508779"/>
            <a:ext cx="1153792" cy="211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7F00B-5594-3A96-7C39-82AA45CD68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836" y="1736377"/>
            <a:ext cx="789943" cy="591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11DAB-27E8-BD54-CF2F-8B6B314A51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5177" y="1947728"/>
            <a:ext cx="1076966" cy="560992"/>
          </a:xfrm>
          <a:prstGeom prst="rect">
            <a:avLst/>
          </a:prstGeom>
        </p:spPr>
      </p:pic>
      <p:pic>
        <p:nvPicPr>
          <p:cNvPr id="1026" name="Picture 2" descr="Canvas at College of San Mateo - Overview">
            <a:extLst>
              <a:ext uri="{FF2B5EF4-FFF2-40B4-BE49-F238E27FC236}">
                <a16:creationId xmlns:a16="http://schemas.microsoft.com/office/drawing/2014/main" id="{11154B7D-CAB0-274B-D328-838D158D2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0" y="3263844"/>
            <a:ext cx="1425864" cy="4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A97DA2-49E6-4CAA-6CC0-E70A7A94A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0412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 10.2020" id="{9EC033B1-7324-4D73-BADB-4D0B236F3ADF}" vid="{876C2AAE-6918-402F-B4B8-6697B0BC0E84}"/>
    </a:ext>
  </a:extLst>
</a:theme>
</file>

<file path=ppt/theme/theme2.xml><?xml version="1.0" encoding="utf-8"?>
<a:theme xmlns:a="http://schemas.openxmlformats.org/drawingml/2006/main" name="Black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 10.2020" id="{9EC033B1-7324-4D73-BADB-4D0B236F3ADF}" vid="{F2D709C0-752A-4124-8A17-1CE90BD6C867}"/>
    </a:ext>
  </a:extLst>
</a:theme>
</file>

<file path=ppt/theme/theme3.xml><?xml version="1.0" encoding="utf-8"?>
<a:theme xmlns:a="http://schemas.openxmlformats.org/drawingml/2006/main" name="Section Header/School Bra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 10.2020" id="{9EC033B1-7324-4D73-BADB-4D0B236F3ADF}" vid="{273D2F6C-1B32-4C3E-8F15-79E68EB45601}"/>
    </a:ext>
  </a:extLst>
</a:theme>
</file>

<file path=ppt/theme/theme4.xml><?xml version="1.0" encoding="utf-8"?>
<a:theme xmlns:a="http://schemas.openxmlformats.org/drawingml/2006/main" name="Body of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 10.2020" id="{9EC033B1-7324-4D73-BADB-4D0B236F3ADF}" vid="{926B6B8E-6CCA-41ED-9E12-B9032153054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9AB4C45D0612429AA2C57FAB79C1C5" ma:contentTypeVersion="14" ma:contentTypeDescription="Create a new document." ma:contentTypeScope="" ma:versionID="3734d8add268411cdc19e83103c1ff8b">
  <xsd:schema xmlns:xsd="http://www.w3.org/2001/XMLSchema" xmlns:xs="http://www.w3.org/2001/XMLSchema" xmlns:p="http://schemas.microsoft.com/office/2006/metadata/properties" xmlns:ns3="a52af074-e4fb-4972-982f-c3d427c45093" xmlns:ns4="7e4f526f-e4d1-4c23-8bae-3e22ecc32007" targetNamespace="http://schemas.microsoft.com/office/2006/metadata/properties" ma:root="true" ma:fieldsID="91e42b94593fe5d8e7b19afe7d3b59d5" ns3:_="" ns4:_="">
    <xsd:import namespace="a52af074-e4fb-4972-982f-c3d427c45093"/>
    <xsd:import namespace="7e4f526f-e4d1-4c23-8bae-3e22ecc320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af074-e4fb-4972-982f-c3d427c450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4f526f-e4d1-4c23-8bae-3e22ecc3200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953152-A966-402F-B7D7-4C2D24B235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C3AD79-8C26-413B-AC59-08513898C3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2af074-e4fb-4972-982f-c3d427c45093"/>
    <ds:schemaRef ds:uri="7e4f526f-e4d1-4c23-8bae-3e22ecc320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D25F9B-80F6-438D-8738-53B7A097B1E4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7e4f526f-e4d1-4c23-8bae-3e22ecc32007"/>
    <ds:schemaRef ds:uri="a52af074-e4fb-4972-982f-c3d427c45093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 10.2020</Template>
  <TotalTime>2277</TotalTime>
  <Words>314</Words>
  <Application>Microsoft Office PowerPoint</Application>
  <PresentationFormat>Custom</PresentationFormat>
  <Paragraphs>53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Open Sans</vt:lpstr>
      <vt:lpstr>Source Sans Variable</vt:lpstr>
      <vt:lpstr>Green Title</vt:lpstr>
      <vt:lpstr>Black Title</vt:lpstr>
      <vt:lpstr>Section Header/School Brand</vt:lpstr>
      <vt:lpstr>Body of Presentation</vt:lpstr>
      <vt:lpstr>University of Oregon Tuition Fee Advisory Board</vt:lpstr>
      <vt:lpstr>Agenda</vt:lpstr>
      <vt:lpstr>High-Level Summary</vt:lpstr>
      <vt:lpstr>How is the tech fee used?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Oregon Board of Trustees</dc:title>
  <dc:creator>Jessie Minton</dc:creator>
  <cp:lastModifiedBy>Author</cp:lastModifiedBy>
  <cp:revision>58</cp:revision>
  <cp:lastPrinted>2025-01-30T18:58:51Z</cp:lastPrinted>
  <dcterms:created xsi:type="dcterms:W3CDTF">2021-01-20T20:13:21Z</dcterms:created>
  <dcterms:modified xsi:type="dcterms:W3CDTF">2025-01-30T22:04:05Z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0x010100989AB4C45D0612429AA2C57FAB79C1C5</vt:lpwstr>
  </property>
</Properties>
</file>